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94" r:id="rId4"/>
    <p:sldId id="295" r:id="rId5"/>
    <p:sldId id="296" r:id="rId6"/>
    <p:sldId id="298" r:id="rId7"/>
    <p:sldId id="299" r:id="rId8"/>
    <p:sldId id="297" r:id="rId9"/>
    <p:sldId id="300" r:id="rId10"/>
    <p:sldId id="287" r:id="rId11"/>
    <p:sldId id="292" r:id="rId12"/>
    <p:sldId id="301" r:id="rId13"/>
    <p:sldId id="283" r:id="rId14"/>
    <p:sldId id="284" r:id="rId15"/>
    <p:sldId id="293" r:id="rId16"/>
    <p:sldId id="286" r:id="rId17"/>
    <p:sldId id="285" r:id="rId18"/>
    <p:sldId id="262" r:id="rId19"/>
  </p:sldIdLst>
  <p:sldSz cx="12192000" cy="6858000"/>
  <p:notesSz cx="6761163" cy="9942513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1" d="100"/>
          <a:sy n="121" d="100"/>
        </p:scale>
        <p:origin x="-10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371601"/>
            <a:ext cx="104648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05200"/>
            <a:ext cx="85344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3398520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609600"/>
            <a:ext cx="2743200" cy="5867400"/>
          </a:xfrm>
        </p:spPr>
        <p:txBody>
          <a:bodyPr vert="eaVert" anchor="b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609600"/>
            <a:ext cx="8026400" cy="58674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2362201"/>
            <a:ext cx="103632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4626865"/>
            <a:ext cx="103632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  <p:cxnSp>
        <p:nvCxnSpPr>
          <p:cNvPr id="7" name="Straight Connector 6"/>
          <p:cNvCxnSpPr/>
          <p:nvPr/>
        </p:nvCxnSpPr>
        <p:spPr>
          <a:xfrm>
            <a:off x="975360" y="4599432"/>
            <a:ext cx="104648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73352"/>
            <a:ext cx="53848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39840" y="1676400"/>
            <a:ext cx="524256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9840" y="2438400"/>
            <a:ext cx="524256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3741949" y="4045691"/>
            <a:ext cx="4709160" cy="1059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080"/>
            <a:ext cx="2852928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2400" y="792080"/>
            <a:ext cx="7620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2130553"/>
            <a:ext cx="2852928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912152" y="3579942"/>
            <a:ext cx="5577840" cy="2117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792480"/>
            <a:ext cx="2856907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11480" y="838201"/>
            <a:ext cx="787252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133600"/>
            <a:ext cx="2852928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12192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109728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109728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18288"/>
            <a:ext cx="3860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C1020FF-4C30-48F0-8912-6989158061E6}" type="datetimeFigureOut">
              <a:rPr lang="nl-NL" smtClean="0"/>
              <a:t>3-1-2022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0" y="18288"/>
            <a:ext cx="5486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160000" y="18288"/>
            <a:ext cx="14224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60B3AE26-107E-4912-873E-98864F1B78B0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748862" y="457884"/>
            <a:ext cx="8945281" cy="1024075"/>
          </a:xfrm>
          <a:noFill/>
        </p:spPr>
        <p:txBody>
          <a:bodyPr anchor="ctr">
            <a:normAutofit fontScale="90000"/>
          </a:bodyPr>
          <a:lstStyle/>
          <a:p>
            <a:pPr algn="l"/>
            <a:r>
              <a:rPr lang="nl-NL" sz="3100" b="1" dirty="0" smtClean="0">
                <a:latin typeface="Arial Narrow" panose="020B0606020202030204" pitchFamily="34" charset="0"/>
              </a:rPr>
              <a:t/>
            </a:r>
            <a:br>
              <a:rPr lang="nl-NL" sz="3100" b="1" dirty="0" smtClean="0">
                <a:latin typeface="Arial Narrow" panose="020B0606020202030204" pitchFamily="34" charset="0"/>
              </a:rPr>
            </a:br>
            <a:r>
              <a:rPr lang="nl-NL" sz="3100" b="1" dirty="0" smtClean="0">
                <a:latin typeface="Arial Narrow" panose="020B0606020202030204" pitchFamily="34" charset="0"/>
              </a:rPr>
              <a:t>Nederlands 2F/3F examen Spreken</a:t>
            </a:r>
            <a:r>
              <a:rPr lang="nl-NL" sz="3200" b="1" dirty="0" smtClean="0">
                <a:latin typeface="Arial Narrow" panose="020B0606020202030204" pitchFamily="34" charset="0"/>
              </a:rPr>
              <a:t/>
            </a:r>
            <a:br>
              <a:rPr lang="nl-NL" sz="3200" b="1" dirty="0" smtClean="0">
                <a:latin typeface="Arial Narrow" panose="020B0606020202030204" pitchFamily="34" charset="0"/>
              </a:rPr>
            </a:br>
            <a:r>
              <a:rPr lang="nl-NL" sz="4400" b="1" dirty="0" smtClean="0">
                <a:latin typeface="Arial Narrow" panose="020B0606020202030204" pitchFamily="34" charset="0"/>
              </a:rPr>
              <a:t>BPV-voorlichtende speech</a:t>
            </a:r>
            <a:r>
              <a:rPr lang="nl-NL" sz="3200" b="1" dirty="0" smtClean="0">
                <a:latin typeface="Arial Narrow" panose="020B0606020202030204" pitchFamily="34" charset="0"/>
              </a:rPr>
              <a:t/>
            </a:r>
            <a:br>
              <a:rPr lang="nl-NL" sz="3200" b="1" dirty="0" smtClean="0">
                <a:latin typeface="Arial Narrow" panose="020B0606020202030204" pitchFamily="34" charset="0"/>
              </a:rPr>
            </a:br>
            <a:r>
              <a:rPr lang="nl-NL" sz="3200" b="1" dirty="0" smtClean="0"/>
              <a:t> </a:t>
            </a:r>
            <a:endParaRPr lang="nl-NL" sz="3200" b="1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6818811" y="5679791"/>
            <a:ext cx="5050971" cy="914400"/>
          </a:xfrm>
          <a:noFill/>
        </p:spPr>
        <p:txBody>
          <a:bodyPr anchor="ctr">
            <a:normAutofit fontScale="25000" lnSpcReduction="20000"/>
          </a:bodyPr>
          <a:lstStyle/>
          <a:p>
            <a:pPr algn="l"/>
            <a:endParaRPr lang="nl-NL" sz="2800" dirty="0" smtClean="0"/>
          </a:p>
          <a:p>
            <a:pPr algn="l"/>
            <a:endParaRPr lang="nl-NL" sz="2800" dirty="0"/>
          </a:p>
          <a:p>
            <a:pPr algn="l"/>
            <a:r>
              <a:rPr lang="nl-NL" sz="9600" dirty="0" smtClean="0">
                <a:latin typeface="Arial Narrow" panose="020B0606020202030204" pitchFamily="34" charset="0"/>
              </a:rPr>
              <a:t>naam</a:t>
            </a:r>
            <a:r>
              <a:rPr lang="nl-NL" sz="9600" dirty="0">
                <a:latin typeface="Arial Narrow" panose="020B0606020202030204" pitchFamily="34" charset="0"/>
              </a:rPr>
              <a:t>: </a:t>
            </a:r>
            <a:r>
              <a:rPr lang="nl-NL" sz="9600" dirty="0" smtClean="0">
                <a:latin typeface="Arial Narrow" panose="020B0606020202030204" pitchFamily="34" charset="0"/>
              </a:rPr>
              <a:t>x</a:t>
            </a:r>
          </a:p>
          <a:p>
            <a:pPr algn="l"/>
            <a:r>
              <a:rPr lang="nl-NL" sz="9600" dirty="0">
                <a:latin typeface="Arial Narrow" panose="020B0606020202030204" pitchFamily="34" charset="0"/>
              </a:rPr>
              <a:t>k</a:t>
            </a:r>
            <a:r>
              <a:rPr lang="nl-NL" sz="9600" dirty="0" smtClean="0">
                <a:latin typeface="Arial Narrow" panose="020B0606020202030204" pitchFamily="34" charset="0"/>
              </a:rPr>
              <a:t>las   : </a:t>
            </a:r>
            <a:r>
              <a:rPr lang="nl-NL" sz="9600" dirty="0">
                <a:latin typeface="Arial Narrow" panose="020B0606020202030204" pitchFamily="34" charset="0"/>
              </a:rPr>
              <a:t>x</a:t>
            </a:r>
          </a:p>
          <a:p>
            <a:endParaRPr lang="nl-NL" sz="3600" dirty="0"/>
          </a:p>
          <a:p>
            <a:endParaRPr lang="nl-NL" sz="3600" dirty="0"/>
          </a:p>
        </p:txBody>
      </p:sp>
      <p:sp>
        <p:nvSpPr>
          <p:cNvPr id="4" name="Tekstvak 3"/>
          <p:cNvSpPr txBox="1"/>
          <p:nvPr/>
        </p:nvSpPr>
        <p:spPr>
          <a:xfrm>
            <a:off x="496614" y="1615964"/>
            <a:ext cx="10759966" cy="507831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nl-NL" dirty="0" smtClean="0">
                <a:latin typeface="Arial Narrow" panose="020B0606020202030204" pitchFamily="34" charset="0"/>
              </a:rPr>
              <a:t>Neem niet klakkeloos de onderstaande dia’s over. Zorg voor een eigen lay-out. Maak zo mogelijk foto’s op je BPV-bedrijf.</a:t>
            </a:r>
          </a:p>
          <a:p>
            <a:endParaRPr lang="nl-NL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Het gaat om een informerende / </a:t>
            </a:r>
            <a:r>
              <a:rPr lang="nl-NL" u="sng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appellerende speech over jouw BPV-bedrijf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. Bijvoorbeeld voor een stagemarkt.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Bedenk wat je over wilt brengen, zodat anderen 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enthousiast worden voor het werkveld en het specifieke bedrijf.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Geef het geheel dus een prikkelende naam, die nieuwsgierig maakt om er meer van te weten.</a:t>
            </a:r>
          </a:p>
          <a:p>
            <a:endParaRPr lang="nl-NL" dirty="0" smtClean="0">
              <a:latin typeface="Arial Narrow" panose="020B0606020202030204" pitchFamily="34" charset="0"/>
            </a:endParaRPr>
          </a:p>
          <a:p>
            <a:endParaRPr lang="nl-NL" dirty="0" smtClean="0">
              <a:latin typeface="Arial Narrow" panose="020B0606020202030204" pitchFamily="34" charset="0"/>
            </a:endParaRPr>
          </a:p>
          <a:p>
            <a:r>
              <a:rPr lang="nl-NL" dirty="0" smtClean="0">
                <a:latin typeface="Arial Narrow" panose="020B0606020202030204" pitchFamily="34" charset="0"/>
              </a:rPr>
              <a:t>Start met een 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persoonlijke introductie</a:t>
            </a:r>
            <a:r>
              <a:rPr lang="nl-NL" dirty="0" smtClean="0">
                <a:latin typeface="Arial Narrow" panose="020B0606020202030204" pitchFamily="34" charset="0"/>
              </a:rPr>
              <a:t>: een korte anekdote, een opvallend cijfer of quote, een drieslag opsomming, …..  </a:t>
            </a:r>
          </a:p>
          <a:p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Wat maakt het bedrijf aansprekend, innovatief, duurzaam, circulair, … Ga daar op in. </a:t>
            </a:r>
          </a:p>
          <a:p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Wat maakt het bedrijf onderscheidend in de sector? </a:t>
            </a:r>
            <a:r>
              <a:rPr lang="nl-NL" b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Wat maakt het tot een goed leerbedrijf?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Geen standaard riedelverhaal.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Zorg dus ook voor pakkende koppen bij iedere dia. Noem het dus niet onderwerp 1, 2, 3.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Zorg voor sprekend beeld. </a:t>
            </a:r>
            <a:r>
              <a:rPr lang="nl-NL" dirty="0">
                <a:latin typeface="Arial Narrow" panose="020B0606020202030204" pitchFamily="34" charset="0"/>
              </a:rPr>
              <a:t>Geen opleuk-illustraties: </a:t>
            </a:r>
            <a:r>
              <a:rPr lang="nl-NL" dirty="0">
                <a:solidFill>
                  <a:srgbClr val="0070C0"/>
                </a:solidFill>
                <a:latin typeface="Arial Narrow" panose="020B0606020202030204" pitchFamily="34" charset="0"/>
              </a:rPr>
              <a:t>kies de beelden met zorg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! </a:t>
            </a:r>
            <a:r>
              <a:rPr lang="nl-NL" dirty="0" smtClean="0">
                <a:latin typeface="Arial Narrow" panose="020B0606020202030204" pitchFamily="34" charset="0"/>
              </a:rPr>
              <a:t>Maak bij voorkeur zelf foto’s! Begin dus op tijd.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Dat geldt ook voor de trefwoorden: kies die met zorg. </a:t>
            </a:r>
            <a:r>
              <a:rPr lang="nl-NL" dirty="0">
                <a:latin typeface="Arial Narrow" panose="020B0606020202030204" pitchFamily="34" charset="0"/>
              </a:rPr>
              <a:t> </a:t>
            </a:r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Kies beeldende / activerende trefwoorden. Gebruik er niet meer dan toegestaan.</a:t>
            </a:r>
          </a:p>
          <a:p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Controleer de spelling: let op de schrijfwijze van samenstellingen!</a:t>
            </a:r>
          </a:p>
          <a:p>
            <a:r>
              <a:rPr lang="nl-NL" dirty="0" smtClean="0">
                <a:latin typeface="Arial Narrow" panose="020B0606020202030204" pitchFamily="34" charset="0"/>
              </a:rPr>
              <a:t>Check je tijd.</a:t>
            </a:r>
          </a:p>
          <a:p>
            <a:endParaRPr lang="nl-NL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009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/>
            </a:r>
            <a:br>
              <a:rPr lang="nl-NL" dirty="0" smtClean="0">
                <a:solidFill>
                  <a:srgbClr val="0070C0"/>
                </a:solidFill>
                <a:latin typeface="Arial Narrow" panose="020B0606020202030204" pitchFamily="34" charset="0"/>
              </a:rPr>
            </a:br>
            <a:r>
              <a:rPr lang="nl-NL" sz="36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Keuze </a:t>
            </a:r>
            <a:r>
              <a:rPr lang="nl-NL" sz="3600" dirty="0">
                <a:solidFill>
                  <a:srgbClr val="0070C0"/>
                </a:solidFill>
                <a:latin typeface="Arial Narrow" panose="020B0606020202030204" pitchFamily="34" charset="0"/>
              </a:rPr>
              <a:t>stagebedrijf – </a:t>
            </a:r>
            <a:r>
              <a:rPr lang="nl-NL" sz="3600" dirty="0">
                <a:latin typeface="Arial Narrow" panose="020B0606020202030204" pitchFamily="34" charset="0"/>
              </a:rPr>
              <a:t>de klanten, de taakverwachting,  toekomstgerichtheid bedrijf (duurzaamheid)</a:t>
            </a:r>
            <a:br>
              <a:rPr lang="nl-NL" sz="3600" dirty="0">
                <a:latin typeface="Arial Narrow" panose="020B0606020202030204" pitchFamily="34" charset="0"/>
              </a:rPr>
            </a:br>
            <a:endParaRPr lang="nl-NL" sz="360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b="1" dirty="0"/>
              <a:t>Argument 1: geef het argument een naam!</a:t>
            </a:r>
          </a:p>
          <a:p>
            <a:r>
              <a:rPr lang="nl-NL" dirty="0"/>
              <a:t>X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Uitleg</a:t>
            </a:r>
          </a:p>
          <a:p>
            <a:r>
              <a:rPr lang="nl-NL" dirty="0"/>
              <a:t>X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b="1" dirty="0"/>
              <a:t>Voorbeeld</a:t>
            </a:r>
          </a:p>
          <a:p>
            <a:r>
              <a:rPr lang="nl-NL" dirty="0"/>
              <a:t>X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01548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 smtClean="0"/>
              <a:t>Keuze stagebedrijf</a:t>
            </a:r>
            <a:endParaRPr lang="nl-NL" sz="36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b="1" dirty="0"/>
              <a:t>Argument </a:t>
            </a:r>
            <a:r>
              <a:rPr lang="nl-NL" b="1" dirty="0"/>
              <a:t>2:geef het argument een naam!</a:t>
            </a:r>
          </a:p>
          <a:p>
            <a:pPr marL="0" indent="0">
              <a:buNone/>
            </a:pPr>
            <a:endParaRPr lang="nl-NL" sz="2400" b="1" dirty="0"/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Uitleg</a:t>
            </a:r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sz="2400" dirty="0"/>
          </a:p>
          <a:p>
            <a:pPr marL="0" indent="0">
              <a:buNone/>
            </a:pPr>
            <a:r>
              <a:rPr lang="nl-NL" sz="2400" b="1" dirty="0"/>
              <a:t>Voorbeeld</a:t>
            </a:r>
          </a:p>
          <a:p>
            <a:r>
              <a:rPr lang="nl-NL" sz="2400" dirty="0"/>
              <a:t>X</a:t>
            </a:r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736642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Wie is mijn leidinggevende?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/>
              <a:t>Foto (vraag toestemming) en tekst toevoegen</a:t>
            </a:r>
          </a:p>
          <a:p>
            <a:r>
              <a:rPr lang="nl-NL" sz="2400" dirty="0"/>
              <a:t>…. (naam)</a:t>
            </a:r>
          </a:p>
          <a:p>
            <a:r>
              <a:rPr lang="nl-NL" sz="2400" dirty="0"/>
              <a:t>…. (leeftijd)</a:t>
            </a:r>
          </a:p>
          <a:p>
            <a:r>
              <a:rPr lang="nl-NL" sz="2400" dirty="0"/>
              <a:t>….. (afdeling)</a:t>
            </a:r>
          </a:p>
          <a:p>
            <a:r>
              <a:rPr lang="nl-NL" sz="2400" dirty="0"/>
              <a:t>….. (functie)</a:t>
            </a:r>
          </a:p>
          <a:p>
            <a:r>
              <a:rPr lang="nl-NL" sz="2400" dirty="0"/>
              <a:t>….. (taken)</a:t>
            </a:r>
          </a:p>
        </p:txBody>
      </p:sp>
    </p:spTree>
    <p:extLst>
      <p:ext uri="{BB962C8B-B14F-4D97-AF65-F5344CB8AC3E}">
        <p14:creationId xmlns:p14="http://schemas.microsoft.com/office/powerpoint/2010/main" val="3407503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200" b="1" dirty="0" smtClean="0">
                <a:latin typeface="Arial Narrow" panose="020B0606020202030204" pitchFamily="34" charset="0"/>
              </a:rPr>
              <a:t>Werkzaamheden, (nieuwe) verantwoordelijkheden, (nieuwe) werkwijzen, samenwerken</a:t>
            </a:r>
            <a:endParaRPr lang="nl-NL" sz="3200" b="1" dirty="0"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9422788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sz="3600" dirty="0">
                <a:latin typeface="Arial Narrow" panose="020B0606020202030204" pitchFamily="34" charset="0"/>
              </a:rPr>
              <a:t>Omgaan met werkdruk, (onverwachte) situaties en zelfstandigheid, klantvragen</a:t>
            </a:r>
            <a:br>
              <a:rPr lang="nl-NL" sz="3600" dirty="0">
                <a:latin typeface="Arial Narrow" panose="020B0606020202030204" pitchFamily="34" charset="0"/>
              </a:rPr>
            </a:br>
            <a:endParaRPr lang="nl-NL" sz="36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030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Wat heb ik geleerd,  wat ging goed, wat kan beter </a:t>
            </a:r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1968186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 smtClean="0"/>
              <a:t>Mijn ervaringen</a:t>
            </a:r>
            <a:endParaRPr lang="nl-NL" sz="3600" b="1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10306"/>
          </a:xfrm>
        </p:spPr>
        <p:txBody>
          <a:bodyPr>
            <a:normAutofit/>
          </a:bodyPr>
          <a:lstStyle/>
          <a:p>
            <a:r>
              <a:rPr lang="nl-NL" sz="2400" dirty="0" smtClean="0"/>
              <a:t>Wat was leuk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sz="2000" dirty="0" smtClean="0"/>
              <a:t>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sz="2000" dirty="0" smtClean="0"/>
              <a:t>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sz="2000" dirty="0"/>
              <a:t>X</a:t>
            </a:r>
            <a:endParaRPr lang="nl-NL" sz="2000" dirty="0" smtClean="0"/>
          </a:p>
          <a:p>
            <a:endParaRPr lang="nl-NL" sz="2400" dirty="0" smtClean="0"/>
          </a:p>
          <a:p>
            <a:r>
              <a:rPr lang="nl-NL" sz="2400" dirty="0" smtClean="0"/>
              <a:t>Wat was minder leuk 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sz="2000" dirty="0" smtClean="0"/>
              <a:t>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sz="2000" dirty="0" smtClean="0"/>
              <a:t>X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nl-NL" sz="2000" dirty="0"/>
              <a:t>X</a:t>
            </a:r>
            <a:endParaRPr lang="nl-NL" sz="2000" dirty="0" smtClean="0"/>
          </a:p>
          <a:p>
            <a:endParaRPr lang="nl-NL" sz="2400" dirty="0" smtClean="0"/>
          </a:p>
          <a:p>
            <a:pPr marL="0" indent="0">
              <a:buNone/>
            </a:pPr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437650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>
                <a:latin typeface="Arial Narrow" panose="020B0606020202030204" pitchFamily="34" charset="0"/>
              </a:rPr>
              <a:t>Verwachtingen over de stage en  terugkijken op de stage</a:t>
            </a:r>
            <a:endParaRPr lang="nl-NL" sz="3200" b="1" dirty="0"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652204"/>
            <a:ext cx="10515600" cy="4810306"/>
          </a:xfrm>
        </p:spPr>
        <p:txBody>
          <a:bodyPr>
            <a:normAutofit/>
          </a:bodyPr>
          <a:lstStyle/>
          <a:p>
            <a:r>
              <a:rPr lang="nl-NL" sz="2400" dirty="0" smtClean="0">
                <a:latin typeface="Arial Narrow" panose="020B0606020202030204" pitchFamily="34" charset="0"/>
              </a:rPr>
              <a:t>Wat maakt het tot een goed leerbedrijf of wat mag je verwachten van een goed leerbedrijf? </a:t>
            </a:r>
            <a:endParaRPr lang="nl-NL" sz="2400" dirty="0">
              <a:latin typeface="Arial Narrow" panose="020B0606020202030204" pitchFamily="34" charset="0"/>
            </a:endParaRPr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5133469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200" b="1" dirty="0" smtClean="0">
                <a:latin typeface="Arial Narrow" panose="020B0606020202030204" pitchFamily="34" charset="0"/>
              </a:rPr>
              <a:t>Mijn advies aan de BPV-marktbezoeker / aankomende BPV-studenten</a:t>
            </a:r>
            <a:endParaRPr lang="nl-NL" sz="3200" b="1" dirty="0"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2158515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 smtClean="0">
                <a:latin typeface="Arial Narrow" panose="020B0606020202030204" pitchFamily="34" charset="0"/>
              </a:rPr>
              <a:t>(Afsluiting)</a:t>
            </a:r>
            <a:endParaRPr lang="nl-NL" sz="3600" b="1" dirty="0"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77613" y="1494549"/>
            <a:ext cx="10515600" cy="43513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Maak het rond, leg een link met je inleiding / aftrap. Of maak een korte samenvatting in de vorm van de drieslag. Of sluit af met een soort van motto. </a:t>
            </a:r>
          </a:p>
          <a:p>
            <a:pPr marL="0" indent="0">
              <a:buNone/>
            </a:pPr>
            <a:r>
              <a:rPr lang="nl-NL" sz="2400" dirty="0" smtClean="0">
                <a:latin typeface="Arial Narrow" panose="020B0606020202030204" pitchFamily="34" charset="0"/>
              </a:rPr>
              <a:t>Bedankt </a:t>
            </a:r>
            <a:r>
              <a:rPr lang="nl-NL" sz="2400" dirty="0">
                <a:latin typeface="Arial Narrow" panose="020B0606020202030204" pitchFamily="34" charset="0"/>
              </a:rPr>
              <a:t>voor </a:t>
            </a:r>
            <a:r>
              <a:rPr lang="nl-NL" sz="2400" dirty="0" smtClean="0">
                <a:latin typeface="Arial Narrow" panose="020B0606020202030204" pitchFamily="34" charset="0"/>
              </a:rPr>
              <a:t>de aandacht</a:t>
            </a:r>
            <a:r>
              <a:rPr lang="nl-NL" sz="2400" dirty="0">
                <a:latin typeface="Arial Narrow" panose="020B0606020202030204" pitchFamily="34" charset="0"/>
              </a:rPr>
              <a:t>.</a:t>
            </a:r>
            <a:r>
              <a:rPr lang="nl-NL" sz="2400" dirty="0" smtClean="0">
                <a:latin typeface="Arial Narrow" panose="020B0606020202030204" pitchFamily="34" charset="0"/>
              </a:rPr>
              <a:t> </a:t>
            </a:r>
            <a:endParaRPr lang="nl-NL" sz="2400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7433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 smtClean="0">
                <a:latin typeface="Arial Narrow" panose="020B0606020202030204" pitchFamily="34" charset="0"/>
              </a:rPr>
              <a:t>Inhoudsopgave * voorlichtende  speech BPV</a:t>
            </a:r>
            <a:endParaRPr lang="nl-NL" sz="3600" b="1" dirty="0">
              <a:latin typeface="Arial Narrow" panose="020B0606020202030204" pitchFamily="34" charset="0"/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38241"/>
            <a:ext cx="10515600" cy="43513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NL" sz="2100" dirty="0" smtClean="0">
                <a:latin typeface="Arial Narrow" panose="020B0606020202030204" pitchFamily="34" charset="0"/>
              </a:rPr>
              <a:t>Stel jezelf voor   </a:t>
            </a:r>
          </a:p>
          <a:p>
            <a:pPr marL="0" indent="0">
              <a:buNone/>
            </a:pPr>
            <a:r>
              <a:rPr lang="nl-NL" sz="2100" dirty="0" smtClean="0">
                <a:latin typeface="Arial Narrow" panose="020B0606020202030204" pitchFamily="34" charset="0"/>
              </a:rPr>
              <a:t>Onderwerpen </a:t>
            </a:r>
            <a:r>
              <a:rPr lang="nl-NL" sz="2100" dirty="0">
                <a:latin typeface="Arial Narrow" panose="020B0606020202030204" pitchFamily="34" charset="0"/>
              </a:rPr>
              <a:t>[waar ga je het over hebben] </a:t>
            </a:r>
            <a:endParaRPr lang="nl-NL" sz="2100" dirty="0" smtClean="0">
              <a:latin typeface="Arial Narrow" panose="020B0606020202030204" pitchFamily="34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nl-NL" sz="2100" dirty="0" smtClean="0">
                <a:latin typeface="Arial Narrow" panose="020B0606020202030204" pitchFamily="34" charset="0"/>
              </a:rPr>
              <a:t>Algemene informatie stagebedrijf </a:t>
            </a:r>
          </a:p>
          <a:p>
            <a:pPr marL="457200" lvl="1" indent="0">
              <a:buNone/>
            </a:pPr>
            <a:r>
              <a:rPr lang="nl-NL" sz="2100" dirty="0" smtClean="0">
                <a:latin typeface="Arial Narrow" panose="020B0606020202030204" pitchFamily="34" charset="0"/>
              </a:rPr>
              <a:t>Producten en/of diensten / onderscheidend aspect / afzetgebied / markt</a:t>
            </a:r>
          </a:p>
          <a:p>
            <a:pPr marL="457200" lvl="1" indent="0">
              <a:buNone/>
            </a:pPr>
            <a:r>
              <a:rPr lang="nl-NL" sz="2100" dirty="0" smtClean="0">
                <a:latin typeface="Arial Narrow" panose="020B0606020202030204" pitchFamily="34" charset="0"/>
              </a:rPr>
              <a:t>Geschiedenis</a:t>
            </a:r>
          </a:p>
          <a:p>
            <a:pPr marL="457200" lvl="1" indent="0">
              <a:buNone/>
            </a:pPr>
            <a:r>
              <a:rPr lang="nl-NL" sz="2100" dirty="0" smtClean="0">
                <a:latin typeface="Arial Narrow" panose="020B0606020202030204" pitchFamily="34" charset="0"/>
              </a:rPr>
              <a:t>Werknemers, afdelingen: wie doet wat?</a:t>
            </a:r>
          </a:p>
          <a:p>
            <a:pPr marL="457200" lvl="1" indent="0">
              <a:buNone/>
            </a:pPr>
            <a:r>
              <a:rPr lang="nl-NL" sz="2100" dirty="0" smtClean="0">
                <a:latin typeface="Arial Narrow" panose="020B0606020202030204" pitchFamily="34" charset="0"/>
              </a:rPr>
              <a:t>Stagebegeleiding</a:t>
            </a:r>
          </a:p>
          <a:p>
            <a:pPr marL="457200" lvl="1" indent="0">
              <a:buNone/>
            </a:pPr>
            <a:endParaRPr lang="nl-NL" sz="2100" dirty="0" smtClean="0">
              <a:latin typeface="Arial Narrow" panose="020B0606020202030204" pitchFamily="34" charset="0"/>
            </a:endParaRPr>
          </a:p>
          <a:p>
            <a:pPr marL="536575" indent="-536575">
              <a:buFont typeface="+mj-lt"/>
              <a:buAutoNum type="arabicPeriod"/>
            </a:pPr>
            <a:r>
              <a:rPr lang="nl-NL" sz="2100" dirty="0" smtClean="0">
                <a:latin typeface="Arial Narrow" panose="020B0606020202030204" pitchFamily="34" charset="0"/>
              </a:rPr>
              <a:t>Eventueel kun je ook informeren naar vragen die je de bezoeker heeft : als die ze heeft gezegd, kan hij / zij makkelijker luisteren. Zorg dat je goed thuis bent in je verhaal, want dan kun je snel bedenken waar je de antwoorden gaat meenemen in je verhaal. </a:t>
            </a:r>
          </a:p>
          <a:p>
            <a:pPr marL="536575" indent="-536575">
              <a:buFont typeface="+mj-lt"/>
              <a:buAutoNum type="arabicPeriod"/>
            </a:pPr>
            <a:r>
              <a:rPr lang="nl-NL" sz="21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Keuze stagebedrijf – </a:t>
            </a:r>
            <a:r>
              <a:rPr lang="nl-NL" sz="2100" dirty="0">
                <a:latin typeface="Arial Narrow" panose="020B0606020202030204" pitchFamily="34" charset="0"/>
              </a:rPr>
              <a:t>d</a:t>
            </a:r>
            <a:r>
              <a:rPr lang="nl-NL" sz="2100" dirty="0" smtClean="0">
                <a:latin typeface="Arial Narrow" panose="020B0606020202030204" pitchFamily="34" charset="0"/>
              </a:rPr>
              <a:t>e klanten, de taakverwachting (wat ga ik/je doen),  toekomstgerichtheid bedrijf (duurzaamheid)</a:t>
            </a:r>
            <a:endParaRPr lang="nl-NL" sz="21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nl-NL" sz="21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Werkzaamheden – </a:t>
            </a:r>
            <a:r>
              <a:rPr lang="nl-NL" sz="2100" dirty="0" smtClean="0">
                <a:latin typeface="Arial Narrow" panose="020B0606020202030204" pitchFamily="34" charset="0"/>
              </a:rPr>
              <a:t>(Nieuwe) verantwoordelijkheden, (nieuwe) werkwijzen, samenwerken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nl-NL" sz="21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Ervaringen </a:t>
            </a:r>
            <a:r>
              <a:rPr lang="nl-NL" sz="2100" dirty="0" smtClean="0">
                <a:latin typeface="Arial Narrow" panose="020B0606020202030204" pitchFamily="34" charset="0"/>
              </a:rPr>
              <a:t>  Omgaan met werkdruk, (onverwachte) situaties en zelfstandigheid, klantvragen</a:t>
            </a:r>
          </a:p>
          <a:p>
            <a:pPr marL="457200" lvl="1" indent="0">
              <a:buNone/>
            </a:pPr>
            <a:r>
              <a:rPr lang="nl-NL" sz="17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                          </a:t>
            </a:r>
            <a:r>
              <a:rPr lang="nl-NL" sz="2100" dirty="0">
                <a:latin typeface="Arial Narrow" panose="020B0606020202030204" pitchFamily="34" charset="0"/>
              </a:rPr>
              <a:t>Jouw verwachtingen en </a:t>
            </a:r>
            <a:r>
              <a:rPr lang="nl-NL" sz="2100" dirty="0" smtClean="0">
                <a:latin typeface="Arial Narrow" panose="020B0606020202030204" pitchFamily="34" charset="0"/>
              </a:rPr>
              <a:t>ervaringen,  </a:t>
            </a:r>
            <a:r>
              <a:rPr lang="nl-NL" sz="2100" dirty="0">
                <a:latin typeface="Arial Narrow" panose="020B0606020202030204" pitchFamily="34" charset="0"/>
              </a:rPr>
              <a:t>wat </a:t>
            </a:r>
            <a:r>
              <a:rPr lang="nl-NL" sz="2100" dirty="0" smtClean="0">
                <a:latin typeface="Arial Narrow" panose="020B0606020202030204" pitchFamily="34" charset="0"/>
              </a:rPr>
              <a:t>geleerd, groeimogelijkheden</a:t>
            </a:r>
            <a:endParaRPr lang="nl-NL" sz="2100" dirty="0" smtClean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nl-NL" sz="2100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Mijn advies aan studenten </a:t>
            </a:r>
            <a:r>
              <a:rPr lang="nl-NL" sz="2100" dirty="0">
                <a:latin typeface="Arial Narrow" panose="020B0606020202030204" pitchFamily="34" charset="0"/>
              </a:rPr>
              <a:t>t</a:t>
            </a:r>
            <a:r>
              <a:rPr lang="nl-NL" sz="2100" dirty="0" smtClean="0">
                <a:latin typeface="Arial Narrow" panose="020B0606020202030204" pitchFamily="34" charset="0"/>
              </a:rPr>
              <a:t>ips </a:t>
            </a:r>
            <a:r>
              <a:rPr lang="nl-NL" sz="2100" dirty="0">
                <a:latin typeface="Arial Narrow" panose="020B0606020202030204" pitchFamily="34" charset="0"/>
              </a:rPr>
              <a:t>aan de toekomstige stagiair over het BPV-bedrijf</a:t>
            </a:r>
            <a:endParaRPr lang="nl-NL" sz="2100" dirty="0">
              <a:solidFill>
                <a:srgbClr val="0070C0"/>
              </a:solidFill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nl-NL" sz="2100" dirty="0" smtClean="0">
                <a:latin typeface="Arial Narrow" panose="020B0606020202030204" pitchFamily="34" charset="0"/>
              </a:rPr>
              <a:t>(Bedenk een wat creatievere) </a:t>
            </a:r>
            <a:r>
              <a:rPr lang="nl-NL" sz="2100" dirty="0">
                <a:latin typeface="Arial Narrow" panose="020B0606020202030204" pitchFamily="34" charset="0"/>
              </a:rPr>
              <a:t>A</a:t>
            </a:r>
            <a:r>
              <a:rPr lang="nl-NL" sz="2100" dirty="0" smtClean="0">
                <a:latin typeface="Arial Narrow" panose="020B0606020202030204" pitchFamily="34" charset="0"/>
              </a:rPr>
              <a:t>fsluiting: niet  ‘Dit was het.’</a:t>
            </a:r>
            <a:endParaRPr lang="nl-NL" sz="2100" dirty="0">
              <a:latin typeface="Arial Narrow" panose="020B0606020202030204" pitchFamily="34" charset="0"/>
            </a:endParaRPr>
          </a:p>
          <a:p>
            <a:pPr marL="514350" indent="-514350">
              <a:buFont typeface="+mj-lt"/>
              <a:buAutoNum type="arabicPeriod" startAt="3"/>
            </a:pPr>
            <a:r>
              <a:rPr lang="nl-NL" sz="2100" dirty="0" smtClean="0">
                <a:latin typeface="Arial Narrow" panose="020B0606020202030204" pitchFamily="34" charset="0"/>
              </a:rPr>
              <a:t>Nodig uit tot het stellen van vragen / Of vraag of alle vragen zijn beantwoord. </a:t>
            </a:r>
            <a:endParaRPr lang="nl-NL" sz="2100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nl-NL" sz="2100" b="1" dirty="0">
              <a:latin typeface="Arial Narrow" panose="020B0606020202030204" pitchFamily="34" charset="0"/>
            </a:endParaRPr>
          </a:p>
          <a:p>
            <a:pPr marL="0" indent="0">
              <a:buNone/>
            </a:pPr>
            <a:endParaRPr lang="nl-NL" b="1" dirty="0"/>
          </a:p>
        </p:txBody>
      </p:sp>
      <p:sp>
        <p:nvSpPr>
          <p:cNvPr id="4" name="Rechteraccolade 3"/>
          <p:cNvSpPr/>
          <p:nvPr/>
        </p:nvSpPr>
        <p:spPr>
          <a:xfrm>
            <a:off x="6613635" y="1635820"/>
            <a:ext cx="110359" cy="1797269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5" name="Tekstvak 4"/>
          <p:cNvSpPr txBox="1"/>
          <p:nvPr/>
        </p:nvSpPr>
        <p:spPr>
          <a:xfrm>
            <a:off x="6873767" y="2057402"/>
            <a:ext cx="43670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b="1" dirty="0"/>
              <a:t>Het BPV-bedrijf</a:t>
            </a:r>
            <a:endParaRPr lang="nl-NL" sz="1400" dirty="0"/>
          </a:p>
          <a:p>
            <a:r>
              <a:rPr lang="nl-NL" sz="1400" dirty="0" smtClean="0"/>
              <a:t>Voorstellen </a:t>
            </a:r>
            <a:r>
              <a:rPr lang="nl-NL" sz="1400" dirty="0"/>
              <a:t>stagebedrijf en werknemers</a:t>
            </a:r>
          </a:p>
          <a:p>
            <a:r>
              <a:rPr lang="nl-NL" sz="1400" dirty="0" smtClean="0"/>
              <a:t>Houd dit kort! Dit is voor een buitenstaander niet zo interessant.</a:t>
            </a:r>
            <a:r>
              <a:rPr lang="nl-NL" sz="1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6235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Voorstellen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89355"/>
            <a:ext cx="10515600" cy="335335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nl-NL" dirty="0"/>
              <a:t>………..…. (voornaam en achternaam)</a:t>
            </a:r>
          </a:p>
          <a:p>
            <a:r>
              <a:rPr lang="nl-NL" dirty="0"/>
              <a:t>…………..  jaar (leeftijd)</a:t>
            </a:r>
          </a:p>
          <a:p>
            <a:r>
              <a:rPr lang="nl-NL" dirty="0"/>
              <a:t>Klas          : ………</a:t>
            </a:r>
          </a:p>
          <a:p>
            <a:r>
              <a:rPr lang="nl-NL" dirty="0"/>
              <a:t>Opleiding: …………… </a:t>
            </a:r>
            <a:r>
              <a:rPr lang="nl-NL" dirty="0" err="1" smtClean="0"/>
              <a:t>Yuverta</a:t>
            </a:r>
            <a:r>
              <a:rPr lang="nl-NL" dirty="0" smtClean="0"/>
              <a:t> MBO X</a:t>
            </a:r>
            <a:endParaRPr lang="nl-NL" sz="2400" dirty="0"/>
          </a:p>
          <a:p>
            <a:pPr marL="0" indent="0">
              <a:buNone/>
            </a:pPr>
            <a:endParaRPr lang="nl-NL" sz="1900" dirty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3083885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Reden presentatie + onderwerp presentatie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885224"/>
            <a:ext cx="10515600" cy="1346707"/>
          </a:xfrm>
        </p:spPr>
        <p:txBody>
          <a:bodyPr>
            <a:normAutofit/>
          </a:bodyPr>
          <a:lstStyle/>
          <a:p>
            <a:r>
              <a:rPr lang="nl-NL" dirty="0"/>
              <a:t>Examen Nederlands Spreken </a:t>
            </a:r>
            <a:r>
              <a:rPr lang="nl-NL" dirty="0" smtClean="0"/>
              <a:t>2F / 3F</a:t>
            </a:r>
            <a:endParaRPr lang="nl-NL" dirty="0"/>
          </a:p>
          <a:p>
            <a:r>
              <a:rPr lang="nl-NL" dirty="0"/>
              <a:t>Onderwerp: </a:t>
            </a:r>
            <a:r>
              <a:rPr lang="nl-NL" dirty="0" smtClean="0"/>
              <a:t>X-bedrijf </a:t>
            </a:r>
            <a:r>
              <a:rPr lang="nl-NL" dirty="0"/>
              <a:t>waar ik werk</a:t>
            </a:r>
          </a:p>
          <a:p>
            <a:pPr marL="0" indent="0">
              <a:buNone/>
            </a:pPr>
            <a:endParaRPr lang="nl-NL" sz="1900" dirty="0"/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b="1" dirty="0"/>
          </a:p>
        </p:txBody>
      </p:sp>
      <p:sp>
        <p:nvSpPr>
          <p:cNvPr id="4" name="Tijdelijke aanduiding voor inhoud 2"/>
          <p:cNvSpPr txBox="1">
            <a:spLocks/>
          </p:cNvSpPr>
          <p:nvPr/>
        </p:nvSpPr>
        <p:spPr>
          <a:xfrm>
            <a:off x="838200" y="3322900"/>
            <a:ext cx="10515600" cy="15565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90000"/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mtClean="0"/>
              <a:t>Naam     X </a:t>
            </a:r>
          </a:p>
          <a:p>
            <a:r>
              <a:rPr lang="nl-NL" smtClean="0"/>
              <a:t>Adres    X</a:t>
            </a:r>
          </a:p>
          <a:p>
            <a:r>
              <a:rPr lang="nl-NL" smtClean="0"/>
              <a:t>Postcode en plaats     X</a:t>
            </a: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9104477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Inhoudsopgave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838200" y="1538241"/>
            <a:ext cx="10515600" cy="4351338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endParaRPr lang="nl-NL" sz="1900" dirty="0"/>
          </a:p>
          <a:p>
            <a:r>
              <a:rPr lang="nl-NL" sz="1900" dirty="0"/>
              <a:t>Algemene informatie </a:t>
            </a:r>
            <a:r>
              <a:rPr lang="nl-NL" sz="1900" dirty="0" smtClean="0"/>
              <a:t>X-bedrijf </a:t>
            </a:r>
            <a:endParaRPr lang="nl-NL" sz="1900" dirty="0"/>
          </a:p>
          <a:p>
            <a:r>
              <a:rPr lang="nl-NL" sz="1900" dirty="0"/>
              <a:t>Producten en/of diensten </a:t>
            </a:r>
          </a:p>
          <a:p>
            <a:r>
              <a:rPr lang="nl-NL" sz="1900" dirty="0"/>
              <a:t>Geschiedenis </a:t>
            </a:r>
          </a:p>
          <a:p>
            <a:r>
              <a:rPr lang="nl-NL" sz="1900" dirty="0"/>
              <a:t>Werknemers </a:t>
            </a:r>
          </a:p>
          <a:p>
            <a:r>
              <a:rPr lang="nl-NL" sz="1900" dirty="0"/>
              <a:t>Afdelingen </a:t>
            </a:r>
          </a:p>
          <a:p>
            <a:r>
              <a:rPr lang="nl-NL" sz="1900" dirty="0"/>
              <a:t>Wie is mijn leidinggevende?</a:t>
            </a:r>
          </a:p>
          <a:p>
            <a:r>
              <a:rPr lang="nl-NL" sz="1900" dirty="0"/>
              <a:t>Eerste reden keuze bedrijf</a:t>
            </a:r>
          </a:p>
          <a:p>
            <a:r>
              <a:rPr lang="nl-NL" sz="1900" dirty="0"/>
              <a:t>Tweede reden keuze bedrijf</a:t>
            </a:r>
            <a:endParaRPr lang="nl-NL" sz="1900" dirty="0">
              <a:solidFill>
                <a:prstClr val="black"/>
              </a:solidFill>
            </a:endParaRPr>
          </a:p>
          <a:p>
            <a:r>
              <a:rPr lang="nl-NL" sz="1900" dirty="0"/>
              <a:t>Mijn werkzaamheden</a:t>
            </a:r>
          </a:p>
          <a:p>
            <a:r>
              <a:rPr lang="nl-NL" sz="1900" dirty="0"/>
              <a:t>Mijn ervaringen </a:t>
            </a:r>
          </a:p>
          <a:p>
            <a:r>
              <a:rPr lang="nl-NL" sz="1900" dirty="0"/>
              <a:t>Mijn advies aan toekomstige studenten </a:t>
            </a:r>
            <a:r>
              <a:rPr lang="nl-NL" sz="1900" dirty="0" smtClean="0"/>
              <a:t>X </a:t>
            </a:r>
            <a:r>
              <a:rPr lang="nl-NL" sz="1900" dirty="0"/>
              <a:t>BBL</a:t>
            </a:r>
          </a:p>
          <a:p>
            <a:r>
              <a:rPr lang="nl-NL" sz="1900" dirty="0"/>
              <a:t>Afsluiting</a:t>
            </a:r>
          </a:p>
          <a:p>
            <a:r>
              <a:rPr lang="nl-NL" sz="1900" dirty="0"/>
              <a:t>Vragen?</a:t>
            </a:r>
          </a:p>
          <a:p>
            <a:pPr marL="0" indent="0">
              <a:buNone/>
            </a:pPr>
            <a:endParaRPr lang="nl-NL" b="1" dirty="0"/>
          </a:p>
          <a:p>
            <a:pPr marL="0" indent="0">
              <a:buNone/>
            </a:pPr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400709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Geschiedenis 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sz="2400" dirty="0" smtClean="0"/>
              <a:t>[kort: dit kun je ook in afbeeldingen doen als beeldverhaal]</a:t>
            </a:r>
            <a:endParaRPr lang="nl-NL" sz="2400" dirty="0"/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46335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Producten en/of diensten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[Dit </a:t>
            </a:r>
            <a:r>
              <a:rPr lang="nl-NL" dirty="0"/>
              <a:t>kun je ook in afbeeldingen doen als </a:t>
            </a:r>
            <a:r>
              <a:rPr lang="nl-NL" dirty="0" smtClean="0"/>
              <a:t>beeldverhaal]</a:t>
            </a:r>
            <a:endParaRPr lang="nl-NL" dirty="0"/>
          </a:p>
          <a:p>
            <a:r>
              <a:rPr lang="nl-NL" sz="2400" dirty="0" smtClean="0"/>
              <a:t>X</a:t>
            </a:r>
            <a:endParaRPr lang="nl-NL" sz="2400" dirty="0"/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2974857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8200" y="495756"/>
            <a:ext cx="10515600" cy="1028246"/>
          </a:xfrm>
        </p:spPr>
        <p:txBody>
          <a:bodyPr>
            <a:normAutofit/>
          </a:bodyPr>
          <a:lstStyle/>
          <a:p>
            <a:r>
              <a:rPr lang="nl-NL" sz="3600" b="1" dirty="0"/>
              <a:t>Algemene informatie </a:t>
            </a:r>
            <a:r>
              <a:rPr lang="nl-NL" sz="3600" b="1" dirty="0" smtClean="0"/>
              <a:t>X-bedrijf </a:t>
            </a:r>
            <a:r>
              <a:rPr lang="nl-NL" sz="3600" b="1" dirty="0"/>
              <a:t>waar ik werk</a:t>
            </a:r>
          </a:p>
        </p:txBody>
      </p:sp>
      <p:sp>
        <p:nvSpPr>
          <p:cNvPr id="4" name="Titel 1"/>
          <p:cNvSpPr txBox="1">
            <a:spLocks/>
          </p:cNvSpPr>
          <p:nvPr/>
        </p:nvSpPr>
        <p:spPr>
          <a:xfrm>
            <a:off x="806669" y="1573924"/>
            <a:ext cx="10972800" cy="148458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3600" dirty="0" smtClean="0"/>
              <a:t>Totaal aantal werknemers</a:t>
            </a:r>
            <a:br>
              <a:rPr lang="nl-NL" sz="3600" dirty="0" smtClean="0"/>
            </a:br>
            <a:r>
              <a:rPr lang="nl-NL" sz="3600" dirty="0" smtClean="0"/>
              <a:t> </a:t>
            </a:r>
            <a:r>
              <a:rPr lang="nl-NL" sz="3600" b="1" dirty="0" smtClean="0"/>
              <a:t>Wie doet wat</a:t>
            </a:r>
            <a:endParaRPr lang="nl-NL" sz="3600" b="1" dirty="0"/>
          </a:p>
        </p:txBody>
      </p:sp>
      <p:graphicFrame>
        <p:nvGraphicFramePr>
          <p:cNvPr id="5" name="Tijdelijke aanduiding voor inhoud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49075143"/>
              </p:ext>
            </p:extLst>
          </p:nvPr>
        </p:nvGraphicFramePr>
        <p:xfrm>
          <a:off x="806669" y="3362762"/>
          <a:ext cx="1051560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="" xmlns:a16="http://schemas.microsoft.com/office/drawing/2014/main" val="916675148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3893958918"/>
                    </a:ext>
                  </a:extLst>
                </a:gridCol>
                <a:gridCol w="3505200">
                  <a:extLst>
                    <a:ext uri="{9D8B030D-6E8A-4147-A177-3AD203B41FA5}">
                      <a16:colId xmlns="" xmlns:a16="http://schemas.microsoft.com/office/drawing/2014/main" val="429211295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Functie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Taken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 smtClean="0"/>
                        <a:t>voornaam persoon</a:t>
                      </a:r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35158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1.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4060196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2.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736315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3.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11888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4.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38143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5.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255527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 smtClean="0"/>
                        <a:t>6.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9407065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56691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sz="3600" b="1" dirty="0"/>
              <a:t>Afdelingen 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 smtClean="0"/>
              <a:t>[Dit </a:t>
            </a:r>
            <a:r>
              <a:rPr lang="nl-NL" dirty="0"/>
              <a:t>kun je ook in afbeeldingen doen als </a:t>
            </a:r>
            <a:r>
              <a:rPr lang="nl-NL" dirty="0" smtClean="0"/>
              <a:t>beeldverhaal. Je kunt eventueel dia 8 en 9 combineren in één dia]</a:t>
            </a:r>
            <a:endParaRPr lang="nl-NL" dirty="0"/>
          </a:p>
          <a:p>
            <a:r>
              <a:rPr lang="nl-NL" sz="2400" dirty="0" smtClean="0"/>
              <a:t>X</a:t>
            </a:r>
            <a:endParaRPr lang="nl-NL" sz="2400" dirty="0"/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r>
              <a:rPr lang="nl-NL" sz="2400" dirty="0"/>
              <a:t>X</a:t>
            </a:r>
          </a:p>
          <a:p>
            <a:endParaRPr lang="nl-NL" sz="2400" dirty="0"/>
          </a:p>
          <a:p>
            <a:endParaRPr lang="nl-NL" b="1" dirty="0"/>
          </a:p>
        </p:txBody>
      </p:sp>
    </p:spTree>
    <p:extLst>
      <p:ext uri="{BB962C8B-B14F-4D97-AF65-F5344CB8AC3E}">
        <p14:creationId xmlns:p14="http://schemas.microsoft.com/office/powerpoint/2010/main" val="10821044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elderheid">
  <a:themeElements>
    <a:clrScheme name="Elementair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Kantoor - klassiek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lderhei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358</TotalTime>
  <Words>804</Words>
  <Application>Microsoft Office PowerPoint</Application>
  <PresentationFormat>Aangepast</PresentationFormat>
  <Paragraphs>153</Paragraphs>
  <Slides>18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18</vt:i4>
      </vt:variant>
    </vt:vector>
  </HeadingPairs>
  <TitlesOfParts>
    <vt:vector size="19" baseType="lpstr">
      <vt:lpstr>Helderheid</vt:lpstr>
      <vt:lpstr> Nederlands 2F/3F examen Spreken BPV-voorlichtende speech  </vt:lpstr>
      <vt:lpstr>Inhoudsopgave * voorlichtende  speech BPV</vt:lpstr>
      <vt:lpstr>Voorstellen</vt:lpstr>
      <vt:lpstr>Reden presentatie + onderwerp presentatie</vt:lpstr>
      <vt:lpstr>Inhoudsopgave </vt:lpstr>
      <vt:lpstr>Geschiedenis  </vt:lpstr>
      <vt:lpstr>Producten en/of diensten </vt:lpstr>
      <vt:lpstr>Algemene informatie X-bedrijf waar ik werk</vt:lpstr>
      <vt:lpstr>Afdelingen  </vt:lpstr>
      <vt:lpstr> Keuze stagebedrijf – de klanten, de taakverwachting,  toekomstgerichtheid bedrijf (duurzaamheid) </vt:lpstr>
      <vt:lpstr>Keuze stagebedrijf</vt:lpstr>
      <vt:lpstr>Wie is mijn leidinggevende? </vt:lpstr>
      <vt:lpstr>Werkzaamheden, (nieuwe) verantwoordelijkheden, (nieuwe) werkwijzen, samenwerken</vt:lpstr>
      <vt:lpstr>Omgaan met werkdruk, (onverwachte) situaties en zelfstandigheid, klantvragen </vt:lpstr>
      <vt:lpstr>Mijn ervaringen</vt:lpstr>
      <vt:lpstr>Verwachtingen over de stage en  terugkijken op de stage</vt:lpstr>
      <vt:lpstr>Mijn advies aan de BPV-marktbezoeker / aankomende BPV-studenten</vt:lpstr>
      <vt:lpstr>(Afsluiting)</vt:lpstr>
    </vt:vector>
  </TitlesOfParts>
  <Company>Helicon Opleidingen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Mieke van Os</dc:creator>
  <cp:lastModifiedBy>Mieke</cp:lastModifiedBy>
  <cp:revision>71</cp:revision>
  <cp:lastPrinted>2022-01-03T22:34:39Z</cp:lastPrinted>
  <dcterms:created xsi:type="dcterms:W3CDTF">2019-12-11T20:41:35Z</dcterms:created>
  <dcterms:modified xsi:type="dcterms:W3CDTF">2022-01-03T23:00:39Z</dcterms:modified>
</cp:coreProperties>
</file>