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2" r:id="rId2"/>
    <p:sldId id="273" r:id="rId3"/>
    <p:sldId id="274" r:id="rId4"/>
    <p:sldId id="275" r:id="rId5"/>
    <p:sldId id="281" r:id="rId6"/>
    <p:sldId id="276" r:id="rId7"/>
    <p:sldId id="280" r:id="rId8"/>
    <p:sldId id="277" r:id="rId9"/>
    <p:sldId id="278" r:id="rId10"/>
    <p:sldId id="294" r:id="rId11"/>
    <p:sldId id="295" r:id="rId12"/>
    <p:sldId id="296" r:id="rId13"/>
    <p:sldId id="297" r:id="rId14"/>
    <p:sldId id="298" r:id="rId15"/>
    <p:sldId id="292" r:id="rId16"/>
    <p:sldId id="279" r:id="rId17"/>
    <p:sldId id="282" r:id="rId18"/>
    <p:sldId id="301" r:id="rId19"/>
    <p:sldId id="299" r:id="rId20"/>
    <p:sldId id="311" r:id="rId21"/>
    <p:sldId id="312" r:id="rId22"/>
    <p:sldId id="307" r:id="rId23"/>
    <p:sldId id="303" r:id="rId24"/>
    <p:sldId id="304" r:id="rId25"/>
    <p:sldId id="285" r:id="rId26"/>
    <p:sldId id="286" r:id="rId27"/>
    <p:sldId id="291" r:id="rId28"/>
    <p:sldId id="289" r:id="rId29"/>
    <p:sldId id="290" r:id="rId30"/>
    <p:sldId id="313" r:id="rId31"/>
    <p:sldId id="314" r:id="rId32"/>
    <p:sldId id="306" r:id="rId33"/>
    <p:sldId id="300" r:id="rId34"/>
    <p:sldId id="305" r:id="rId35"/>
    <p:sldId id="308" r:id="rId36"/>
    <p:sldId id="309" r:id="rId37"/>
    <p:sldId id="310"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F91E5-D9AE-43B4-A3CE-03AE912D90E7}" type="datetimeFigureOut">
              <a:rPr lang="nl-NL" smtClean="0"/>
              <a:t>6-3-2021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60353-618F-41A2-84B3-AB8B5A6AB8A0}" type="slidenum">
              <a:rPr lang="nl-NL" smtClean="0"/>
              <a:t>‹nr.›</a:t>
            </a:fld>
            <a:endParaRPr lang="nl-NL"/>
          </a:p>
        </p:txBody>
      </p:sp>
    </p:spTree>
    <p:extLst>
      <p:ext uri="{BB962C8B-B14F-4D97-AF65-F5344CB8AC3E}">
        <p14:creationId xmlns:p14="http://schemas.microsoft.com/office/powerpoint/2010/main" val="93461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Veel studenten gebruiken ‘haar’ te pas en te onpas, maar alleen bij vrouwelijke de- woorden gebruik je ‘haar’. </a:t>
            </a:r>
          </a:p>
          <a:p>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5</a:t>
            </a:fld>
            <a:endParaRPr lang="nl-NL"/>
          </a:p>
        </p:txBody>
      </p:sp>
    </p:spTree>
    <p:extLst>
      <p:ext uri="{BB962C8B-B14F-4D97-AF65-F5344CB8AC3E}">
        <p14:creationId xmlns:p14="http://schemas.microsoft.com/office/powerpoint/2010/main" val="322544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Verwijsfout -&gt; waarmee = met </a:t>
            </a:r>
            <a:r>
              <a:rPr lang="nl-NL" dirty="0" smtClean="0"/>
              <a:t>wie</a:t>
            </a:r>
          </a:p>
          <a:p>
            <a:r>
              <a:rPr lang="nl-NL" dirty="0" smtClean="0"/>
              <a:t>, maar de man wilde hen niet zien. Hen= lijdend voorwerp</a:t>
            </a:r>
          </a:p>
          <a:p>
            <a:r>
              <a:rPr lang="nl-NL" dirty="0" smtClean="0"/>
              <a:t>De commissie is een de-woord, vrouwelijk: haar rapport</a:t>
            </a:r>
          </a:p>
          <a:p>
            <a:r>
              <a:rPr lang="nl-NL" dirty="0" smtClean="0"/>
              <a:t>Met wie: Hollanders</a:t>
            </a:r>
            <a:r>
              <a:rPr lang="nl-NL" baseline="0" dirty="0" smtClean="0"/>
              <a:t> zijn personen meervoud. </a:t>
            </a:r>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11</a:t>
            </a:fld>
            <a:endParaRPr lang="nl-NL"/>
          </a:p>
        </p:txBody>
      </p:sp>
    </p:spTree>
    <p:extLst>
      <p:ext uri="{BB962C8B-B14F-4D97-AF65-F5344CB8AC3E}">
        <p14:creationId xmlns:p14="http://schemas.microsoft.com/office/powerpoint/2010/main" val="367564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 verwijswoord -&gt; zijn en hij = </a:t>
            </a:r>
            <a:r>
              <a:rPr lang="nl-NL" dirty="0" smtClean="0"/>
              <a:t> moet zijn : haar </a:t>
            </a:r>
            <a:r>
              <a:rPr lang="nl-NL" dirty="0" smtClean="0"/>
              <a:t>en </a:t>
            </a:r>
            <a:r>
              <a:rPr lang="nl-NL" dirty="0" smtClean="0"/>
              <a:t>ze</a:t>
            </a:r>
          </a:p>
          <a:p>
            <a:r>
              <a:rPr lang="nl-NL" dirty="0" smtClean="0"/>
              <a:t>Hun</a:t>
            </a:r>
            <a:r>
              <a:rPr lang="nl-NL" baseline="0" dirty="0" smtClean="0"/>
              <a:t> moet zijn hen: iemand iets leren, de jeugd van de straat iets leren.</a:t>
            </a:r>
          </a:p>
          <a:p>
            <a:r>
              <a:rPr lang="nl-NL" baseline="0" dirty="0" smtClean="0"/>
              <a:t>De jongen waarover: </a:t>
            </a:r>
            <a:r>
              <a:rPr lang="nl-NL" baseline="0" dirty="0" err="1" smtClean="0"/>
              <a:t>mioet</a:t>
            </a:r>
            <a:r>
              <a:rPr lang="nl-NL" baseline="0" dirty="0" smtClean="0"/>
              <a:t> zijn: de jongen over wie. Verwijzing naar een persoon. </a:t>
            </a:r>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12</a:t>
            </a:fld>
            <a:endParaRPr lang="nl-NL"/>
          </a:p>
        </p:txBody>
      </p:sp>
    </p:spTree>
    <p:extLst>
      <p:ext uri="{BB962C8B-B14F-4D97-AF65-F5344CB8AC3E}">
        <p14:creationId xmlns:p14="http://schemas.microsoft.com/office/powerpoint/2010/main" val="386695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 </a:t>
            </a:r>
            <a:r>
              <a:rPr lang="nl-NL" dirty="0" smtClean="0"/>
              <a:t>verwijswoord -&gt; haar = </a:t>
            </a:r>
            <a:r>
              <a:rPr lang="nl-NL" dirty="0" smtClean="0"/>
              <a:t>zijn</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Onjuist verwijswoord -&gt; die = dat  het verwijst naar iets dat verderop staat. Dit gebruik je bij zaken die dichtbij zijn.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Onjuist verwijswoord -&gt; hun = haar  regering is een vrouwelijk de-woord.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Foutieve verwijzing -&gt; wat = dat  Het verwijst niet naar de hele voorgaande zin, maar alleen naar het</a:t>
            </a:r>
            <a:r>
              <a:rPr lang="nl-NL" baseline="0" dirty="0" smtClean="0"/>
              <a:t> geestrijk vocht.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13</a:t>
            </a:fld>
            <a:endParaRPr lang="nl-NL"/>
          </a:p>
        </p:txBody>
      </p:sp>
    </p:spTree>
    <p:extLst>
      <p:ext uri="{BB962C8B-B14F-4D97-AF65-F5344CB8AC3E}">
        <p14:creationId xmlns:p14="http://schemas.microsoft.com/office/powerpoint/2010/main" val="200274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 verwijswoord -&gt; dat = </a:t>
            </a:r>
            <a:r>
              <a:rPr lang="nl-NL" dirty="0" smtClean="0"/>
              <a:t>wat</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Onjuist verwijswoord -&gt; dat = wat  Bij woorden zoals alles, niet, iets gebruik je wat.</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Onjuist verwijswoord -&gt; waarover = over wie   het gaat om een persoon. Dan gebruik je wie.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Onduidelijke verwijzing -&gt; ze = alle leraren Of -&gt; ze = alle scholieren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14</a:t>
            </a:fld>
            <a:endParaRPr lang="nl-NL"/>
          </a:p>
        </p:txBody>
      </p:sp>
    </p:spTree>
    <p:extLst>
      <p:ext uri="{BB962C8B-B14F-4D97-AF65-F5344CB8AC3E}">
        <p14:creationId xmlns:p14="http://schemas.microsoft.com/office/powerpoint/2010/main" val="290044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a:t>
            </a:r>
            <a:r>
              <a:rPr lang="nl-NL" baseline="0" dirty="0" smtClean="0"/>
              <a:t> moderne regel is in opkomst hen. Dus twijfel je, gebruik dan hen. De meeste mensen vinden hen ook  mooier dan hun en denken zelfs dat je een fout maakt. Hun is dan uitsluitend bezittelijk: hun huis.  In spreektaal vinden veel mensen hen te stijf en zeggen ‘ze’. Ik heb ze vandaag nog een brief gestuurd. </a:t>
            </a:r>
            <a:endParaRPr lang="nl-NL" dirty="0"/>
          </a:p>
        </p:txBody>
      </p:sp>
      <p:sp>
        <p:nvSpPr>
          <p:cNvPr id="4" name="Tijdelijke aanduiding voor dianummer 3"/>
          <p:cNvSpPr>
            <a:spLocks noGrp="1"/>
          </p:cNvSpPr>
          <p:nvPr>
            <p:ph type="sldNum" sz="quarter" idx="10"/>
          </p:nvPr>
        </p:nvSpPr>
        <p:spPr/>
        <p:txBody>
          <a:bodyPr/>
          <a:lstStyle/>
          <a:p>
            <a:fld id="{C9D60353-618F-41A2-84B3-AB8B5A6AB8A0}" type="slidenum">
              <a:rPr lang="nl-NL" smtClean="0"/>
              <a:t>20</a:t>
            </a:fld>
            <a:endParaRPr lang="nl-NL"/>
          </a:p>
        </p:txBody>
      </p:sp>
    </p:spTree>
    <p:extLst>
      <p:ext uri="{BB962C8B-B14F-4D97-AF65-F5344CB8AC3E}">
        <p14:creationId xmlns:p14="http://schemas.microsoft.com/office/powerpoint/2010/main" val="237358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LET OP: INSTINKER: </a:t>
            </a:r>
          </a:p>
          <a:p>
            <a:r>
              <a:rPr lang="nl-NL" dirty="0" smtClean="0"/>
              <a:t>Snel is stellende trap en geen overtreffende trap: </a:t>
            </a:r>
            <a:r>
              <a:rPr lang="nl-NL" baseline="0" dirty="0" smtClean="0"/>
              <a:t>twee keer zo snel als.  </a:t>
            </a:r>
          </a:p>
          <a:p>
            <a:r>
              <a:rPr lang="nl-NL" baseline="0" dirty="0" smtClean="0"/>
              <a:t>Overtreffende trap: twee keer sneller dan . </a:t>
            </a:r>
            <a:endParaRPr lang="nl-NL" dirty="0"/>
          </a:p>
        </p:txBody>
      </p:sp>
      <p:sp>
        <p:nvSpPr>
          <p:cNvPr id="4" name="Tijdelijke aanduiding voor dianummer 3"/>
          <p:cNvSpPr>
            <a:spLocks noGrp="1"/>
          </p:cNvSpPr>
          <p:nvPr>
            <p:ph type="sldNum" sz="quarter" idx="10"/>
          </p:nvPr>
        </p:nvSpPr>
        <p:spPr/>
        <p:txBody>
          <a:bodyPr/>
          <a:lstStyle/>
          <a:p>
            <a:fld id="{A8ACDDE8-867E-4C1A-8DA8-4CDDACF262AD}" type="slidenum">
              <a:rPr lang="nl-NL" smtClean="0"/>
              <a:t>26</a:t>
            </a:fld>
            <a:endParaRPr lang="nl-NL"/>
          </a:p>
        </p:txBody>
      </p:sp>
    </p:spTree>
    <p:extLst>
      <p:ext uri="{BB962C8B-B14F-4D97-AF65-F5344CB8AC3E}">
        <p14:creationId xmlns:p14="http://schemas.microsoft.com/office/powerpoint/2010/main" val="55605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278140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26905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40648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277249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12143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8F7C6FF-E454-4206-A800-67EFF621E16A}" type="datetimeFigureOut">
              <a:rPr lang="nl-NL" smtClean="0"/>
              <a:t>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5739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8F7C6FF-E454-4206-A800-67EFF621E16A}" type="datetimeFigureOut">
              <a:rPr lang="nl-NL" smtClean="0"/>
              <a:t>6-3-2021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59070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8F7C6FF-E454-4206-A800-67EFF621E16A}" type="datetimeFigureOut">
              <a:rPr lang="nl-NL" smtClean="0"/>
              <a:t>6-3-2021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198759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8F7C6FF-E454-4206-A800-67EFF621E16A}" type="datetimeFigureOut">
              <a:rPr lang="nl-NL" smtClean="0"/>
              <a:t>6-3-2021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192546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8F7C6FF-E454-4206-A800-67EFF621E16A}" type="datetimeFigureOut">
              <a:rPr lang="nl-NL" smtClean="0"/>
              <a:t>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396629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8F7C6FF-E454-4206-A800-67EFF621E16A}" type="datetimeFigureOut">
              <a:rPr lang="nl-NL" smtClean="0"/>
              <a:t>6-3-2021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2A16C6-4CC6-4C02-92E1-6D21D5657083}" type="slidenum">
              <a:rPr lang="nl-NL" smtClean="0"/>
              <a:t>‹nr.›</a:t>
            </a:fld>
            <a:endParaRPr lang="nl-NL"/>
          </a:p>
        </p:txBody>
      </p:sp>
    </p:spTree>
    <p:extLst>
      <p:ext uri="{BB962C8B-B14F-4D97-AF65-F5344CB8AC3E}">
        <p14:creationId xmlns:p14="http://schemas.microsoft.com/office/powerpoint/2010/main" val="113485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7C6FF-E454-4206-A800-67EFF621E16A}" type="datetimeFigureOut">
              <a:rPr lang="nl-NL" smtClean="0"/>
              <a:t>6-3-2021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A16C6-4CC6-4C02-92E1-6D21D5657083}" type="slidenum">
              <a:rPr lang="nl-NL" smtClean="0"/>
              <a:t>‹nr.›</a:t>
            </a:fld>
            <a:endParaRPr lang="nl-NL"/>
          </a:p>
        </p:txBody>
      </p:sp>
    </p:spTree>
    <p:extLst>
      <p:ext uri="{BB962C8B-B14F-4D97-AF65-F5344CB8AC3E}">
        <p14:creationId xmlns:p14="http://schemas.microsoft.com/office/powerpoint/2010/main" val="19601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tHyy649Ga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cflyG-93XM&amp;t=15s" TargetMode="External"/><Relationship Id="rId2" Type="http://schemas.openxmlformats.org/officeDocument/2006/relationships/hyperlink" Target="https://www.youtube.com/watch?reload=9&amp;v=kawikrav0uk&amp;feature=em-uploademai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kawikrav0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f6ESRnFTdw" TargetMode="External"/><Relationship Id="rId2" Type="http://schemas.openxmlformats.org/officeDocument/2006/relationships/hyperlink" Target="https://www.youtube.com/watch?v=3f6ESRnFTdw&amp;list=PL6J8tGiuAhPyQJsSA6dVVmjXkwL--jr1j&amp;index=2"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qOXeoSPNgY&amp;t=1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r6-he3wHv_4&amp;t=70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jufmelis.nl/extra/als-of-dan-beginner/uitle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jufmelis.nl/extra/als-of-dan-beginner/uitl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jufmelis.nl/extra/als-of-dan-beginner/uitle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jufmelis.nl/extra/als-of-dan-beginner/uitle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A1TLk5lrygo" TargetMode="External"/><Relationship Id="rId2" Type="http://schemas.openxmlformats.org/officeDocument/2006/relationships/hyperlink" Target="https://www.youtube.com/watch?v=cECgJzxBYOI"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a:solidFill>
            <a:srgbClr val="0070C0"/>
          </a:solidFill>
        </p:spPr>
        <p:txBody>
          <a:bodyPr/>
          <a:lstStyle/>
          <a:p>
            <a:r>
              <a:rPr lang="nl-NL" dirty="0" smtClean="0">
                <a:solidFill>
                  <a:schemeClr val="bg1"/>
                </a:solidFill>
                <a:latin typeface="Arial Narrow" panose="020B0606020202030204" pitchFamily="34" charset="0"/>
              </a:rPr>
              <a:t>Goed formuleren</a:t>
            </a:r>
            <a:endParaRPr lang="nl-NL" dirty="0">
              <a:solidFill>
                <a:schemeClr val="bg1"/>
              </a:solidFill>
              <a:latin typeface="Arial Narrow" panose="020B0606020202030204" pitchFamily="34" charset="0"/>
            </a:endParaRPr>
          </a:p>
        </p:txBody>
      </p:sp>
      <p:sp>
        <p:nvSpPr>
          <p:cNvPr id="3" name="Ondertitel 2"/>
          <p:cNvSpPr>
            <a:spLocks noGrp="1"/>
          </p:cNvSpPr>
          <p:nvPr>
            <p:ph type="subTitle" idx="1"/>
          </p:nvPr>
        </p:nvSpPr>
        <p:spPr>
          <a:xfrm>
            <a:off x="1078637" y="1879846"/>
            <a:ext cx="6400800" cy="3781402"/>
          </a:xfrm>
        </p:spPr>
        <p:txBody>
          <a:bodyPr>
            <a:normAutofit/>
          </a:bodyPr>
          <a:lstStyle/>
          <a:p>
            <a:r>
              <a:rPr lang="nl-NL" b="1" dirty="0" smtClean="0">
                <a:solidFill>
                  <a:schemeClr val="accent4">
                    <a:lumMod val="60000"/>
                    <a:lumOff val="40000"/>
                  </a:schemeClr>
                </a:solidFill>
                <a:latin typeface="Arial Narrow" panose="020B0606020202030204" pitchFamily="34" charset="0"/>
              </a:rPr>
              <a:t>Kwesties</a:t>
            </a:r>
          </a:p>
          <a:p>
            <a:pPr algn="l"/>
            <a:r>
              <a:rPr lang="nl-NL" sz="2400" b="1" dirty="0"/>
              <a:t>Van wie / </a:t>
            </a:r>
            <a:r>
              <a:rPr lang="nl-NL" sz="2400" b="1" dirty="0" smtClean="0"/>
              <a:t>waarvan</a:t>
            </a:r>
          </a:p>
          <a:p>
            <a:pPr algn="l"/>
            <a:r>
              <a:rPr lang="nl-NL" sz="2400" b="1" dirty="0"/>
              <a:t>Die / Wie    Dat / Wat </a:t>
            </a:r>
            <a:endParaRPr lang="nl-NL" sz="2400" b="1" dirty="0" smtClean="0"/>
          </a:p>
          <a:p>
            <a:pPr algn="l"/>
            <a:r>
              <a:rPr lang="nl-NL" sz="2400" b="1" dirty="0" smtClean="0">
                <a:latin typeface="Arial Narrow" panose="020B0606020202030204" pitchFamily="34" charset="0"/>
              </a:rPr>
              <a:t>Zij </a:t>
            </a:r>
            <a:r>
              <a:rPr lang="nl-NL" sz="2400" b="1" strike="sngStrike" dirty="0" smtClean="0">
                <a:solidFill>
                  <a:srgbClr val="FF0000"/>
                </a:solidFill>
                <a:latin typeface="Arial Narrow" panose="020B0606020202030204" pitchFamily="34" charset="0"/>
              </a:rPr>
              <a:t>hun</a:t>
            </a:r>
          </a:p>
          <a:p>
            <a:pPr algn="l"/>
            <a:r>
              <a:rPr lang="nl-NL" sz="2400" b="1" dirty="0" smtClean="0"/>
              <a:t>Hun </a:t>
            </a:r>
            <a:r>
              <a:rPr lang="nl-NL" sz="2400" b="1" dirty="0"/>
              <a:t>/ hen </a:t>
            </a:r>
            <a:endParaRPr lang="nl-NL" sz="2400" b="1" dirty="0" smtClean="0"/>
          </a:p>
          <a:p>
            <a:pPr algn="l"/>
            <a:r>
              <a:rPr lang="nl-NL" sz="2400" b="1" dirty="0" smtClean="0"/>
              <a:t>Me / mijn</a:t>
            </a:r>
          </a:p>
          <a:p>
            <a:pPr algn="l"/>
            <a:r>
              <a:rPr lang="nl-NL" sz="2400" b="1" dirty="0" smtClean="0"/>
              <a:t>Als / dan</a:t>
            </a:r>
          </a:p>
          <a:p>
            <a:pPr algn="l"/>
            <a:endParaRPr lang="nl-NL" sz="2400" dirty="0"/>
          </a:p>
          <a:p>
            <a:pPr algn="l"/>
            <a:endParaRPr lang="nl-NL" sz="2400" b="1" dirty="0" smtClean="0"/>
          </a:p>
          <a:p>
            <a:pPr algn="l"/>
            <a:endParaRPr lang="nl-NL" sz="2400" dirty="0"/>
          </a:p>
          <a:p>
            <a:pPr algn="l"/>
            <a:endParaRPr lang="nl-NL" sz="2400" b="1" dirty="0">
              <a:solidFill>
                <a:schemeClr val="accent4">
                  <a:lumMod val="60000"/>
                  <a:lumOff val="40000"/>
                </a:schemeClr>
              </a:solidFill>
              <a:latin typeface="Arial Narrow" panose="020B0606020202030204" pitchFamily="34" charset="0"/>
            </a:endParaRPr>
          </a:p>
        </p:txBody>
      </p:sp>
      <p:sp>
        <p:nvSpPr>
          <p:cNvPr id="5" name="Tekstvak 4"/>
          <p:cNvSpPr txBox="1"/>
          <p:nvPr/>
        </p:nvSpPr>
        <p:spPr>
          <a:xfrm>
            <a:off x="4695305" y="2636912"/>
            <a:ext cx="3816424" cy="369332"/>
          </a:xfrm>
          <a:prstGeom prst="rect">
            <a:avLst/>
          </a:prstGeom>
          <a:noFill/>
        </p:spPr>
        <p:txBody>
          <a:bodyPr wrap="square" rtlCol="0">
            <a:spAutoFit/>
          </a:bodyPr>
          <a:lstStyle/>
          <a:p>
            <a:r>
              <a:rPr lang="nl-NL" dirty="0" smtClean="0">
                <a:hlinkClick r:id="rId2"/>
              </a:rPr>
              <a:t>Filmpje Nederlandse les sluipschutters </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533" y="3027207"/>
            <a:ext cx="4283968" cy="2217702"/>
          </a:xfrm>
          <a:prstGeom prst="rect">
            <a:avLst/>
          </a:prstGeom>
        </p:spPr>
      </p:pic>
    </p:spTree>
    <p:extLst>
      <p:ext uri="{BB962C8B-B14F-4D97-AF65-F5344CB8AC3E}">
        <p14:creationId xmlns:p14="http://schemas.microsoft.com/office/powerpoint/2010/main" val="37658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99992" y="2130425"/>
            <a:ext cx="3958208" cy="4178895"/>
          </a:xfrm>
          <a:solidFill>
            <a:srgbClr val="0070C0"/>
          </a:solidFill>
        </p:spPr>
        <p:txBody>
          <a:bodyPr/>
          <a:lstStyle/>
          <a:p>
            <a:r>
              <a:rPr lang="nl-NL" dirty="0" smtClean="0">
                <a:solidFill>
                  <a:schemeClr val="bg1"/>
                </a:solidFill>
                <a:latin typeface="Arial Narrow" panose="020B0606020202030204" pitchFamily="34" charset="0"/>
              </a:rPr>
              <a:t>Zoek de verwijsfout</a:t>
            </a:r>
            <a:endParaRPr lang="nl-NL"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02836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925228" y="476672"/>
            <a:ext cx="7632848" cy="1077218"/>
          </a:xfrm>
          <a:prstGeom prst="rect">
            <a:avLst/>
          </a:prstGeom>
        </p:spPr>
        <p:txBody>
          <a:bodyPr wrap="square">
            <a:spAutoFit/>
          </a:bodyPr>
          <a:lstStyle/>
          <a:p>
            <a:r>
              <a:rPr lang="nl-NL" sz="3200" dirty="0">
                <a:latin typeface="Arial Narrow" panose="020B0606020202030204" pitchFamily="34" charset="0"/>
              </a:rPr>
              <a:t>De jongen waarmee zij in de stad had afgesproken, interesseerde haar kennelijk zeer.</a:t>
            </a:r>
          </a:p>
        </p:txBody>
      </p:sp>
      <p:sp>
        <p:nvSpPr>
          <p:cNvPr id="3" name="Rechthoek 2"/>
          <p:cNvSpPr/>
          <p:nvPr/>
        </p:nvSpPr>
        <p:spPr>
          <a:xfrm>
            <a:off x="997236" y="1918943"/>
            <a:ext cx="7488832" cy="1077218"/>
          </a:xfrm>
          <a:prstGeom prst="rect">
            <a:avLst/>
          </a:prstGeom>
        </p:spPr>
        <p:txBody>
          <a:bodyPr wrap="square">
            <a:spAutoFit/>
          </a:bodyPr>
          <a:lstStyle/>
          <a:p>
            <a:r>
              <a:rPr lang="nl-NL" sz="3200" dirty="0" smtClean="0">
                <a:latin typeface="Arial Narrow" panose="020B0606020202030204" pitchFamily="34" charset="0"/>
              </a:rPr>
              <a:t>De kinderen gingen hun vader in de gevangenis bezoeken, maar de man wilde hun niet zien.</a:t>
            </a:r>
            <a:endParaRPr lang="nl-NL" sz="3200" dirty="0">
              <a:latin typeface="Arial Narrow" panose="020B0606020202030204" pitchFamily="34" charset="0"/>
            </a:endParaRPr>
          </a:p>
        </p:txBody>
      </p:sp>
      <p:sp>
        <p:nvSpPr>
          <p:cNvPr id="5" name="Rechthoek 4"/>
          <p:cNvSpPr/>
          <p:nvPr/>
        </p:nvSpPr>
        <p:spPr>
          <a:xfrm>
            <a:off x="997236" y="3429000"/>
            <a:ext cx="7200800" cy="1569660"/>
          </a:xfrm>
          <a:prstGeom prst="rect">
            <a:avLst/>
          </a:prstGeom>
        </p:spPr>
        <p:txBody>
          <a:bodyPr wrap="square">
            <a:spAutoFit/>
          </a:bodyPr>
          <a:lstStyle/>
          <a:p>
            <a:r>
              <a:rPr lang="nl-NL" sz="3200" dirty="0" smtClean="0">
                <a:latin typeface="Arial Narrow" panose="020B0606020202030204" pitchFamily="34" charset="0"/>
              </a:rPr>
              <a:t>De commissie die de kwaliteit van het Nederlandse onderwijs heeft onderzocht, heeft vandaag zijn rapport gepubliceerd. </a:t>
            </a:r>
            <a:endParaRPr lang="nl-NL" sz="3200" dirty="0">
              <a:latin typeface="Arial Narrow" panose="020B0606020202030204" pitchFamily="34" charset="0"/>
            </a:endParaRPr>
          </a:p>
        </p:txBody>
      </p:sp>
      <p:sp>
        <p:nvSpPr>
          <p:cNvPr id="6" name="Rechthoek 5"/>
          <p:cNvSpPr/>
          <p:nvPr/>
        </p:nvSpPr>
        <p:spPr>
          <a:xfrm>
            <a:off x="1115616" y="5240051"/>
            <a:ext cx="7776864" cy="1077218"/>
          </a:xfrm>
          <a:prstGeom prst="rect">
            <a:avLst/>
          </a:prstGeom>
        </p:spPr>
        <p:txBody>
          <a:bodyPr wrap="square">
            <a:spAutoFit/>
          </a:bodyPr>
          <a:lstStyle/>
          <a:p>
            <a:r>
              <a:rPr lang="nl-NL" sz="3200" dirty="0">
                <a:latin typeface="Arial Narrow" panose="020B0606020202030204" pitchFamily="34" charset="0"/>
              </a:rPr>
              <a:t>Er waren hier nog een paar Hollanders, waarmee ze graag een praatje maakte.</a:t>
            </a:r>
          </a:p>
        </p:txBody>
      </p:sp>
    </p:spTree>
    <p:extLst>
      <p:ext uri="{BB962C8B-B14F-4D97-AF65-F5344CB8AC3E}">
        <p14:creationId xmlns:p14="http://schemas.microsoft.com/office/powerpoint/2010/main" val="389181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71600" y="332656"/>
            <a:ext cx="7416824" cy="1569660"/>
          </a:xfrm>
          <a:prstGeom prst="rect">
            <a:avLst/>
          </a:prstGeom>
        </p:spPr>
        <p:txBody>
          <a:bodyPr wrap="square">
            <a:spAutoFit/>
          </a:bodyPr>
          <a:lstStyle/>
          <a:p>
            <a:r>
              <a:rPr lang="nl-NL" sz="3200" dirty="0">
                <a:latin typeface="Arial Narrow" panose="020B0606020202030204" pitchFamily="34" charset="0"/>
              </a:rPr>
              <a:t>De onderwijscommissie heeft besloten zijn opdracht terug te geven, omdat hij door de directie werd tegengewerkt.</a:t>
            </a:r>
          </a:p>
        </p:txBody>
      </p:sp>
      <p:sp>
        <p:nvSpPr>
          <p:cNvPr id="5" name="Rechthoek 4"/>
          <p:cNvSpPr/>
          <p:nvPr/>
        </p:nvSpPr>
        <p:spPr>
          <a:xfrm>
            <a:off x="971600" y="2132856"/>
            <a:ext cx="7200800" cy="2062103"/>
          </a:xfrm>
          <a:prstGeom prst="rect">
            <a:avLst/>
          </a:prstGeom>
        </p:spPr>
        <p:txBody>
          <a:bodyPr wrap="square">
            <a:spAutoFit/>
          </a:bodyPr>
          <a:lstStyle/>
          <a:p>
            <a:r>
              <a:rPr lang="nl-NL" sz="3200" dirty="0" smtClean="0">
                <a:latin typeface="Arial Narrow" panose="020B0606020202030204" pitchFamily="34" charset="0"/>
              </a:rPr>
              <a:t>Clubhuizen werden in die stadswijk ingericht met de bedoeling de jeugd van de straat te houden en hun te leren hun vrije tijd nuttig en toch gezellig te besteden</a:t>
            </a:r>
            <a:r>
              <a:rPr lang="nl-NL" dirty="0" smtClean="0"/>
              <a:t>.</a:t>
            </a:r>
            <a:endParaRPr lang="nl-NL" dirty="0"/>
          </a:p>
        </p:txBody>
      </p:sp>
      <p:sp>
        <p:nvSpPr>
          <p:cNvPr id="6" name="Rechthoek 5"/>
          <p:cNvSpPr/>
          <p:nvPr/>
        </p:nvSpPr>
        <p:spPr>
          <a:xfrm>
            <a:off x="1000196" y="4581128"/>
            <a:ext cx="6768752" cy="2062103"/>
          </a:xfrm>
          <a:prstGeom prst="rect">
            <a:avLst/>
          </a:prstGeom>
        </p:spPr>
        <p:txBody>
          <a:bodyPr wrap="square">
            <a:spAutoFit/>
          </a:bodyPr>
          <a:lstStyle/>
          <a:p>
            <a:r>
              <a:rPr lang="nl-NL" sz="3200" dirty="0" smtClean="0">
                <a:latin typeface="Arial Narrow" panose="020B0606020202030204" pitchFamily="34" charset="0"/>
              </a:rPr>
              <a:t>Toen Koen met een acht gemiddeld overging, vroeg iedereen zich af of hij nou de jongen was waarover iedereen zich zorgen had gemaakt.</a:t>
            </a:r>
            <a:endParaRPr lang="nl-NL" sz="3200" dirty="0">
              <a:latin typeface="Arial Narrow" panose="020B0606020202030204" pitchFamily="34" charset="0"/>
            </a:endParaRPr>
          </a:p>
        </p:txBody>
      </p:sp>
    </p:spTree>
    <p:extLst>
      <p:ext uri="{BB962C8B-B14F-4D97-AF65-F5344CB8AC3E}">
        <p14:creationId xmlns:p14="http://schemas.microsoft.com/office/powerpoint/2010/main" val="322102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39693"/>
            <a:ext cx="7200800" cy="1077218"/>
          </a:xfrm>
          <a:prstGeom prst="rect">
            <a:avLst/>
          </a:prstGeom>
        </p:spPr>
        <p:txBody>
          <a:bodyPr wrap="square">
            <a:spAutoFit/>
          </a:bodyPr>
          <a:lstStyle/>
          <a:p>
            <a:r>
              <a:rPr lang="nl-NL" sz="3200" dirty="0">
                <a:latin typeface="Arial Narrow" panose="020B0606020202030204" pitchFamily="34" charset="0"/>
              </a:rPr>
              <a:t>Utrecht is trots op haar Domtoren, die nog altijd de hoogste kerktoren van Nederland is.</a:t>
            </a:r>
          </a:p>
        </p:txBody>
      </p:sp>
      <p:sp>
        <p:nvSpPr>
          <p:cNvPr id="3" name="Rechthoek 2"/>
          <p:cNvSpPr/>
          <p:nvPr/>
        </p:nvSpPr>
        <p:spPr>
          <a:xfrm>
            <a:off x="683568" y="1134162"/>
            <a:ext cx="5742384" cy="1569660"/>
          </a:xfrm>
          <a:prstGeom prst="rect">
            <a:avLst/>
          </a:prstGeom>
        </p:spPr>
        <p:txBody>
          <a:bodyPr wrap="square">
            <a:spAutoFit/>
          </a:bodyPr>
          <a:lstStyle/>
          <a:p>
            <a:r>
              <a:rPr lang="nl-NL" sz="3200" dirty="0" smtClean="0">
                <a:latin typeface="Arial Narrow" panose="020B0606020202030204" pitchFamily="34" charset="0"/>
              </a:rPr>
              <a:t>Dit pand hier staat al maanden te koop, maar die verderop in de straat, wordt volgend jaar gerestaureerd</a:t>
            </a:r>
            <a:endParaRPr lang="nl-NL" sz="3200" dirty="0">
              <a:latin typeface="Arial Narrow" panose="020B0606020202030204" pitchFamily="34" charset="0"/>
            </a:endParaRPr>
          </a:p>
        </p:txBody>
      </p:sp>
      <p:sp>
        <p:nvSpPr>
          <p:cNvPr id="5" name="Rechthoek 4"/>
          <p:cNvSpPr/>
          <p:nvPr/>
        </p:nvSpPr>
        <p:spPr>
          <a:xfrm>
            <a:off x="683568" y="2852936"/>
            <a:ext cx="7344816" cy="1569660"/>
          </a:xfrm>
          <a:prstGeom prst="rect">
            <a:avLst/>
          </a:prstGeom>
        </p:spPr>
        <p:txBody>
          <a:bodyPr wrap="square">
            <a:spAutoFit/>
          </a:bodyPr>
          <a:lstStyle/>
          <a:p>
            <a:r>
              <a:rPr lang="nl-NL" sz="3200" dirty="0" smtClean="0">
                <a:latin typeface="Arial Narrow" panose="020B0606020202030204" pitchFamily="34" charset="0"/>
              </a:rPr>
              <a:t>De regering zal morgen nieuwe maatregelen tegen de stijgende woningnood bekendmaken, omdat hun oude beleid gefaald heeft. </a:t>
            </a:r>
            <a:endParaRPr lang="nl-NL" sz="3200" dirty="0">
              <a:latin typeface="Arial Narrow" panose="020B0606020202030204" pitchFamily="34" charset="0"/>
            </a:endParaRPr>
          </a:p>
        </p:txBody>
      </p:sp>
      <p:sp>
        <p:nvSpPr>
          <p:cNvPr id="6" name="Rechthoek 5"/>
          <p:cNvSpPr/>
          <p:nvPr/>
        </p:nvSpPr>
        <p:spPr>
          <a:xfrm>
            <a:off x="717097" y="4556944"/>
            <a:ext cx="5742384" cy="1569660"/>
          </a:xfrm>
          <a:prstGeom prst="rect">
            <a:avLst/>
          </a:prstGeom>
        </p:spPr>
        <p:txBody>
          <a:bodyPr wrap="square">
            <a:spAutoFit/>
          </a:bodyPr>
          <a:lstStyle/>
          <a:p>
            <a:r>
              <a:rPr lang="nl-NL" sz="3200" dirty="0" smtClean="0">
                <a:latin typeface="Arial Narrow" panose="020B0606020202030204" pitchFamily="34" charset="0"/>
              </a:rPr>
              <a:t>Wij zullen zijn hoofdpijn moeten toeschrijven aan het geestrijk vocht, wat hij gisterenavond genoten heeft.</a:t>
            </a:r>
            <a:endParaRPr lang="nl-NL" sz="3200" dirty="0">
              <a:latin typeface="Arial Narrow" panose="020B0606020202030204" pitchFamily="34" charset="0"/>
            </a:endParaRPr>
          </a:p>
        </p:txBody>
      </p:sp>
    </p:spTree>
    <p:extLst>
      <p:ext uri="{BB962C8B-B14F-4D97-AF65-F5344CB8AC3E}">
        <p14:creationId xmlns:p14="http://schemas.microsoft.com/office/powerpoint/2010/main" val="113230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44624"/>
            <a:ext cx="5598368" cy="1569660"/>
          </a:xfrm>
          <a:prstGeom prst="rect">
            <a:avLst/>
          </a:prstGeom>
        </p:spPr>
        <p:txBody>
          <a:bodyPr wrap="square">
            <a:spAutoFit/>
          </a:bodyPr>
          <a:lstStyle/>
          <a:p>
            <a:r>
              <a:rPr lang="nl-NL" sz="3200" dirty="0" smtClean="0">
                <a:latin typeface="Arial Narrow" panose="020B0606020202030204" pitchFamily="34" charset="0"/>
              </a:rPr>
              <a:t>Het spectaculairste dat ik ooit heb meegemaakt, was een vliegshow van de Engelse Red </a:t>
            </a:r>
            <a:r>
              <a:rPr lang="nl-NL" sz="3200" dirty="0" err="1" smtClean="0">
                <a:latin typeface="Arial Narrow" panose="020B0606020202030204" pitchFamily="34" charset="0"/>
              </a:rPr>
              <a:t>Arrows</a:t>
            </a:r>
            <a:r>
              <a:rPr lang="nl-NL" sz="3200" dirty="0" smtClean="0">
                <a:latin typeface="Arial Narrow" panose="020B0606020202030204" pitchFamily="34" charset="0"/>
              </a:rPr>
              <a:t>.</a:t>
            </a:r>
            <a:endParaRPr lang="nl-NL" sz="3200" dirty="0">
              <a:latin typeface="Arial Narrow" panose="020B0606020202030204" pitchFamily="34" charset="0"/>
            </a:endParaRPr>
          </a:p>
        </p:txBody>
      </p:sp>
      <p:sp>
        <p:nvSpPr>
          <p:cNvPr id="3" name="Rechthoek 2"/>
          <p:cNvSpPr/>
          <p:nvPr/>
        </p:nvSpPr>
        <p:spPr>
          <a:xfrm>
            <a:off x="710191" y="1615513"/>
            <a:ext cx="6840760" cy="1077218"/>
          </a:xfrm>
          <a:prstGeom prst="rect">
            <a:avLst/>
          </a:prstGeom>
        </p:spPr>
        <p:txBody>
          <a:bodyPr wrap="square">
            <a:spAutoFit/>
          </a:bodyPr>
          <a:lstStyle/>
          <a:p>
            <a:r>
              <a:rPr lang="nl-NL" sz="3200" dirty="0" smtClean="0">
                <a:latin typeface="Arial Narrow" panose="020B0606020202030204" pitchFamily="34" charset="0"/>
              </a:rPr>
              <a:t>Alles dat we van de zaak weten, hebben we ook al aan de politie verteld.</a:t>
            </a:r>
            <a:endParaRPr lang="nl-NL" sz="3200" dirty="0">
              <a:latin typeface="Arial Narrow" panose="020B0606020202030204" pitchFamily="34" charset="0"/>
            </a:endParaRPr>
          </a:p>
        </p:txBody>
      </p:sp>
      <p:sp>
        <p:nvSpPr>
          <p:cNvPr id="5" name="Rechthoek 4"/>
          <p:cNvSpPr/>
          <p:nvPr/>
        </p:nvSpPr>
        <p:spPr>
          <a:xfrm>
            <a:off x="710191" y="2852936"/>
            <a:ext cx="6174432" cy="2062103"/>
          </a:xfrm>
          <a:prstGeom prst="rect">
            <a:avLst/>
          </a:prstGeom>
        </p:spPr>
        <p:txBody>
          <a:bodyPr wrap="square">
            <a:spAutoFit/>
          </a:bodyPr>
          <a:lstStyle/>
          <a:p>
            <a:r>
              <a:rPr lang="nl-NL" sz="3200" dirty="0" smtClean="0">
                <a:latin typeface="Arial Narrow" panose="020B0606020202030204" pitchFamily="34" charset="0"/>
              </a:rPr>
              <a:t>Een afdelingschef waarover zoveel klachten binnenkomen, kunnen we beter een minder verantwoordelijke functie geven.</a:t>
            </a:r>
            <a:endParaRPr lang="nl-NL" sz="3200" dirty="0">
              <a:latin typeface="Arial Narrow" panose="020B0606020202030204" pitchFamily="34" charset="0"/>
            </a:endParaRPr>
          </a:p>
        </p:txBody>
      </p:sp>
      <p:sp>
        <p:nvSpPr>
          <p:cNvPr id="6" name="Rechthoek 5"/>
          <p:cNvSpPr/>
          <p:nvPr/>
        </p:nvSpPr>
        <p:spPr>
          <a:xfrm>
            <a:off x="710191" y="5157192"/>
            <a:ext cx="7056784" cy="1569660"/>
          </a:xfrm>
          <a:prstGeom prst="rect">
            <a:avLst/>
          </a:prstGeom>
        </p:spPr>
        <p:txBody>
          <a:bodyPr wrap="square">
            <a:spAutoFit/>
          </a:bodyPr>
          <a:lstStyle/>
          <a:p>
            <a:r>
              <a:rPr lang="nl-NL" sz="3200" dirty="0" smtClean="0">
                <a:latin typeface="Arial Narrow" panose="020B0606020202030204" pitchFamily="34" charset="0"/>
              </a:rPr>
              <a:t>De docenten hebben de leerlingen vandaag meegedeeld dat ze morgen vrij zijn vanwege een voorlichtingsdag.</a:t>
            </a:r>
            <a:endParaRPr lang="nl-NL" sz="3200" dirty="0">
              <a:latin typeface="Arial Narrow" panose="020B0606020202030204" pitchFamily="34" charset="0"/>
            </a:endParaRPr>
          </a:p>
        </p:txBody>
      </p:sp>
    </p:spTree>
    <p:extLst>
      <p:ext uri="{BB962C8B-B14F-4D97-AF65-F5344CB8AC3E}">
        <p14:creationId xmlns:p14="http://schemas.microsoft.com/office/powerpoint/2010/main" val="36313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64704"/>
          </a:xfrm>
          <a:solidFill>
            <a:srgbClr val="0070C0"/>
          </a:solidFill>
        </p:spPr>
        <p:txBody>
          <a:bodyPr>
            <a:normAutofit fontScale="90000"/>
          </a:bodyPr>
          <a:lstStyle/>
          <a:p>
            <a:r>
              <a:rPr lang="nl-NL" sz="3200" b="1" dirty="0" smtClean="0">
                <a:solidFill>
                  <a:schemeClr val="bg1"/>
                </a:solidFill>
                <a:latin typeface="Arial Narrow" panose="020B0606020202030204" pitchFamily="34" charset="0"/>
              </a:rPr>
              <a:t/>
            </a:r>
            <a:br>
              <a:rPr lang="nl-NL" sz="3200" b="1" dirty="0" smtClean="0">
                <a:solidFill>
                  <a:schemeClr val="bg1"/>
                </a:solidFill>
                <a:latin typeface="Arial Narrow" panose="020B0606020202030204" pitchFamily="34" charset="0"/>
              </a:rPr>
            </a:br>
            <a:r>
              <a:rPr lang="nl-NL" sz="3200" b="1" dirty="0" smtClean="0">
                <a:solidFill>
                  <a:schemeClr val="bg1"/>
                </a:solidFill>
                <a:latin typeface="Arial Narrow" panose="020B0606020202030204" pitchFamily="34" charset="0"/>
              </a:rPr>
              <a:t>Hun of hen</a:t>
            </a:r>
            <a:br>
              <a:rPr lang="nl-NL" sz="3200" b="1" dirty="0" smtClean="0">
                <a:solidFill>
                  <a:schemeClr val="bg1"/>
                </a:solidFill>
                <a:latin typeface="Arial Narrow" panose="020B0606020202030204" pitchFamily="34" charset="0"/>
              </a:rPr>
            </a:br>
            <a:endParaRPr lang="nl-NL" sz="3200" b="1"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p:txBody>
          <a:bodyPr/>
          <a:lstStyle/>
          <a:p>
            <a:r>
              <a:rPr lang="nl-NL" dirty="0">
                <a:latin typeface="Arial Narrow" panose="020B0606020202030204" pitchFamily="34" charset="0"/>
                <a:hlinkClick r:id="rId2"/>
              </a:rPr>
              <a:t>Hun / hen </a:t>
            </a:r>
            <a:r>
              <a:rPr lang="nl-NL" dirty="0" smtClean="0">
                <a:latin typeface="Arial Narrow" panose="020B0606020202030204" pitchFamily="34" charset="0"/>
                <a:hlinkClick r:id="rId2"/>
              </a:rPr>
              <a:t>filmpje 1 </a:t>
            </a:r>
            <a:endParaRPr lang="nl-NL" dirty="0" smtClean="0">
              <a:latin typeface="Arial Narrow" panose="020B0606020202030204" pitchFamily="34" charset="0"/>
            </a:endParaRPr>
          </a:p>
          <a:p>
            <a:endParaRPr lang="nl-NL" dirty="0">
              <a:latin typeface="Arial Narrow" panose="020B0606020202030204" pitchFamily="34" charset="0"/>
            </a:endParaRPr>
          </a:p>
          <a:p>
            <a:r>
              <a:rPr lang="nl-NL" dirty="0">
                <a:latin typeface="Arial Narrow" panose="020B0606020202030204" pitchFamily="34" charset="0"/>
                <a:hlinkClick r:id="rId3"/>
              </a:rPr>
              <a:t>Hun  hen </a:t>
            </a:r>
            <a:r>
              <a:rPr lang="nl-NL" dirty="0" smtClean="0">
                <a:latin typeface="Arial Narrow" panose="020B0606020202030204" pitchFamily="34" charset="0"/>
                <a:hlinkClick r:id="rId3"/>
              </a:rPr>
              <a:t>filmpje </a:t>
            </a:r>
            <a:r>
              <a:rPr lang="nl-NL" dirty="0" smtClean="0">
                <a:latin typeface="Arial Narrow" panose="020B0606020202030204" pitchFamily="34" charset="0"/>
              </a:rPr>
              <a:t>2</a:t>
            </a:r>
            <a:endParaRPr lang="nl-NL" dirty="0">
              <a:latin typeface="Arial Narrow" panose="020B0606020202030204" pitchFamily="34" charset="0"/>
            </a:endParaRPr>
          </a:p>
          <a:p>
            <a:endParaRPr lang="nl-NL" dirty="0">
              <a:latin typeface="Arial Narrow" panose="020B0606020202030204" pitchFamily="34" charset="0"/>
            </a:endParaRPr>
          </a:p>
          <a:p>
            <a:r>
              <a:rPr lang="nl-NL" dirty="0" smtClean="0">
                <a:hlinkClick r:id="rId4"/>
              </a:rPr>
              <a:t>Hun hen filmpje 3</a:t>
            </a:r>
            <a:endParaRPr lang="nl-NL" dirty="0"/>
          </a:p>
        </p:txBody>
      </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649" y="764704"/>
            <a:ext cx="3439351" cy="2186563"/>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1401" y="4908422"/>
            <a:ext cx="3742599" cy="1949578"/>
          </a:xfrm>
          <a:prstGeom prst="rect">
            <a:avLst/>
          </a:prstGeom>
        </p:spPr>
      </p:pic>
    </p:spTree>
    <p:extLst>
      <p:ext uri="{BB962C8B-B14F-4D97-AF65-F5344CB8AC3E}">
        <p14:creationId xmlns:p14="http://schemas.microsoft.com/office/powerpoint/2010/main" val="197645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25" y="0"/>
            <a:ext cx="8686800" cy="1143000"/>
          </a:xfrm>
          <a:solidFill>
            <a:srgbClr val="0070C0"/>
          </a:solidFill>
        </p:spPr>
        <p:txBody>
          <a:bodyPr>
            <a:normAutofit fontScale="90000"/>
          </a:bodyPr>
          <a:lstStyle/>
          <a:p>
            <a:r>
              <a:rPr lang="nl-NL" sz="3600" b="1" dirty="0" smtClean="0">
                <a:solidFill>
                  <a:schemeClr val="bg1"/>
                </a:solidFill>
                <a:latin typeface="Arial Narrow" panose="020B0606020202030204" pitchFamily="34" charset="0"/>
              </a:rPr>
              <a:t>Zij (1) </a:t>
            </a:r>
            <a:r>
              <a:rPr lang="nl-NL" sz="3600" b="1" dirty="0">
                <a:solidFill>
                  <a:schemeClr val="bg1"/>
                </a:solidFill>
                <a:latin typeface="Arial Narrow" panose="020B0606020202030204" pitchFamily="34" charset="0"/>
              </a:rPr>
              <a:t>(meervoudvorm)</a:t>
            </a:r>
            <a:r>
              <a:rPr lang="nl-NL" sz="3600" dirty="0">
                <a:solidFill>
                  <a:schemeClr val="bg1"/>
                </a:solidFill>
                <a:latin typeface="Arial Narrow" panose="020B0606020202030204" pitchFamily="34" charset="0"/>
              </a:rPr>
              <a:t/>
            </a:r>
            <a:br>
              <a:rPr lang="nl-NL" sz="3600" dirty="0">
                <a:solidFill>
                  <a:schemeClr val="bg1"/>
                </a:solidFill>
                <a:latin typeface="Arial Narrow" panose="020B0606020202030204" pitchFamily="34" charset="0"/>
              </a:rPr>
            </a:br>
            <a:r>
              <a:rPr lang="nl-NL" sz="3600" b="1" strike="sngStrike" dirty="0" smtClean="0">
                <a:solidFill>
                  <a:srgbClr val="FF0000"/>
                </a:solidFill>
                <a:latin typeface="Arial Narrow" panose="020B0606020202030204" pitchFamily="34" charset="0"/>
              </a:rPr>
              <a:t>Hun </a:t>
            </a:r>
            <a:r>
              <a:rPr lang="nl-NL" sz="3600" b="1" strike="sngStrike" dirty="0" smtClean="0">
                <a:solidFill>
                  <a:srgbClr val="FF0000"/>
                </a:solidFill>
                <a:latin typeface="Arial Narrow" panose="020B0606020202030204" pitchFamily="34" charset="0"/>
              </a:rPr>
              <a:t>/ </a:t>
            </a:r>
            <a:r>
              <a:rPr lang="nl-NL" sz="3600" b="1" strike="sngStrike" dirty="0" smtClean="0">
                <a:solidFill>
                  <a:srgbClr val="FF0000"/>
                </a:solidFill>
                <a:latin typeface="Arial Narrow" panose="020B0606020202030204" pitchFamily="34" charset="0"/>
              </a:rPr>
              <a:t>hen</a:t>
            </a:r>
            <a:endParaRPr lang="nl-NL" dirty="0"/>
          </a:p>
        </p:txBody>
      </p:sp>
      <p:sp>
        <p:nvSpPr>
          <p:cNvPr id="3" name="Tijdelijke aanduiding voor inhoud 2"/>
          <p:cNvSpPr>
            <a:spLocks noGrp="1"/>
          </p:cNvSpPr>
          <p:nvPr>
            <p:ph idx="1"/>
          </p:nvPr>
        </p:nvSpPr>
        <p:spPr/>
        <p:txBody>
          <a:bodyPr>
            <a:normAutofit/>
          </a:bodyPr>
          <a:lstStyle/>
          <a:p>
            <a:r>
              <a:rPr lang="nl-NL" u="sng" dirty="0" smtClean="0">
                <a:latin typeface="Arial Narrow" panose="020B0606020202030204" pitchFamily="34" charset="0"/>
              </a:rPr>
              <a:t>Zij</a:t>
            </a:r>
            <a:r>
              <a:rPr lang="nl-NL" u="sng" dirty="0">
                <a:latin typeface="Arial Narrow" panose="020B0606020202030204" pitchFamily="34" charset="0"/>
              </a:rPr>
              <a:t>: = </a:t>
            </a:r>
            <a:r>
              <a:rPr lang="nl-NL" u="sng" dirty="0">
                <a:solidFill>
                  <a:srgbClr val="0070C0"/>
                </a:solidFill>
                <a:latin typeface="Arial Narrow" panose="020B0606020202030204" pitchFamily="34" charset="0"/>
              </a:rPr>
              <a:t>onderwerp in een zin</a:t>
            </a:r>
            <a:r>
              <a:rPr lang="nl-NL" dirty="0"/>
              <a:t>. </a:t>
            </a:r>
          </a:p>
          <a:p>
            <a:pPr marL="400050" lvl="1" indent="0">
              <a:buNone/>
            </a:pPr>
            <a:endParaRPr lang="nl-NL" sz="1500" dirty="0" smtClean="0">
              <a:latin typeface="Dyslexie" panose="02000000000000000000" pitchFamily="2" charset="0"/>
            </a:endParaRPr>
          </a:p>
          <a:p>
            <a:pPr marL="400050" lvl="1" indent="0">
              <a:buNone/>
            </a:pPr>
            <a:r>
              <a:rPr lang="nl-NL" sz="1500" dirty="0" smtClean="0">
                <a:latin typeface="Dyslexie" panose="02000000000000000000" pitchFamily="2" charset="0"/>
              </a:rPr>
              <a:t>De </a:t>
            </a:r>
            <a:r>
              <a:rPr lang="nl-NL" sz="1500" dirty="0">
                <a:latin typeface="Dyslexie" panose="02000000000000000000" pitchFamily="2" charset="0"/>
              </a:rPr>
              <a:t>eigenaren van de tuinderij hadden geen tijd meer om de boel bij te houden. </a:t>
            </a:r>
            <a:r>
              <a:rPr lang="nl-NL" sz="1500" u="sng" dirty="0">
                <a:latin typeface="Dyslexie" panose="02000000000000000000" pitchFamily="2" charset="0"/>
              </a:rPr>
              <a:t>Zij</a:t>
            </a:r>
            <a:r>
              <a:rPr lang="nl-NL" sz="1500" dirty="0">
                <a:latin typeface="Dyslexie" panose="02000000000000000000" pitchFamily="2" charset="0"/>
              </a:rPr>
              <a:t> hebben geen tijd en daarom besloten zij met de zaak te stoppen. </a:t>
            </a:r>
            <a:endParaRPr lang="nl-NL" sz="1500" dirty="0" smtClean="0">
              <a:latin typeface="Dyslexie" panose="02000000000000000000" pitchFamily="2" charset="0"/>
            </a:endParaRPr>
          </a:p>
          <a:p>
            <a:endParaRPr lang="nl-NL" sz="1900" dirty="0">
              <a:latin typeface="Dyslexie" panose="02000000000000000000" pitchFamily="2" charset="0"/>
            </a:endParaRPr>
          </a:p>
          <a:p>
            <a:pPr marL="0" indent="0">
              <a:buNone/>
            </a:pPr>
            <a:r>
              <a:rPr lang="nl-NL" sz="1900" dirty="0" smtClean="0">
                <a:latin typeface="Dyslexie" panose="02000000000000000000" pitchFamily="2" charset="0"/>
              </a:rPr>
              <a:t> </a:t>
            </a:r>
            <a:endParaRPr lang="nl-NL" sz="1900" dirty="0">
              <a:latin typeface="Dyslexie" panose="02000000000000000000" pitchFamily="2" charset="0"/>
            </a:endParaRPr>
          </a:p>
          <a:p>
            <a:pPr marL="0" indent="0">
              <a:buNone/>
            </a:pPr>
            <a:r>
              <a:rPr lang="nl-NL" dirty="0" smtClean="0"/>
              <a:t> </a:t>
            </a:r>
            <a:r>
              <a:rPr lang="nl-NL" dirty="0">
                <a:solidFill>
                  <a:srgbClr val="FF0000"/>
                </a:solidFill>
                <a:latin typeface="Arial Narrow" panose="020B0606020202030204" pitchFamily="34" charset="0"/>
              </a:rPr>
              <a:t>* ‘Hun hebben geen tijd’ is fout!!! </a:t>
            </a:r>
            <a:endParaRPr lang="nl-NL" dirty="0" smtClean="0">
              <a:solidFill>
                <a:srgbClr val="FF0000"/>
              </a:solidFill>
              <a:latin typeface="Arial Narrow" panose="020B0606020202030204" pitchFamily="34" charset="0"/>
            </a:endParaRPr>
          </a:p>
          <a:p>
            <a:pPr marL="0" indent="0">
              <a:buNone/>
            </a:pPr>
            <a:r>
              <a:rPr lang="nl-NL" dirty="0">
                <a:solidFill>
                  <a:srgbClr val="FF0000"/>
                </a:solidFill>
                <a:latin typeface="Arial Narrow" panose="020B0606020202030204" pitchFamily="34" charset="0"/>
              </a:rPr>
              <a:t> </a:t>
            </a:r>
            <a:r>
              <a:rPr lang="nl-NL" dirty="0" smtClean="0">
                <a:solidFill>
                  <a:srgbClr val="FF0000"/>
                </a:solidFill>
                <a:latin typeface="Arial Narrow" panose="020B0606020202030204" pitchFamily="34" charset="0"/>
              </a:rPr>
              <a:t>   ‘</a:t>
            </a:r>
            <a:r>
              <a:rPr lang="nl-NL" dirty="0" smtClean="0">
                <a:solidFill>
                  <a:srgbClr val="FF0000"/>
                </a:solidFill>
                <a:latin typeface="Arial Narrow" panose="020B0606020202030204" pitchFamily="34" charset="0"/>
              </a:rPr>
              <a:t>Hun </a:t>
            </a:r>
            <a:r>
              <a:rPr lang="nl-NL" dirty="0">
                <a:solidFill>
                  <a:srgbClr val="FF0000"/>
                </a:solidFill>
                <a:latin typeface="Arial Narrow" panose="020B0606020202030204" pitchFamily="34" charset="0"/>
              </a:rPr>
              <a:t>hebben dat </a:t>
            </a:r>
            <a:r>
              <a:rPr lang="nl-NL" dirty="0" smtClean="0">
                <a:solidFill>
                  <a:srgbClr val="FF0000"/>
                </a:solidFill>
                <a:latin typeface="Arial Narrow" panose="020B0606020202030204" pitchFamily="34" charset="0"/>
              </a:rPr>
              <a:t>gedaan’. </a:t>
            </a:r>
            <a:r>
              <a:rPr lang="nl-NL" sz="2400" dirty="0">
                <a:solidFill>
                  <a:srgbClr val="FF0000"/>
                </a:solidFill>
                <a:latin typeface="Arial Narrow" panose="020B0606020202030204" pitchFamily="34" charset="0"/>
              </a:rPr>
              <a:t>(Hullie hebben dat gedaan.) </a:t>
            </a:r>
            <a:endParaRPr lang="nl-NL" sz="2400" dirty="0" smtClean="0">
              <a:solidFill>
                <a:srgbClr val="FF0000"/>
              </a:solidFill>
              <a:latin typeface="Arial Narrow" panose="020B0606020202030204" pitchFamily="34" charset="0"/>
            </a:endParaRPr>
          </a:p>
          <a:p>
            <a:pPr marL="0" indent="0">
              <a:buNone/>
            </a:pPr>
            <a:r>
              <a:rPr lang="nl-NL" sz="2400" dirty="0">
                <a:solidFill>
                  <a:srgbClr val="FF0000"/>
                </a:solidFill>
                <a:latin typeface="Arial Narrow" panose="020B0606020202030204" pitchFamily="34" charset="0"/>
              </a:rPr>
              <a:t> </a:t>
            </a:r>
            <a:r>
              <a:rPr lang="nl-NL" sz="2400" dirty="0" smtClean="0">
                <a:solidFill>
                  <a:srgbClr val="FF0000"/>
                </a:solidFill>
                <a:latin typeface="Arial Narrow" panose="020B0606020202030204" pitchFamily="34" charset="0"/>
              </a:rPr>
              <a:t>     </a:t>
            </a:r>
            <a:r>
              <a:rPr lang="nl-NL" sz="2400" dirty="0" smtClean="0">
                <a:solidFill>
                  <a:srgbClr val="FF0000"/>
                </a:solidFill>
                <a:latin typeface="Arial Narrow" panose="020B0606020202030204" pitchFamily="34" charset="0"/>
              </a:rPr>
              <a:t>Dat </a:t>
            </a:r>
            <a:r>
              <a:rPr lang="nl-NL" sz="2400" dirty="0">
                <a:solidFill>
                  <a:srgbClr val="FF0000"/>
                </a:solidFill>
                <a:latin typeface="Arial Narrow" panose="020B0606020202030204" pitchFamily="34" charset="0"/>
              </a:rPr>
              <a:t>is dialect. Correct </a:t>
            </a:r>
            <a:r>
              <a:rPr lang="nl-NL" sz="2400" b="1" dirty="0">
                <a:solidFill>
                  <a:srgbClr val="0070C0"/>
                </a:solidFill>
                <a:latin typeface="Arial Narrow" panose="020B0606020202030204" pitchFamily="34" charset="0"/>
              </a:rPr>
              <a:t>ABN</a:t>
            </a:r>
            <a:r>
              <a:rPr lang="nl-NL" sz="2400" dirty="0">
                <a:solidFill>
                  <a:srgbClr val="FF0000"/>
                </a:solidFill>
                <a:latin typeface="Arial Narrow" panose="020B0606020202030204" pitchFamily="34" charset="0"/>
              </a:rPr>
              <a:t> = </a:t>
            </a:r>
            <a:r>
              <a:rPr lang="nl-NL" sz="2400" b="1" dirty="0">
                <a:solidFill>
                  <a:srgbClr val="0070C0"/>
                </a:solidFill>
                <a:latin typeface="Arial Narrow" panose="020B0606020202030204" pitchFamily="34" charset="0"/>
              </a:rPr>
              <a:t>Zij</a:t>
            </a:r>
            <a:r>
              <a:rPr lang="nl-NL" sz="2400" dirty="0">
                <a:solidFill>
                  <a:srgbClr val="FF0000"/>
                </a:solidFill>
                <a:latin typeface="Arial Narrow" panose="020B0606020202030204" pitchFamily="34" charset="0"/>
              </a:rPr>
              <a:t> hebben dat gedaan.)</a:t>
            </a:r>
          </a:p>
          <a:p>
            <a:endParaRPr lang="nl-NL" dirty="0"/>
          </a:p>
        </p:txBody>
      </p:sp>
    </p:spTree>
    <p:extLst>
      <p:ext uri="{BB962C8B-B14F-4D97-AF65-F5344CB8AC3E}">
        <p14:creationId xmlns:p14="http://schemas.microsoft.com/office/powerpoint/2010/main" val="167204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80418"/>
            <a:ext cx="8229600" cy="5660950"/>
          </a:xfrm>
        </p:spPr>
        <p:txBody>
          <a:bodyPr>
            <a:normAutofit/>
          </a:bodyPr>
          <a:lstStyle/>
          <a:p>
            <a:pPr marL="0" indent="0">
              <a:buNone/>
            </a:pPr>
            <a:r>
              <a:rPr lang="nl-NL" sz="2400" b="1" u="sng" dirty="0">
                <a:latin typeface="Arial Narrow" panose="020B0606020202030204" pitchFamily="34" charset="0"/>
              </a:rPr>
              <a:t>Hun: = </a:t>
            </a:r>
            <a:r>
              <a:rPr lang="nl-NL" sz="2400" b="1" u="sng" dirty="0">
                <a:solidFill>
                  <a:srgbClr val="0070C0"/>
                </a:solidFill>
                <a:latin typeface="Arial Narrow" panose="020B0606020202030204" pitchFamily="34" charset="0"/>
              </a:rPr>
              <a:t>bezittelijk voornaamwoord </a:t>
            </a:r>
            <a:r>
              <a:rPr lang="nl-NL" sz="2400" b="1" u="sng" dirty="0">
                <a:latin typeface="Arial Narrow" panose="020B0606020202030204" pitchFamily="34" charset="0"/>
              </a:rPr>
              <a:t>(meervoudvorm</a:t>
            </a:r>
            <a:r>
              <a:rPr lang="nl-NL" sz="2400" u="sng" dirty="0">
                <a:latin typeface="Arial Narrow" panose="020B0606020202030204" pitchFamily="34" charset="0"/>
              </a:rPr>
              <a:t>)</a:t>
            </a:r>
            <a:r>
              <a:rPr lang="nl-NL" sz="2400" dirty="0">
                <a:latin typeface="Arial Narrow" panose="020B0606020202030204" pitchFamily="34" charset="0"/>
              </a:rPr>
              <a:t>:  </a:t>
            </a:r>
          </a:p>
          <a:p>
            <a:pPr marL="400050" lvl="1" indent="0">
              <a:buNone/>
            </a:pPr>
            <a:r>
              <a:rPr lang="nl-NL" sz="1700" dirty="0">
                <a:latin typeface="Dyslexie" panose="02000000000000000000" pitchFamily="2" charset="0"/>
              </a:rPr>
              <a:t>Toen ze stopten met de tuinderij hebben ze alle planten aan </a:t>
            </a:r>
            <a:r>
              <a:rPr lang="nl-NL" sz="1700" b="1" dirty="0">
                <a:latin typeface="Dyslexie" panose="02000000000000000000" pitchFamily="2" charset="0"/>
              </a:rPr>
              <a:t>hun </a:t>
            </a:r>
            <a:r>
              <a:rPr lang="nl-NL" sz="1700" dirty="0">
                <a:latin typeface="Dyslexie" panose="02000000000000000000" pitchFamily="2" charset="0"/>
              </a:rPr>
              <a:t>trouwe klanten gegeven. </a:t>
            </a:r>
          </a:p>
          <a:p>
            <a:pPr marL="0" indent="0">
              <a:buNone/>
            </a:pPr>
            <a:endParaRPr lang="nl-NL" sz="2600" b="1" u="sng" dirty="0" smtClean="0">
              <a:latin typeface="Arial Narrow" panose="020B0606020202030204" pitchFamily="34" charset="0"/>
            </a:endParaRPr>
          </a:p>
          <a:p>
            <a:pPr marL="0" indent="0">
              <a:buNone/>
            </a:pPr>
            <a:r>
              <a:rPr lang="nl-NL" sz="2400" b="1" u="sng" dirty="0" smtClean="0">
                <a:latin typeface="Arial Narrow" panose="020B0606020202030204" pitchFamily="34" charset="0"/>
              </a:rPr>
              <a:t>Hun</a:t>
            </a:r>
            <a:r>
              <a:rPr lang="nl-NL" sz="2400" b="1" u="sng" dirty="0">
                <a:latin typeface="Arial Narrow" panose="020B0606020202030204" pitchFamily="34" charset="0"/>
              </a:rPr>
              <a:t>: = </a:t>
            </a:r>
            <a:r>
              <a:rPr lang="nl-NL" sz="2400" b="1" u="sng" dirty="0">
                <a:solidFill>
                  <a:srgbClr val="0070C0"/>
                </a:solidFill>
                <a:latin typeface="Arial Narrow" panose="020B0606020202030204" pitchFamily="34" charset="0"/>
              </a:rPr>
              <a:t>meewerkend voorwerp </a:t>
            </a:r>
            <a:r>
              <a:rPr lang="nl-NL" sz="2400" b="1" i="1" u="sng" dirty="0">
                <a:solidFill>
                  <a:srgbClr val="0070C0"/>
                </a:solidFill>
                <a:latin typeface="Arial Narrow" panose="020B0606020202030204" pitchFamily="34" charset="0"/>
              </a:rPr>
              <a:t>zonder </a:t>
            </a:r>
            <a:r>
              <a:rPr lang="nl-NL" sz="2400" b="1" u="sng" dirty="0">
                <a:solidFill>
                  <a:srgbClr val="0070C0"/>
                </a:solidFill>
                <a:latin typeface="Arial Narrow" panose="020B0606020202030204" pitchFamily="34" charset="0"/>
              </a:rPr>
              <a:t>voorzetsel</a:t>
            </a:r>
            <a:r>
              <a:rPr lang="nl-NL" sz="2400" b="1" dirty="0">
                <a:latin typeface="Arial Narrow" panose="020B0606020202030204" pitchFamily="34" charset="0"/>
              </a:rPr>
              <a:t>: </a:t>
            </a:r>
          </a:p>
          <a:p>
            <a:pPr marL="400050" lvl="1" indent="0">
              <a:buNone/>
            </a:pPr>
            <a:r>
              <a:rPr lang="nl-NL" sz="1500" dirty="0">
                <a:latin typeface="Dyslexie" panose="02000000000000000000" pitchFamily="2" charset="0"/>
              </a:rPr>
              <a:t>De eigenaar gaf </a:t>
            </a:r>
            <a:r>
              <a:rPr lang="nl-NL" sz="1500" b="1" dirty="0">
                <a:latin typeface="Dyslexie" panose="02000000000000000000" pitchFamily="2" charset="0"/>
              </a:rPr>
              <a:t>hun</a:t>
            </a:r>
            <a:r>
              <a:rPr lang="nl-NL" sz="1500" dirty="0">
                <a:latin typeface="Dyslexie" panose="02000000000000000000" pitchFamily="2" charset="0"/>
              </a:rPr>
              <a:t> nog enkele goede tips voor het onderhoud. </a:t>
            </a:r>
          </a:p>
          <a:p>
            <a:pPr marL="0" indent="0">
              <a:buNone/>
            </a:pPr>
            <a:endParaRPr lang="nl-NL" sz="2600" u="sng" dirty="0" smtClean="0">
              <a:latin typeface="Arial Narrow" panose="020B0606020202030204" pitchFamily="34" charset="0"/>
            </a:endParaRPr>
          </a:p>
          <a:p>
            <a:pPr marL="0" indent="0">
              <a:buNone/>
            </a:pPr>
            <a:r>
              <a:rPr lang="nl-NL" sz="2400" b="1" u="sng" dirty="0" smtClean="0">
                <a:latin typeface="Arial Narrow" panose="020B0606020202030204" pitchFamily="34" charset="0"/>
              </a:rPr>
              <a:t>Hen</a:t>
            </a:r>
            <a:r>
              <a:rPr lang="nl-NL" sz="2400" b="1" u="sng" dirty="0">
                <a:latin typeface="Arial Narrow" panose="020B0606020202030204" pitchFamily="34" charset="0"/>
              </a:rPr>
              <a:t>: = </a:t>
            </a:r>
            <a:r>
              <a:rPr lang="nl-NL" sz="2400" b="1" i="1" u="sng" dirty="0">
                <a:solidFill>
                  <a:srgbClr val="0070C0"/>
                </a:solidFill>
                <a:latin typeface="Arial Narrow" panose="020B0606020202030204" pitchFamily="34" charset="0"/>
              </a:rPr>
              <a:t>na </a:t>
            </a:r>
            <a:r>
              <a:rPr lang="nl-NL" sz="2400" b="1" u="sng" dirty="0">
                <a:solidFill>
                  <a:srgbClr val="0070C0"/>
                </a:solidFill>
                <a:latin typeface="Arial Narrow" panose="020B0606020202030204" pitchFamily="34" charset="0"/>
              </a:rPr>
              <a:t>een voorzetsel</a:t>
            </a:r>
            <a:r>
              <a:rPr lang="nl-NL" sz="2400" b="1" u="sng" dirty="0"/>
              <a:t>:</a:t>
            </a:r>
            <a:r>
              <a:rPr lang="nl-NL" sz="2400" b="1" dirty="0"/>
              <a:t> </a:t>
            </a:r>
          </a:p>
          <a:p>
            <a:pPr marL="400050" lvl="1" indent="0">
              <a:buNone/>
            </a:pPr>
            <a:r>
              <a:rPr lang="nl-NL" sz="1800" dirty="0">
                <a:latin typeface="Dyslexie" panose="02000000000000000000" pitchFamily="2" charset="0"/>
              </a:rPr>
              <a:t>De firma ging </a:t>
            </a:r>
            <a:r>
              <a:rPr lang="nl-NL" sz="1800" i="1" dirty="0">
                <a:latin typeface="Dyslexie" panose="02000000000000000000" pitchFamily="2" charset="0"/>
              </a:rPr>
              <a:t>met hen</a:t>
            </a:r>
            <a:r>
              <a:rPr lang="nl-NL" sz="1800" dirty="0">
                <a:latin typeface="Dyslexie" panose="02000000000000000000" pitchFamily="2" charset="0"/>
              </a:rPr>
              <a:t> in zee. Dat was een mooi gebaar, want je kunt dat niet </a:t>
            </a:r>
            <a:r>
              <a:rPr lang="nl-NL" sz="1800" i="1" dirty="0">
                <a:latin typeface="Dyslexie" panose="02000000000000000000" pitchFamily="2" charset="0"/>
              </a:rPr>
              <a:t>van</a:t>
            </a:r>
            <a:r>
              <a:rPr lang="nl-NL" sz="1800" dirty="0">
                <a:latin typeface="Dyslexie" panose="02000000000000000000" pitchFamily="2" charset="0"/>
              </a:rPr>
              <a:t> </a:t>
            </a:r>
            <a:r>
              <a:rPr lang="nl-NL" sz="1800" b="1" dirty="0">
                <a:latin typeface="Dyslexie" panose="02000000000000000000" pitchFamily="2" charset="0"/>
              </a:rPr>
              <a:t>hen</a:t>
            </a:r>
            <a:r>
              <a:rPr lang="nl-NL" sz="1800" dirty="0">
                <a:latin typeface="Dyslexie" panose="02000000000000000000" pitchFamily="2" charset="0"/>
              </a:rPr>
              <a:t> verwachten.  </a:t>
            </a:r>
            <a:r>
              <a:rPr lang="nl-NL" sz="2000" dirty="0">
                <a:latin typeface="Arial Narrow" panose="020B0606020202030204" pitchFamily="34" charset="0"/>
              </a:rPr>
              <a:t>(Let op: De firma ging met hun in zee. Dat kun je niet van hun verwachten = fout!) </a:t>
            </a:r>
          </a:p>
          <a:p>
            <a:pPr marL="0" indent="0">
              <a:buNone/>
            </a:pPr>
            <a:endParaRPr lang="nl-NL" sz="2400" b="1" u="sng" dirty="0" smtClean="0">
              <a:latin typeface="Arial Narrow" panose="020B0606020202030204" pitchFamily="34" charset="0"/>
            </a:endParaRPr>
          </a:p>
          <a:p>
            <a:pPr marL="0" indent="0">
              <a:buNone/>
            </a:pPr>
            <a:r>
              <a:rPr lang="nl-NL" sz="2400" b="1" u="sng" dirty="0" smtClean="0">
                <a:latin typeface="Arial Narrow" panose="020B0606020202030204" pitchFamily="34" charset="0"/>
              </a:rPr>
              <a:t>Hen: = </a:t>
            </a:r>
            <a:r>
              <a:rPr lang="nl-NL" sz="2400" b="1" u="sng" dirty="0" smtClean="0">
                <a:solidFill>
                  <a:srgbClr val="0070C0"/>
                </a:solidFill>
                <a:latin typeface="Arial Narrow" panose="020B0606020202030204" pitchFamily="34" charset="0"/>
              </a:rPr>
              <a:t>lijdend voorwerp</a:t>
            </a:r>
            <a:r>
              <a:rPr lang="nl-NL" sz="2400" b="1" u="sng" dirty="0" smtClean="0">
                <a:latin typeface="Arial Narrow" panose="020B0606020202030204" pitchFamily="34" charset="0"/>
              </a:rPr>
              <a:t>:</a:t>
            </a:r>
            <a:r>
              <a:rPr lang="nl-NL" sz="2400" b="1" dirty="0" smtClean="0">
                <a:latin typeface="Arial Narrow" panose="020B0606020202030204" pitchFamily="34" charset="0"/>
              </a:rPr>
              <a:t> </a:t>
            </a:r>
          </a:p>
          <a:p>
            <a:pPr marL="400050" lvl="1" indent="0">
              <a:buNone/>
            </a:pPr>
            <a:r>
              <a:rPr lang="nl-NL" sz="1500" dirty="0" smtClean="0">
                <a:latin typeface="Dyslexie" panose="02000000000000000000" pitchFamily="2" charset="0"/>
              </a:rPr>
              <a:t>Nu bellen de trouwste gasten </a:t>
            </a:r>
            <a:r>
              <a:rPr lang="nl-NL" sz="1500" b="1" dirty="0" smtClean="0">
                <a:latin typeface="Dyslexie" panose="02000000000000000000" pitchFamily="2" charset="0"/>
              </a:rPr>
              <a:t>hen</a:t>
            </a:r>
            <a:r>
              <a:rPr lang="nl-NL" sz="1500" dirty="0" smtClean="0">
                <a:latin typeface="Dyslexie" panose="02000000000000000000" pitchFamily="2" charset="0"/>
              </a:rPr>
              <a:t> enkele keren per week op. Wat ze op prijs stellen, want ze hebben nu immers alle tijd.   </a:t>
            </a:r>
          </a:p>
          <a:p>
            <a:endParaRPr lang="nl-NL" dirty="0"/>
          </a:p>
        </p:txBody>
      </p:sp>
      <p:sp>
        <p:nvSpPr>
          <p:cNvPr id="4" name="Tekstvak 3"/>
          <p:cNvSpPr txBox="1"/>
          <p:nvPr/>
        </p:nvSpPr>
        <p:spPr>
          <a:xfrm>
            <a:off x="0" y="0"/>
            <a:ext cx="9144000" cy="954107"/>
          </a:xfrm>
          <a:prstGeom prst="rect">
            <a:avLst/>
          </a:prstGeom>
          <a:solidFill>
            <a:srgbClr val="0070C0"/>
          </a:solidFill>
        </p:spPr>
        <p:txBody>
          <a:bodyPr wrap="square" rtlCol="0">
            <a:spAutoFit/>
          </a:bodyPr>
          <a:lstStyle/>
          <a:p>
            <a:pPr algn="ctr"/>
            <a:r>
              <a:rPr lang="nl-NL" sz="3200" dirty="0" smtClean="0">
                <a:solidFill>
                  <a:schemeClr val="bg1"/>
                </a:solidFill>
                <a:latin typeface="Arial Narrow" panose="020B0606020202030204" pitchFamily="34" charset="0"/>
              </a:rPr>
              <a:t>  Hun of hen (4</a:t>
            </a:r>
            <a:r>
              <a:rPr lang="nl-NL" sz="3200" dirty="0" smtClean="0">
                <a:solidFill>
                  <a:schemeClr val="bg1"/>
                </a:solidFill>
                <a:latin typeface="Arial Narrow" panose="020B0606020202030204" pitchFamily="34" charset="0"/>
              </a:rPr>
              <a:t>)</a:t>
            </a:r>
          </a:p>
          <a:p>
            <a:pPr algn="ctr"/>
            <a:r>
              <a:rPr lang="nl-NL" sz="2400" dirty="0" smtClean="0">
                <a:solidFill>
                  <a:schemeClr val="bg1"/>
                </a:solidFill>
                <a:latin typeface="Arial Narrow" panose="020B0606020202030204" pitchFamily="34" charset="0"/>
              </a:rPr>
              <a:t>kijk </a:t>
            </a:r>
            <a:r>
              <a:rPr lang="nl-NL" sz="2400" dirty="0" smtClean="0">
                <a:solidFill>
                  <a:schemeClr val="bg1"/>
                </a:solidFill>
                <a:latin typeface="Arial Narrow" panose="020B0606020202030204" pitchFamily="34" charset="0"/>
              </a:rPr>
              <a:t>naar de betekenis in de zin, </a:t>
            </a:r>
            <a:r>
              <a:rPr lang="nl-NL" sz="2400" dirty="0" smtClean="0">
                <a:solidFill>
                  <a:schemeClr val="bg1"/>
                </a:solidFill>
                <a:latin typeface="Arial Narrow" panose="020B0606020202030204" pitchFamily="34" charset="0"/>
              </a:rPr>
              <a:t>naar </a:t>
            </a:r>
            <a:r>
              <a:rPr lang="nl-NL" sz="2400" dirty="0" smtClean="0">
                <a:solidFill>
                  <a:schemeClr val="bg1"/>
                </a:solidFill>
                <a:latin typeface="Arial Narrow" panose="020B0606020202030204" pitchFamily="34" charset="0"/>
              </a:rPr>
              <a:t>het </a:t>
            </a:r>
            <a:r>
              <a:rPr lang="nl-NL" sz="2400" dirty="0" smtClean="0">
                <a:solidFill>
                  <a:schemeClr val="bg1"/>
                </a:solidFill>
                <a:latin typeface="Arial Narrow" panose="020B0606020202030204" pitchFamily="34" charset="0"/>
              </a:rPr>
              <a:t>zinsdeel. (Zinsontleding) </a:t>
            </a:r>
            <a:endParaRPr lang="nl-NL"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526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196"/>
            <a:ext cx="9144000" cy="833516"/>
          </a:xfrm>
          <a:solidFill>
            <a:srgbClr val="0070C0"/>
          </a:solidFill>
        </p:spPr>
        <p:txBody>
          <a:bodyPr>
            <a:normAutofit/>
          </a:bodyPr>
          <a:lstStyle/>
          <a:p>
            <a:r>
              <a:rPr lang="nl-NL" sz="3200" dirty="0" smtClean="0">
                <a:solidFill>
                  <a:schemeClr val="bg1"/>
                </a:solidFill>
                <a:latin typeface="Arial Narrow" panose="020B0606020202030204" pitchFamily="34" charset="0"/>
              </a:rPr>
              <a:t>Me en mijn </a:t>
            </a: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p:txBody>
          <a:bodyPr/>
          <a:lstStyle/>
          <a:p>
            <a:r>
              <a:rPr lang="nl-NL" strike="sngStrike" dirty="0" smtClean="0">
                <a:solidFill>
                  <a:srgbClr val="FF0000"/>
                </a:solidFill>
                <a:latin typeface="Arial Narrow" panose="020B0606020202030204" pitchFamily="34" charset="0"/>
                <a:hlinkClick r:id="rId2"/>
              </a:rPr>
              <a:t>Me</a:t>
            </a:r>
            <a:r>
              <a:rPr lang="nl-NL" dirty="0" smtClean="0">
                <a:latin typeface="Arial Narrow" panose="020B0606020202030204" pitchFamily="34" charset="0"/>
                <a:hlinkClick r:id="rId2"/>
              </a:rPr>
              <a:t> en mijn filmpje</a:t>
            </a:r>
            <a:endParaRPr lang="nl-NL" dirty="0" smtClean="0">
              <a:latin typeface="Arial Narrow" panose="020B0606020202030204" pitchFamily="34" charset="0"/>
            </a:endParaRPr>
          </a:p>
          <a:p>
            <a:endParaRPr lang="nl-NL" dirty="0" smtClean="0">
              <a:latin typeface="Arial Narrow" panose="020B0606020202030204" pitchFamily="34" charset="0"/>
            </a:endParaRPr>
          </a:p>
          <a:p>
            <a:r>
              <a:rPr lang="nl-NL" strike="sngStrike" dirty="0" smtClean="0">
                <a:solidFill>
                  <a:srgbClr val="FF0000"/>
                </a:solidFill>
                <a:latin typeface="Arial Narrow" panose="020B0606020202030204" pitchFamily="34" charset="0"/>
                <a:hlinkClick r:id="rId3"/>
              </a:rPr>
              <a:t>Me</a:t>
            </a:r>
            <a:r>
              <a:rPr lang="nl-NL" dirty="0" smtClean="0">
                <a:latin typeface="Arial Narrow" panose="020B0606020202030204" pitchFamily="34" charset="0"/>
                <a:hlinkClick r:id="rId3"/>
              </a:rPr>
              <a:t> moeder  filmpje 2</a:t>
            </a:r>
            <a:endParaRPr lang="nl-NL" dirty="0">
              <a:latin typeface="Arial Narrow" panose="020B060602020203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836712"/>
            <a:ext cx="4572000" cy="2667326"/>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6427" y="4725902"/>
            <a:ext cx="4157573" cy="2167176"/>
          </a:xfrm>
          <a:prstGeom prst="rect">
            <a:avLst/>
          </a:prstGeom>
        </p:spPr>
      </p:pic>
    </p:spTree>
    <p:extLst>
      <p:ext uri="{BB962C8B-B14F-4D97-AF65-F5344CB8AC3E}">
        <p14:creationId xmlns:p14="http://schemas.microsoft.com/office/powerpoint/2010/main" val="379280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99992" y="2130425"/>
            <a:ext cx="3958208" cy="4178895"/>
          </a:xfrm>
          <a:solidFill>
            <a:srgbClr val="0070C0"/>
          </a:solidFill>
        </p:spPr>
        <p:txBody>
          <a:bodyPr/>
          <a:lstStyle/>
          <a:p>
            <a:r>
              <a:rPr lang="nl-NL" dirty="0" smtClean="0">
                <a:solidFill>
                  <a:schemeClr val="bg1"/>
                </a:solidFill>
                <a:latin typeface="Arial Narrow" panose="020B0606020202030204" pitchFamily="34" charset="0"/>
              </a:rPr>
              <a:t>Vul in   </a:t>
            </a:r>
            <a:br>
              <a:rPr lang="nl-NL" dirty="0" smtClean="0">
                <a:solidFill>
                  <a:schemeClr val="bg1"/>
                </a:solidFill>
                <a:latin typeface="Arial Narrow" panose="020B0606020202030204" pitchFamily="34" charset="0"/>
              </a:rPr>
            </a:br>
            <a:r>
              <a:rPr lang="nl-NL" dirty="0" smtClean="0">
                <a:solidFill>
                  <a:schemeClr val="bg1"/>
                </a:solidFill>
                <a:latin typeface="Arial Narrow" panose="020B0606020202030204" pitchFamily="34" charset="0"/>
              </a:rPr>
              <a:t>hun, hen, zij</a:t>
            </a:r>
            <a:endParaRPr lang="nl-NL"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8895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5" y="0"/>
            <a:ext cx="9144000" cy="1143000"/>
          </a:xfrm>
          <a:solidFill>
            <a:srgbClr val="0070C0"/>
          </a:solidFill>
        </p:spPr>
        <p:txBody>
          <a:bodyPr>
            <a:normAutofit/>
          </a:bodyPr>
          <a:lstStyle/>
          <a:p>
            <a:r>
              <a:rPr lang="nl-NL" sz="3200" dirty="0" smtClean="0">
                <a:solidFill>
                  <a:schemeClr val="bg1"/>
                </a:solidFill>
                <a:latin typeface="Arial Narrow" panose="020B0606020202030204" pitchFamily="34" charset="0"/>
              </a:rPr>
              <a:t>Goed verwijzen</a:t>
            </a: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p:txBody>
          <a:bodyPr>
            <a:normAutofit/>
          </a:bodyPr>
          <a:lstStyle/>
          <a:p>
            <a:r>
              <a:rPr lang="nl-NL" b="1" dirty="0"/>
              <a:t>Van wie / waarvan</a:t>
            </a:r>
            <a:endParaRPr lang="nl-NL" dirty="0"/>
          </a:p>
          <a:p>
            <a:pPr marL="0" indent="0">
              <a:buNone/>
            </a:pPr>
            <a:r>
              <a:rPr lang="nl-NL" dirty="0"/>
              <a:t>Bij zakelijk schrijven / formeel taalgebruik gebruik je bij een verwijzing naar </a:t>
            </a:r>
            <a:r>
              <a:rPr lang="nl-NL" dirty="0">
                <a:solidFill>
                  <a:srgbClr val="0070C0"/>
                </a:solidFill>
              </a:rPr>
              <a:t>personen</a:t>
            </a:r>
            <a:r>
              <a:rPr lang="nl-NL" dirty="0"/>
              <a:t>: </a:t>
            </a:r>
            <a:r>
              <a:rPr lang="nl-NL" b="1" dirty="0"/>
              <a:t>voorzetsel + wie</a:t>
            </a:r>
            <a:r>
              <a:rPr lang="nl-NL" dirty="0"/>
              <a:t>: </a:t>
            </a:r>
            <a:r>
              <a:rPr lang="nl-NL" i="1" dirty="0"/>
              <a:t>van wie, voor wie, onder wie, aan wie, met wie, op wie.</a:t>
            </a:r>
            <a:endParaRPr lang="nl-NL" dirty="0"/>
          </a:p>
          <a:p>
            <a:endParaRPr lang="nl-NL" dirty="0" smtClean="0"/>
          </a:p>
          <a:p>
            <a:pPr marL="0" indent="0">
              <a:buNone/>
            </a:pPr>
            <a:r>
              <a:rPr lang="nl-NL" dirty="0" smtClean="0"/>
              <a:t>Bij </a:t>
            </a:r>
            <a:r>
              <a:rPr lang="nl-NL" dirty="0"/>
              <a:t>een verwijzing naar zaken, planten, dieren, dingen: waarvoor, waarin, waarmee, waarop</a:t>
            </a:r>
          </a:p>
          <a:p>
            <a:endParaRPr lang="nl-NL" dirty="0"/>
          </a:p>
        </p:txBody>
      </p:sp>
    </p:spTree>
    <p:extLst>
      <p:ext uri="{BB962C8B-B14F-4D97-AF65-F5344CB8AC3E}">
        <p14:creationId xmlns:p14="http://schemas.microsoft.com/office/powerpoint/2010/main" val="221810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340768"/>
            <a:ext cx="8229600" cy="4525963"/>
          </a:xfrm>
        </p:spPr>
        <p:txBody>
          <a:bodyPr>
            <a:normAutofit fontScale="85000" lnSpcReduction="20000"/>
          </a:bodyPr>
          <a:lstStyle/>
          <a:p>
            <a:pPr marL="457200" indent="-457200">
              <a:buFont typeface="+mj-lt"/>
              <a:buAutoNum type="arabicPeriod"/>
            </a:pPr>
            <a:r>
              <a:rPr lang="nl-NL" sz="2400" dirty="0" smtClean="0">
                <a:latin typeface="Arial Narrow" panose="020B0606020202030204" pitchFamily="34" charset="0"/>
              </a:rPr>
              <a:t>Weet jij of ….. daaraan willen meewerken?</a:t>
            </a:r>
          </a:p>
          <a:p>
            <a:pPr marL="457200" indent="-457200">
              <a:buFont typeface="+mj-lt"/>
              <a:buAutoNum type="arabicPeriod"/>
            </a:pPr>
            <a:r>
              <a:rPr lang="nl-NL" sz="2400" dirty="0" smtClean="0">
                <a:latin typeface="Arial Narrow" panose="020B0606020202030204" pitchFamily="34" charset="0"/>
              </a:rPr>
              <a:t>Dat moet je ….. zelf vragen. </a:t>
            </a:r>
          </a:p>
          <a:p>
            <a:pPr marL="457200" indent="-457200">
              <a:buFont typeface="+mj-lt"/>
              <a:buAutoNum type="arabicPeriod"/>
            </a:pPr>
            <a:r>
              <a:rPr lang="nl-NL" sz="2400" dirty="0" smtClean="0">
                <a:latin typeface="Arial Narrow" panose="020B0606020202030204" pitchFamily="34" charset="0"/>
              </a:rPr>
              <a:t>Als je aan….. niks vraagt, kunnen…. er ook niets van weten. </a:t>
            </a:r>
          </a:p>
          <a:p>
            <a:pPr marL="457200" indent="-457200">
              <a:buFont typeface="+mj-lt"/>
              <a:buAutoNum type="arabicPeriod"/>
            </a:pPr>
            <a:r>
              <a:rPr lang="nl-NL" sz="2400" dirty="0" smtClean="0">
                <a:latin typeface="Arial Narrow" panose="020B0606020202030204" pitchFamily="34" charset="0"/>
              </a:rPr>
              <a:t>Als je ….. tactisch benadert, willen …… best helpen. </a:t>
            </a:r>
          </a:p>
          <a:p>
            <a:pPr marL="457200" indent="-457200">
              <a:buFont typeface="+mj-lt"/>
              <a:buAutoNum type="arabicPeriod"/>
            </a:pPr>
            <a:r>
              <a:rPr lang="nl-NL" sz="2400" dirty="0" smtClean="0">
                <a:latin typeface="Arial Narrow" panose="020B0606020202030204" pitchFamily="34" charset="0"/>
              </a:rPr>
              <a:t>Ik heb geprobeerd ……. te bereiken, omdat ik …. iets wilde vragen. </a:t>
            </a:r>
          </a:p>
          <a:p>
            <a:pPr marL="457200" indent="-457200">
              <a:buFont typeface="+mj-lt"/>
              <a:buAutoNum type="arabicPeriod"/>
            </a:pPr>
            <a:r>
              <a:rPr lang="nl-NL" sz="2400" dirty="0" smtClean="0">
                <a:latin typeface="Arial Narrow" panose="020B0606020202030204" pitchFamily="34" charset="0"/>
              </a:rPr>
              <a:t>Om </a:t>
            </a:r>
            <a:r>
              <a:rPr lang="nl-NL" sz="2400" dirty="0">
                <a:latin typeface="Arial Narrow" panose="020B0606020202030204" pitchFamily="34" charset="0"/>
              </a:rPr>
              <a:t>……. te helpen, nemen …… een vrije dag </a:t>
            </a:r>
            <a:endParaRPr lang="nl-NL" sz="2400" dirty="0" smtClean="0">
              <a:latin typeface="Arial Narrow" panose="020B0606020202030204" pitchFamily="34" charset="0"/>
            </a:endParaRPr>
          </a:p>
          <a:p>
            <a:pPr marL="457200" indent="-457200">
              <a:buFont typeface="+mj-lt"/>
              <a:buAutoNum type="arabicPeriod"/>
            </a:pPr>
            <a:r>
              <a:rPr lang="nl-NL" sz="2400" dirty="0" smtClean="0">
                <a:latin typeface="Arial Narrow" panose="020B0606020202030204" pitchFamily="34" charset="0"/>
              </a:rPr>
              <a:t>Wij willen ………. ook uitnodigen.</a:t>
            </a:r>
          </a:p>
          <a:p>
            <a:pPr marL="457200" indent="-457200">
              <a:buFont typeface="+mj-lt"/>
              <a:buAutoNum type="arabicPeriod"/>
            </a:pPr>
            <a:r>
              <a:rPr lang="nl-NL" sz="2400" dirty="0" smtClean="0">
                <a:latin typeface="Arial Narrow" panose="020B0606020202030204" pitchFamily="34" charset="0"/>
              </a:rPr>
              <a:t>………doen de volgende keer ook mee. </a:t>
            </a:r>
          </a:p>
          <a:p>
            <a:pPr marL="457200" indent="-457200">
              <a:buFont typeface="+mj-lt"/>
              <a:buAutoNum type="arabicPeriod"/>
            </a:pPr>
            <a:r>
              <a:rPr lang="nl-NL" sz="2400" dirty="0" smtClean="0">
                <a:latin typeface="Arial Narrow" panose="020B0606020202030204" pitchFamily="34" charset="0"/>
              </a:rPr>
              <a:t>Wij hebben aan ……. gevraagd om oude kleren aan te doen. </a:t>
            </a:r>
          </a:p>
          <a:p>
            <a:pPr marL="457200" indent="-457200">
              <a:buFont typeface="+mj-lt"/>
              <a:buAutoNum type="arabicPeriod"/>
            </a:pPr>
            <a:r>
              <a:rPr lang="nl-NL" sz="2400" dirty="0" smtClean="0">
                <a:latin typeface="Arial Narrow" panose="020B0606020202030204" pitchFamily="34" charset="0"/>
              </a:rPr>
              <a:t>Na afloop hebben we …….  toen weggebracht. </a:t>
            </a:r>
          </a:p>
          <a:p>
            <a:pPr marL="457200" indent="-457200">
              <a:buFont typeface="+mj-lt"/>
              <a:buAutoNum type="arabicPeriod"/>
            </a:pPr>
            <a:r>
              <a:rPr lang="nl-NL" sz="2400" dirty="0">
                <a:latin typeface="Arial Narrow" panose="020B0606020202030204" pitchFamily="34" charset="0"/>
              </a:rPr>
              <a:t>We hebben …… bedankt voor de door ……. aangeboden hulp. </a:t>
            </a:r>
            <a:endParaRPr lang="nl-NL" sz="2400" dirty="0" smtClean="0">
              <a:latin typeface="Arial Narrow" panose="020B0606020202030204" pitchFamily="34" charset="0"/>
            </a:endParaRPr>
          </a:p>
          <a:p>
            <a:pPr marL="457200" indent="-457200">
              <a:buFont typeface="+mj-lt"/>
              <a:buAutoNum type="arabicPeriod"/>
            </a:pPr>
            <a:r>
              <a:rPr lang="nl-NL" sz="2400" dirty="0" smtClean="0">
                <a:latin typeface="Arial Narrow" panose="020B0606020202030204" pitchFamily="34" charset="0"/>
              </a:rPr>
              <a:t>Vandaag heb ik …… als extra bedankje nog een e-mailtje gestuurd. </a:t>
            </a:r>
          </a:p>
          <a:p>
            <a:pPr marL="457200" indent="-457200">
              <a:buFont typeface="+mj-lt"/>
              <a:buAutoNum type="arabicPeriod"/>
            </a:pPr>
            <a:r>
              <a:rPr lang="nl-NL" sz="2400" dirty="0" smtClean="0">
                <a:latin typeface="Arial Narrow" panose="020B0606020202030204" pitchFamily="34" charset="0"/>
              </a:rPr>
              <a:t>Zodra ik …… reactie krijg, bel ik …… even op. </a:t>
            </a:r>
          </a:p>
          <a:p>
            <a:pPr marL="457200" indent="-457200">
              <a:buFont typeface="+mj-lt"/>
              <a:buAutoNum type="arabicPeriod"/>
            </a:pPr>
            <a:r>
              <a:rPr lang="nl-NL" sz="2400" dirty="0" smtClean="0">
                <a:latin typeface="Arial Narrow" panose="020B0606020202030204" pitchFamily="34" charset="0"/>
              </a:rPr>
              <a:t>Omdat …. niets van zich lieten horen, heb ik geen contact meer met….. gezocht.</a:t>
            </a:r>
            <a:endParaRPr lang="nl-NL" sz="2400" dirty="0">
              <a:latin typeface="Arial Narrow" panose="020B0606020202030204" pitchFamily="34" charset="0"/>
            </a:endParaRPr>
          </a:p>
          <a:p>
            <a:pPr marL="457200" indent="-457200">
              <a:buFont typeface="+mj-lt"/>
              <a:buAutoNum type="arabicPeriod"/>
            </a:pPr>
            <a:endParaRPr lang="nl-NL" sz="2400" dirty="0">
              <a:latin typeface="Arial Narrow" panose="020B0606020202030204" pitchFamily="34" charset="0"/>
            </a:endParaRPr>
          </a:p>
        </p:txBody>
      </p:sp>
      <p:sp>
        <p:nvSpPr>
          <p:cNvPr id="4" name="Titel 1"/>
          <p:cNvSpPr>
            <a:spLocks noGrp="1"/>
          </p:cNvSpPr>
          <p:nvPr>
            <p:ph type="title"/>
          </p:nvPr>
        </p:nvSpPr>
        <p:spPr>
          <a:xfrm>
            <a:off x="467544" y="274638"/>
            <a:ext cx="8219256" cy="1143000"/>
          </a:xfrm>
        </p:spPr>
        <p:txBody>
          <a:bodyPr>
            <a:normAutofit/>
          </a:bodyPr>
          <a:lstStyle/>
          <a:p>
            <a:pPr algn="l"/>
            <a:r>
              <a:rPr lang="nl-NL" sz="3200" dirty="0" smtClean="0">
                <a:latin typeface="Arial Narrow" panose="020B0606020202030204" pitchFamily="34" charset="0"/>
              </a:rPr>
              <a:t>Vul in: </a:t>
            </a:r>
            <a:r>
              <a:rPr lang="nl-NL" sz="3200" dirty="0" smtClean="0">
                <a:solidFill>
                  <a:srgbClr val="0070C0"/>
                </a:solidFill>
                <a:latin typeface="Arial Narrow" panose="020B0606020202030204" pitchFamily="34" charset="0"/>
              </a:rPr>
              <a:t>hun, hen , zij</a:t>
            </a:r>
            <a:endParaRPr lang="nl-NL" sz="32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58593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340768"/>
            <a:ext cx="8229600" cy="4525963"/>
          </a:xfrm>
        </p:spPr>
        <p:txBody>
          <a:bodyPr>
            <a:normAutofit fontScale="62500" lnSpcReduction="20000"/>
          </a:bodyPr>
          <a:lstStyle/>
          <a:p>
            <a:pPr marL="457200" indent="-457200">
              <a:buFont typeface="+mj-lt"/>
              <a:buAutoNum type="arabicPeriod"/>
            </a:pPr>
            <a:r>
              <a:rPr lang="nl-NL" sz="2400" dirty="0" smtClean="0">
                <a:latin typeface="Arial Narrow" panose="020B0606020202030204" pitchFamily="34" charset="0"/>
              </a:rPr>
              <a:t>Weet jij of </a:t>
            </a:r>
            <a:r>
              <a:rPr lang="nl-NL" sz="2400" dirty="0" smtClean="0">
                <a:solidFill>
                  <a:srgbClr val="0070C0"/>
                </a:solidFill>
                <a:latin typeface="Arial Narrow" panose="020B0606020202030204" pitchFamily="34" charset="0"/>
              </a:rPr>
              <a:t>zij</a:t>
            </a:r>
            <a:r>
              <a:rPr lang="nl-NL" sz="2400" dirty="0" smtClean="0">
                <a:latin typeface="Arial Narrow" panose="020B0606020202030204" pitchFamily="34" charset="0"/>
              </a:rPr>
              <a:t> daaraan willen meewerken?</a:t>
            </a:r>
          </a:p>
          <a:p>
            <a:pPr marL="457200" indent="-457200">
              <a:buFont typeface="+mj-lt"/>
              <a:buAutoNum type="arabicPeriod"/>
            </a:pPr>
            <a:r>
              <a:rPr lang="nl-NL" sz="2400" dirty="0" smtClean="0">
                <a:latin typeface="Arial Narrow" panose="020B0606020202030204" pitchFamily="34" charset="0"/>
              </a:rPr>
              <a:t>Dat moet je </a:t>
            </a:r>
            <a:r>
              <a:rPr lang="nl-NL" sz="2400" dirty="0" smtClean="0">
                <a:solidFill>
                  <a:srgbClr val="0070C0"/>
                </a:solidFill>
                <a:latin typeface="Arial Narrow" panose="020B0606020202030204" pitchFamily="34" charset="0"/>
              </a:rPr>
              <a:t>hun </a:t>
            </a:r>
            <a:r>
              <a:rPr lang="nl-NL" sz="2400" i="1" dirty="0" smtClean="0">
                <a:latin typeface="Arial Narrow" panose="020B0606020202030204" pitchFamily="34" charset="0"/>
              </a:rPr>
              <a:t>(meewerkend voorwerp zonder voorzetsel) </a:t>
            </a:r>
            <a:r>
              <a:rPr lang="nl-NL" sz="2400" dirty="0" smtClean="0">
                <a:latin typeface="Arial Narrow" panose="020B0606020202030204" pitchFamily="34" charset="0"/>
              </a:rPr>
              <a:t>zelf vragen. </a:t>
            </a:r>
          </a:p>
          <a:p>
            <a:pPr marL="457200" indent="-457200">
              <a:buFont typeface="+mj-lt"/>
              <a:buAutoNum type="arabicPeriod"/>
            </a:pPr>
            <a:r>
              <a:rPr lang="nl-NL" sz="2400" dirty="0" smtClean="0">
                <a:latin typeface="Arial Narrow" panose="020B0606020202030204" pitchFamily="34" charset="0"/>
              </a:rPr>
              <a:t>Als je aan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(meewerkend voorwerp </a:t>
            </a:r>
            <a:r>
              <a:rPr lang="nl-NL" sz="2400" i="1" dirty="0" smtClean="0">
                <a:latin typeface="Arial Narrow" panose="020B0606020202030204" pitchFamily="34" charset="0"/>
              </a:rPr>
              <a:t>na een voorzetsel</a:t>
            </a:r>
            <a:r>
              <a:rPr lang="nl-NL" sz="2400" dirty="0" smtClean="0">
                <a:latin typeface="Arial Narrow" panose="020B0606020202030204" pitchFamily="34" charset="0"/>
              </a:rPr>
              <a:t>) niks vraagt, kunnen </a:t>
            </a:r>
            <a:r>
              <a:rPr lang="nl-NL" sz="2400" dirty="0" smtClean="0">
                <a:solidFill>
                  <a:srgbClr val="0070C0"/>
                </a:solidFill>
                <a:latin typeface="Arial Narrow" panose="020B0606020202030204" pitchFamily="34" charset="0"/>
              </a:rPr>
              <a:t>zij</a:t>
            </a:r>
            <a:r>
              <a:rPr lang="nl-NL" sz="2400" dirty="0" smtClean="0">
                <a:latin typeface="Arial Narrow" panose="020B0606020202030204" pitchFamily="34" charset="0"/>
              </a:rPr>
              <a:t> </a:t>
            </a:r>
            <a:r>
              <a:rPr lang="nl-NL" sz="2400" i="1" dirty="0" smtClean="0">
                <a:latin typeface="Arial Narrow" panose="020B0606020202030204" pitchFamily="34" charset="0"/>
              </a:rPr>
              <a:t>(onderwerp) </a:t>
            </a:r>
            <a:r>
              <a:rPr lang="nl-NL" sz="2400" dirty="0" smtClean="0">
                <a:latin typeface="Arial Narrow" panose="020B0606020202030204" pitchFamily="34" charset="0"/>
              </a:rPr>
              <a:t>er ook niets van weten. </a:t>
            </a:r>
          </a:p>
          <a:p>
            <a:pPr marL="457200" indent="-457200">
              <a:buFont typeface="+mj-lt"/>
              <a:buAutoNum type="arabicPeriod"/>
            </a:pPr>
            <a:r>
              <a:rPr lang="nl-NL" sz="2400" dirty="0" smtClean="0">
                <a:latin typeface="Arial Narrow" panose="020B0606020202030204" pitchFamily="34" charset="0"/>
              </a:rPr>
              <a:t>Als je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i="1" dirty="0" smtClean="0">
                <a:latin typeface="Arial Narrow" panose="020B0606020202030204" pitchFamily="34" charset="0"/>
              </a:rPr>
              <a:t>(lijdend voorwerp) </a:t>
            </a:r>
            <a:r>
              <a:rPr lang="nl-NL" sz="2400" dirty="0" smtClean="0">
                <a:latin typeface="Arial Narrow" panose="020B0606020202030204" pitchFamily="34" charset="0"/>
              </a:rPr>
              <a:t>tactisch benadert, willen zij (</a:t>
            </a:r>
            <a:r>
              <a:rPr lang="nl-NL" sz="2400" i="1" dirty="0" smtClean="0">
                <a:latin typeface="Arial Narrow" panose="020B0606020202030204" pitchFamily="34" charset="0"/>
              </a:rPr>
              <a:t>onderwerp</a:t>
            </a:r>
            <a:r>
              <a:rPr lang="nl-NL" sz="2400" dirty="0" smtClean="0">
                <a:latin typeface="Arial Narrow" panose="020B0606020202030204" pitchFamily="34" charset="0"/>
              </a:rPr>
              <a:t>) best helpen. </a:t>
            </a:r>
          </a:p>
          <a:p>
            <a:pPr marL="457200" indent="-457200">
              <a:buFont typeface="+mj-lt"/>
              <a:buAutoNum type="arabicPeriod"/>
            </a:pPr>
            <a:r>
              <a:rPr lang="nl-NL" sz="2400" dirty="0" smtClean="0">
                <a:latin typeface="Arial Narrow" panose="020B0606020202030204" pitchFamily="34" charset="0"/>
              </a:rPr>
              <a:t>Ik heb geprobeerd </a:t>
            </a:r>
            <a:r>
              <a:rPr lang="nl-NL" sz="2400" dirty="0" smtClean="0">
                <a:solidFill>
                  <a:srgbClr val="0070C0"/>
                </a:solidFill>
                <a:latin typeface="Arial Narrow" panose="020B0606020202030204" pitchFamily="34" charset="0"/>
              </a:rPr>
              <a:t>hen </a:t>
            </a:r>
            <a:r>
              <a:rPr lang="nl-NL" sz="2400" dirty="0" smtClean="0">
                <a:latin typeface="Arial Narrow" panose="020B0606020202030204" pitchFamily="34" charset="0"/>
              </a:rPr>
              <a:t>(</a:t>
            </a:r>
            <a:r>
              <a:rPr lang="nl-NL" sz="2400" i="1" dirty="0" smtClean="0">
                <a:latin typeface="Arial Narrow" panose="020B0606020202030204" pitchFamily="34" charset="0"/>
              </a:rPr>
              <a:t>lijdend voorwerp</a:t>
            </a:r>
            <a:r>
              <a:rPr lang="nl-NL" sz="2400" dirty="0" smtClean="0">
                <a:latin typeface="Arial Narrow" panose="020B0606020202030204" pitchFamily="34" charset="0"/>
              </a:rPr>
              <a:t>) te bereiken, omdat ik </a:t>
            </a:r>
            <a:r>
              <a:rPr lang="nl-NL" sz="2400" dirty="0" smtClean="0">
                <a:solidFill>
                  <a:srgbClr val="0070C0"/>
                </a:solidFill>
                <a:latin typeface="Arial Narrow" panose="020B0606020202030204" pitchFamily="34" charset="0"/>
              </a:rPr>
              <a:t>hun (</a:t>
            </a:r>
            <a:r>
              <a:rPr lang="nl-NL" sz="2400" i="1" dirty="0" smtClean="0">
                <a:latin typeface="Arial Narrow" panose="020B0606020202030204" pitchFamily="34" charset="0"/>
              </a:rPr>
              <a:t>meewerkend </a:t>
            </a:r>
            <a:r>
              <a:rPr lang="nl-NL" sz="2400" i="1" dirty="0">
                <a:latin typeface="Arial Narrow" panose="020B0606020202030204" pitchFamily="34" charset="0"/>
              </a:rPr>
              <a:t>voorwerp zonder voorzetsel) </a:t>
            </a:r>
            <a:r>
              <a:rPr lang="nl-NL" sz="2400" dirty="0" smtClean="0">
                <a:latin typeface="Arial Narrow" panose="020B0606020202030204" pitchFamily="34" charset="0"/>
              </a:rPr>
              <a:t>iets wilde vragen. </a:t>
            </a:r>
          </a:p>
          <a:p>
            <a:pPr marL="457200" indent="-457200">
              <a:buFont typeface="+mj-lt"/>
              <a:buAutoNum type="arabicPeriod"/>
            </a:pPr>
            <a:r>
              <a:rPr lang="nl-NL" sz="2400" dirty="0" smtClean="0">
                <a:latin typeface="Arial Narrow" panose="020B0606020202030204" pitchFamily="34" charset="0"/>
              </a:rPr>
              <a:t>Om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dirty="0">
                <a:latin typeface="Arial Narrow" panose="020B0606020202030204" pitchFamily="34" charset="0"/>
              </a:rPr>
              <a:t>(</a:t>
            </a:r>
            <a:r>
              <a:rPr lang="nl-NL" sz="2400" i="1" dirty="0">
                <a:latin typeface="Arial Narrow" panose="020B0606020202030204" pitchFamily="34" charset="0"/>
              </a:rPr>
              <a:t>lijdend voorwerp</a:t>
            </a:r>
            <a:r>
              <a:rPr lang="nl-NL" sz="2400" dirty="0">
                <a:latin typeface="Arial Narrow" panose="020B0606020202030204" pitchFamily="34" charset="0"/>
              </a:rPr>
              <a:t>) </a:t>
            </a:r>
            <a:r>
              <a:rPr lang="nl-NL" sz="2400" dirty="0" smtClean="0">
                <a:latin typeface="Arial Narrow" panose="020B0606020202030204" pitchFamily="34" charset="0"/>
              </a:rPr>
              <a:t>te </a:t>
            </a:r>
            <a:r>
              <a:rPr lang="nl-NL" sz="2400" dirty="0">
                <a:latin typeface="Arial Narrow" panose="020B0606020202030204" pitchFamily="34" charset="0"/>
              </a:rPr>
              <a:t>helpen, nemen </a:t>
            </a:r>
            <a:r>
              <a:rPr lang="nl-NL" sz="2400" dirty="0" smtClean="0">
                <a:solidFill>
                  <a:srgbClr val="0070C0"/>
                </a:solidFill>
                <a:latin typeface="Arial Narrow" panose="020B0606020202030204" pitchFamily="34" charset="0"/>
              </a:rPr>
              <a:t>zij</a:t>
            </a:r>
            <a:r>
              <a:rPr lang="nl-NL" sz="2400" dirty="0" smtClean="0">
                <a:latin typeface="Arial Narrow" panose="020B0606020202030204" pitchFamily="34" charset="0"/>
              </a:rPr>
              <a:t> een </a:t>
            </a:r>
            <a:r>
              <a:rPr lang="nl-NL" sz="2400" dirty="0">
                <a:latin typeface="Arial Narrow" panose="020B0606020202030204" pitchFamily="34" charset="0"/>
              </a:rPr>
              <a:t>vrije dag </a:t>
            </a:r>
            <a:endParaRPr lang="nl-NL" sz="2400" dirty="0" smtClean="0">
              <a:latin typeface="Arial Narrow" panose="020B0606020202030204" pitchFamily="34" charset="0"/>
            </a:endParaRPr>
          </a:p>
          <a:p>
            <a:pPr marL="457200" indent="-457200">
              <a:buFont typeface="+mj-lt"/>
              <a:buAutoNum type="arabicPeriod"/>
            </a:pPr>
            <a:r>
              <a:rPr lang="nl-NL" sz="2400" dirty="0" smtClean="0">
                <a:latin typeface="Arial Narrow" panose="020B0606020202030204" pitchFamily="34" charset="0"/>
              </a:rPr>
              <a:t>Wij willen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dirty="0">
                <a:latin typeface="Arial Narrow" panose="020B0606020202030204" pitchFamily="34" charset="0"/>
              </a:rPr>
              <a:t>(</a:t>
            </a:r>
            <a:r>
              <a:rPr lang="nl-NL" sz="2400" i="1" dirty="0">
                <a:latin typeface="Arial Narrow" panose="020B0606020202030204" pitchFamily="34" charset="0"/>
              </a:rPr>
              <a:t>lijdend voorwerp</a:t>
            </a:r>
            <a:r>
              <a:rPr lang="nl-NL" sz="2400" dirty="0">
                <a:latin typeface="Arial Narrow" panose="020B0606020202030204" pitchFamily="34" charset="0"/>
              </a:rPr>
              <a:t>) </a:t>
            </a:r>
            <a:r>
              <a:rPr lang="nl-NL" sz="2400" dirty="0" smtClean="0">
                <a:latin typeface="Arial Narrow" panose="020B0606020202030204" pitchFamily="34" charset="0"/>
              </a:rPr>
              <a:t>ook uitnodigen.</a:t>
            </a:r>
          </a:p>
          <a:p>
            <a:pPr marL="457200" indent="-457200">
              <a:buFont typeface="+mj-lt"/>
              <a:buAutoNum type="arabicPeriod"/>
            </a:pPr>
            <a:r>
              <a:rPr lang="nl-NL" sz="2400" dirty="0" smtClean="0">
                <a:solidFill>
                  <a:srgbClr val="0070C0"/>
                </a:solidFill>
                <a:latin typeface="Arial Narrow" panose="020B0606020202030204" pitchFamily="34" charset="0"/>
              </a:rPr>
              <a:t>Zij</a:t>
            </a:r>
            <a:r>
              <a:rPr lang="nl-NL" sz="2400" dirty="0" smtClean="0">
                <a:latin typeface="Arial Narrow" panose="020B0606020202030204" pitchFamily="34" charset="0"/>
              </a:rPr>
              <a:t> </a:t>
            </a:r>
            <a:r>
              <a:rPr lang="nl-NL" sz="2400" dirty="0">
                <a:latin typeface="Arial Narrow" panose="020B0606020202030204" pitchFamily="34" charset="0"/>
              </a:rPr>
              <a:t>(</a:t>
            </a:r>
            <a:r>
              <a:rPr lang="nl-NL" sz="2400" i="1" dirty="0">
                <a:latin typeface="Arial Narrow" panose="020B0606020202030204" pitchFamily="34" charset="0"/>
              </a:rPr>
              <a:t>onderwerp</a:t>
            </a:r>
            <a:r>
              <a:rPr lang="nl-NL" sz="2400" dirty="0">
                <a:latin typeface="Arial Narrow" panose="020B0606020202030204" pitchFamily="34" charset="0"/>
              </a:rPr>
              <a:t>) </a:t>
            </a:r>
            <a:r>
              <a:rPr lang="nl-NL" sz="2400" dirty="0" smtClean="0">
                <a:latin typeface="Arial Narrow" panose="020B0606020202030204" pitchFamily="34" charset="0"/>
              </a:rPr>
              <a:t>doen de volgende keer ook mee. </a:t>
            </a:r>
          </a:p>
          <a:p>
            <a:pPr marL="457200" indent="-457200">
              <a:buFont typeface="+mj-lt"/>
              <a:buAutoNum type="arabicPeriod"/>
            </a:pPr>
            <a:r>
              <a:rPr lang="nl-NL" sz="2400" dirty="0" smtClean="0">
                <a:latin typeface="Arial Narrow" panose="020B0606020202030204" pitchFamily="34" charset="0"/>
              </a:rPr>
              <a:t>Wij hebben aan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dirty="0">
                <a:latin typeface="Arial Narrow" panose="020B0606020202030204" pitchFamily="34" charset="0"/>
              </a:rPr>
              <a:t>(meewerkend voorwerp </a:t>
            </a:r>
            <a:r>
              <a:rPr lang="nl-NL" sz="2400" i="1" dirty="0">
                <a:latin typeface="Arial Narrow" panose="020B0606020202030204" pitchFamily="34" charset="0"/>
              </a:rPr>
              <a:t>na een voorzetsel</a:t>
            </a:r>
            <a:r>
              <a:rPr lang="nl-NL" sz="2400" dirty="0">
                <a:latin typeface="Arial Narrow" panose="020B0606020202030204" pitchFamily="34" charset="0"/>
              </a:rPr>
              <a:t>) </a:t>
            </a:r>
            <a:r>
              <a:rPr lang="nl-NL" sz="2400" dirty="0" smtClean="0">
                <a:latin typeface="Arial Narrow" panose="020B0606020202030204" pitchFamily="34" charset="0"/>
              </a:rPr>
              <a:t>gevraagd om oude kleren aan te doen. </a:t>
            </a:r>
          </a:p>
          <a:p>
            <a:pPr marL="457200" indent="-457200">
              <a:buFont typeface="+mj-lt"/>
              <a:buAutoNum type="arabicPeriod"/>
            </a:pPr>
            <a:r>
              <a:rPr lang="nl-NL" sz="2400" dirty="0" smtClean="0">
                <a:latin typeface="Arial Narrow" panose="020B0606020202030204" pitchFamily="34" charset="0"/>
              </a:rPr>
              <a:t>Na afloop hebben we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dirty="0">
                <a:latin typeface="Arial Narrow" panose="020B0606020202030204" pitchFamily="34" charset="0"/>
              </a:rPr>
              <a:t>(</a:t>
            </a:r>
            <a:r>
              <a:rPr lang="nl-NL" sz="2400" i="1" dirty="0">
                <a:latin typeface="Arial Narrow" panose="020B0606020202030204" pitchFamily="34" charset="0"/>
              </a:rPr>
              <a:t>lijdend voorwerp</a:t>
            </a:r>
            <a:r>
              <a:rPr lang="nl-NL" sz="2400" dirty="0">
                <a:latin typeface="Arial Narrow" panose="020B0606020202030204" pitchFamily="34" charset="0"/>
              </a:rPr>
              <a:t>) </a:t>
            </a:r>
            <a:r>
              <a:rPr lang="nl-NL" sz="2400" dirty="0" smtClean="0">
                <a:latin typeface="Arial Narrow" panose="020B0606020202030204" pitchFamily="34" charset="0"/>
              </a:rPr>
              <a:t>toen weggebracht. </a:t>
            </a:r>
          </a:p>
          <a:p>
            <a:pPr marL="457200" indent="-457200">
              <a:buFont typeface="+mj-lt"/>
              <a:buAutoNum type="arabicPeriod"/>
            </a:pPr>
            <a:r>
              <a:rPr lang="nl-NL" sz="2400" dirty="0">
                <a:latin typeface="Arial Narrow" panose="020B0606020202030204" pitchFamily="34" charset="0"/>
              </a:rPr>
              <a:t>We hebben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a:t>
            </a:r>
            <a:r>
              <a:rPr lang="nl-NL" sz="2400" dirty="0">
                <a:latin typeface="Arial Narrow" panose="020B0606020202030204" pitchFamily="34" charset="0"/>
              </a:rPr>
              <a:t>(</a:t>
            </a:r>
            <a:r>
              <a:rPr lang="nl-NL" sz="2400" i="1" dirty="0">
                <a:latin typeface="Arial Narrow" panose="020B0606020202030204" pitchFamily="34" charset="0"/>
              </a:rPr>
              <a:t>lijdend voorwerp</a:t>
            </a:r>
            <a:r>
              <a:rPr lang="nl-NL" sz="2400" dirty="0">
                <a:latin typeface="Arial Narrow" panose="020B0606020202030204" pitchFamily="34" charset="0"/>
              </a:rPr>
              <a:t>) </a:t>
            </a:r>
            <a:r>
              <a:rPr lang="nl-NL" sz="2400" dirty="0" smtClean="0">
                <a:latin typeface="Arial Narrow" panose="020B0606020202030204" pitchFamily="34" charset="0"/>
              </a:rPr>
              <a:t>bedankt </a:t>
            </a:r>
            <a:r>
              <a:rPr lang="nl-NL" sz="2400" dirty="0">
                <a:latin typeface="Arial Narrow" panose="020B0606020202030204" pitchFamily="34" charset="0"/>
              </a:rPr>
              <a:t>voor de door </a:t>
            </a:r>
            <a:r>
              <a:rPr lang="nl-NL" sz="2400" dirty="0" smtClean="0">
                <a:solidFill>
                  <a:srgbClr val="0070C0"/>
                </a:solidFill>
                <a:latin typeface="Arial Narrow" panose="020B0606020202030204" pitchFamily="34" charset="0"/>
              </a:rPr>
              <a:t>hen</a:t>
            </a:r>
            <a:r>
              <a:rPr lang="nl-NL" sz="2400" dirty="0" smtClean="0">
                <a:latin typeface="Arial Narrow" panose="020B0606020202030204" pitchFamily="34" charset="0"/>
              </a:rPr>
              <a:t> (meewerkend </a:t>
            </a:r>
            <a:r>
              <a:rPr lang="nl-NL" sz="2400" dirty="0">
                <a:latin typeface="Arial Narrow" panose="020B0606020202030204" pitchFamily="34" charset="0"/>
              </a:rPr>
              <a:t>voorwerp </a:t>
            </a:r>
            <a:r>
              <a:rPr lang="nl-NL" sz="2400" i="1" dirty="0">
                <a:latin typeface="Arial Narrow" panose="020B0606020202030204" pitchFamily="34" charset="0"/>
              </a:rPr>
              <a:t>na een voorzetsel </a:t>
            </a:r>
            <a:r>
              <a:rPr lang="nl-NL" sz="2400" dirty="0" smtClean="0">
                <a:latin typeface="Arial Narrow" panose="020B0606020202030204" pitchFamily="34" charset="0"/>
              </a:rPr>
              <a:t>aangeboden </a:t>
            </a:r>
            <a:r>
              <a:rPr lang="nl-NL" sz="2400" dirty="0">
                <a:latin typeface="Arial Narrow" panose="020B0606020202030204" pitchFamily="34" charset="0"/>
              </a:rPr>
              <a:t>hulp. </a:t>
            </a:r>
            <a:endParaRPr lang="nl-NL" sz="2400" dirty="0" smtClean="0">
              <a:latin typeface="Arial Narrow" panose="020B0606020202030204" pitchFamily="34" charset="0"/>
            </a:endParaRPr>
          </a:p>
          <a:p>
            <a:pPr marL="457200" indent="-457200">
              <a:buFont typeface="+mj-lt"/>
              <a:buAutoNum type="arabicPeriod"/>
            </a:pPr>
            <a:r>
              <a:rPr lang="nl-NL" sz="2400" dirty="0" smtClean="0">
                <a:latin typeface="Arial Narrow" panose="020B0606020202030204" pitchFamily="34" charset="0"/>
              </a:rPr>
              <a:t>Vandaag heb ik </a:t>
            </a:r>
            <a:r>
              <a:rPr lang="nl-NL" sz="2400" dirty="0" smtClean="0">
                <a:solidFill>
                  <a:srgbClr val="0070C0"/>
                </a:solidFill>
                <a:latin typeface="Arial Narrow" panose="020B0606020202030204" pitchFamily="34" charset="0"/>
              </a:rPr>
              <a:t>hun</a:t>
            </a:r>
            <a:r>
              <a:rPr lang="nl-NL" sz="2400" dirty="0" smtClean="0">
                <a:latin typeface="Arial Narrow" panose="020B0606020202030204" pitchFamily="34" charset="0"/>
              </a:rPr>
              <a:t> </a:t>
            </a:r>
            <a:r>
              <a:rPr lang="nl-NL" sz="2400" i="1" dirty="0">
                <a:latin typeface="Arial Narrow" panose="020B0606020202030204" pitchFamily="34" charset="0"/>
              </a:rPr>
              <a:t>(meewerkend voorwerp zonder voorzetsel) </a:t>
            </a:r>
            <a:r>
              <a:rPr lang="nl-NL" sz="2400" dirty="0" smtClean="0">
                <a:latin typeface="Arial Narrow" panose="020B0606020202030204" pitchFamily="34" charset="0"/>
              </a:rPr>
              <a:t>als extra bedankje nog een e-mailtje gestuurd. </a:t>
            </a:r>
          </a:p>
          <a:p>
            <a:pPr marL="457200" indent="-457200">
              <a:buFont typeface="+mj-lt"/>
              <a:buAutoNum type="arabicPeriod"/>
            </a:pPr>
            <a:r>
              <a:rPr lang="nl-NL" sz="2400" dirty="0" smtClean="0">
                <a:latin typeface="Arial Narrow" panose="020B0606020202030204" pitchFamily="34" charset="0"/>
              </a:rPr>
              <a:t>Zodra ik hun </a:t>
            </a:r>
            <a:r>
              <a:rPr lang="nl-NL" sz="2400" i="1" dirty="0" smtClean="0">
                <a:latin typeface="Arial Narrow" panose="020B0606020202030204" pitchFamily="34" charset="0"/>
              </a:rPr>
              <a:t>(bezittelijk) </a:t>
            </a:r>
            <a:r>
              <a:rPr lang="nl-NL" sz="2400" dirty="0" smtClean="0">
                <a:latin typeface="Arial Narrow" panose="020B0606020202030204" pitchFamily="34" charset="0"/>
              </a:rPr>
              <a:t>reactie krijg, bel ik hen </a:t>
            </a:r>
            <a:r>
              <a:rPr lang="nl-NL" sz="2400" dirty="0">
                <a:latin typeface="Arial Narrow" panose="020B0606020202030204" pitchFamily="34" charset="0"/>
              </a:rPr>
              <a:t>(</a:t>
            </a:r>
            <a:r>
              <a:rPr lang="nl-NL" sz="2400" i="1" dirty="0">
                <a:latin typeface="Arial Narrow" panose="020B0606020202030204" pitchFamily="34" charset="0"/>
              </a:rPr>
              <a:t>lijdend voorwerp</a:t>
            </a:r>
            <a:r>
              <a:rPr lang="nl-NL" sz="2400" dirty="0">
                <a:latin typeface="Arial Narrow" panose="020B0606020202030204" pitchFamily="34" charset="0"/>
              </a:rPr>
              <a:t>) </a:t>
            </a:r>
            <a:r>
              <a:rPr lang="nl-NL" sz="2400" dirty="0" smtClean="0">
                <a:latin typeface="Arial Narrow" panose="020B0606020202030204" pitchFamily="34" charset="0"/>
              </a:rPr>
              <a:t>even op. </a:t>
            </a:r>
          </a:p>
          <a:p>
            <a:pPr marL="457200" indent="-457200">
              <a:buFont typeface="+mj-lt"/>
              <a:buAutoNum type="arabicPeriod"/>
            </a:pPr>
            <a:r>
              <a:rPr lang="nl-NL" sz="2400" dirty="0" smtClean="0">
                <a:latin typeface="Arial Narrow" panose="020B0606020202030204" pitchFamily="34" charset="0"/>
              </a:rPr>
              <a:t>Omdat zij </a:t>
            </a:r>
            <a:r>
              <a:rPr lang="nl-NL" sz="2400" dirty="0">
                <a:latin typeface="Arial Narrow" panose="020B0606020202030204" pitchFamily="34" charset="0"/>
              </a:rPr>
              <a:t>(</a:t>
            </a:r>
            <a:r>
              <a:rPr lang="nl-NL" sz="2400" i="1" dirty="0">
                <a:latin typeface="Arial Narrow" panose="020B0606020202030204" pitchFamily="34" charset="0"/>
              </a:rPr>
              <a:t>onderwerp</a:t>
            </a:r>
            <a:r>
              <a:rPr lang="nl-NL" sz="2400" dirty="0">
                <a:latin typeface="Arial Narrow" panose="020B0606020202030204" pitchFamily="34" charset="0"/>
              </a:rPr>
              <a:t>) </a:t>
            </a:r>
            <a:r>
              <a:rPr lang="nl-NL" sz="2400" dirty="0" smtClean="0">
                <a:latin typeface="Arial Narrow" panose="020B0606020202030204" pitchFamily="34" charset="0"/>
              </a:rPr>
              <a:t>niets van zich lieten horen, heb ik geen contact meer met hun (</a:t>
            </a:r>
            <a:r>
              <a:rPr lang="nl-NL" sz="2400" i="1" dirty="0" smtClean="0">
                <a:latin typeface="Arial Narrow" panose="020B0606020202030204" pitchFamily="34" charset="0"/>
              </a:rPr>
              <a:t>meewerkend </a:t>
            </a:r>
            <a:r>
              <a:rPr lang="nl-NL" sz="2400" i="1" dirty="0">
                <a:latin typeface="Arial Narrow" panose="020B0606020202030204" pitchFamily="34" charset="0"/>
              </a:rPr>
              <a:t>voorwerp zonder voorzetsel) </a:t>
            </a:r>
            <a:r>
              <a:rPr lang="nl-NL" sz="2400" dirty="0" smtClean="0">
                <a:latin typeface="Arial Narrow" panose="020B0606020202030204" pitchFamily="34" charset="0"/>
              </a:rPr>
              <a:t>gezocht.</a:t>
            </a:r>
            <a:endParaRPr lang="nl-NL" sz="2400" dirty="0">
              <a:latin typeface="Arial Narrow" panose="020B0606020202030204" pitchFamily="34" charset="0"/>
            </a:endParaRPr>
          </a:p>
          <a:p>
            <a:pPr marL="457200" indent="-457200">
              <a:buFont typeface="+mj-lt"/>
              <a:buAutoNum type="arabicPeriod"/>
            </a:pPr>
            <a:endParaRPr lang="nl-NL" sz="2400" dirty="0">
              <a:latin typeface="Arial Narrow" panose="020B0606020202030204" pitchFamily="34" charset="0"/>
            </a:endParaRPr>
          </a:p>
        </p:txBody>
      </p:sp>
      <p:sp>
        <p:nvSpPr>
          <p:cNvPr id="4" name="Titel 1"/>
          <p:cNvSpPr>
            <a:spLocks noGrp="1"/>
          </p:cNvSpPr>
          <p:nvPr>
            <p:ph type="title"/>
          </p:nvPr>
        </p:nvSpPr>
        <p:spPr>
          <a:xfrm>
            <a:off x="467544" y="274638"/>
            <a:ext cx="8219256" cy="1143000"/>
          </a:xfrm>
        </p:spPr>
        <p:txBody>
          <a:bodyPr>
            <a:normAutofit/>
          </a:bodyPr>
          <a:lstStyle/>
          <a:p>
            <a:pPr algn="l"/>
            <a:r>
              <a:rPr lang="nl-NL" sz="3200" dirty="0" smtClean="0">
                <a:latin typeface="Arial Narrow" panose="020B0606020202030204" pitchFamily="34" charset="0"/>
              </a:rPr>
              <a:t>Vul in: </a:t>
            </a:r>
            <a:r>
              <a:rPr lang="nl-NL" sz="3200" dirty="0" smtClean="0">
                <a:solidFill>
                  <a:srgbClr val="0070C0"/>
                </a:solidFill>
                <a:latin typeface="Arial Narrow" panose="020B0606020202030204" pitchFamily="34" charset="0"/>
              </a:rPr>
              <a:t>hun, hen , zij</a:t>
            </a:r>
            <a:endParaRPr lang="nl-NL" sz="32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84337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0" y="0"/>
            <a:ext cx="9144000" cy="692696"/>
          </a:xfrm>
          <a:prstGeom prst="rect">
            <a:avLst/>
          </a:prstGeom>
          <a:solidFill>
            <a:srgbClr val="0070C0"/>
          </a:solidFill>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smtClean="0">
                <a:solidFill>
                  <a:schemeClr val="bg1"/>
                </a:solidFill>
                <a:latin typeface="Arial Narrow" panose="020B0606020202030204" pitchFamily="34" charset="0"/>
              </a:rPr>
              <a:t/>
            </a:r>
            <a:br>
              <a:rPr lang="nl-NL" sz="3200" dirty="0" smtClean="0">
                <a:solidFill>
                  <a:schemeClr val="bg1"/>
                </a:solidFill>
                <a:latin typeface="Arial Narrow" panose="020B0606020202030204" pitchFamily="34" charset="0"/>
              </a:rPr>
            </a:br>
            <a:r>
              <a:rPr lang="nl-NL" sz="12800" b="1" dirty="0" smtClean="0">
                <a:solidFill>
                  <a:schemeClr val="bg1"/>
                </a:solidFill>
                <a:latin typeface="Arial Narrow" panose="020B0606020202030204" pitchFamily="34" charset="0"/>
              </a:rPr>
              <a:t>Jou / Jouw / Jouwe</a:t>
            </a:r>
            <a:br>
              <a:rPr lang="nl-NL" sz="12800" b="1" dirty="0" smtClean="0">
                <a:solidFill>
                  <a:schemeClr val="bg1"/>
                </a:solidFill>
                <a:latin typeface="Arial Narrow" panose="020B0606020202030204" pitchFamily="34" charset="0"/>
              </a:rPr>
            </a:br>
            <a:endParaRPr lang="nl-NL" sz="12800" b="1" dirty="0">
              <a:solidFill>
                <a:schemeClr val="bg1"/>
              </a:solidFill>
              <a:latin typeface="Arial Narrow" panose="020B0606020202030204" pitchFamily="34" charset="0"/>
            </a:endParaRPr>
          </a:p>
        </p:txBody>
      </p:sp>
      <p:sp>
        <p:nvSpPr>
          <p:cNvPr id="3" name="Rechthoek 2"/>
          <p:cNvSpPr/>
          <p:nvPr/>
        </p:nvSpPr>
        <p:spPr>
          <a:xfrm>
            <a:off x="467544" y="1268760"/>
            <a:ext cx="7920880" cy="369332"/>
          </a:xfrm>
          <a:prstGeom prst="rect">
            <a:avLst/>
          </a:prstGeom>
        </p:spPr>
        <p:txBody>
          <a:bodyPr wrap="square">
            <a:spAutoFit/>
          </a:bodyPr>
          <a:lstStyle/>
          <a:p>
            <a:r>
              <a:rPr lang="nl-NL" dirty="0">
                <a:latin typeface="Arial Narrow" panose="020B0606020202030204" pitchFamily="34" charset="0"/>
              </a:rPr>
              <a:t>Let op het verschil tussen </a:t>
            </a:r>
            <a:r>
              <a:rPr lang="nl-NL" dirty="0" smtClean="0">
                <a:latin typeface="Arial Narrow" panose="020B0606020202030204" pitchFamily="34" charset="0"/>
              </a:rPr>
              <a:t>persoonlijk voornaamwoord en bezittelijk voornaamwoord. </a:t>
            </a:r>
            <a:endParaRPr lang="nl-NL" dirty="0"/>
          </a:p>
        </p:txBody>
      </p:sp>
      <p:sp>
        <p:nvSpPr>
          <p:cNvPr id="4" name="Tekstvak 3"/>
          <p:cNvSpPr txBox="1"/>
          <p:nvPr/>
        </p:nvSpPr>
        <p:spPr>
          <a:xfrm>
            <a:off x="431540" y="1743471"/>
            <a:ext cx="7992888" cy="5109091"/>
          </a:xfrm>
          <a:prstGeom prst="rect">
            <a:avLst/>
          </a:prstGeom>
          <a:noFill/>
        </p:spPr>
        <p:txBody>
          <a:bodyPr wrap="square" rtlCol="0">
            <a:spAutoFit/>
          </a:bodyPr>
          <a:lstStyle/>
          <a:p>
            <a:r>
              <a:rPr lang="nl-NL" dirty="0" smtClean="0">
                <a:solidFill>
                  <a:srgbClr val="0070C0"/>
                </a:solidFill>
                <a:latin typeface="Arial Narrow" panose="020B0606020202030204" pitchFamily="34" charset="0"/>
              </a:rPr>
              <a:t>Persoonlijk voornaamwoord: </a:t>
            </a:r>
            <a:r>
              <a:rPr lang="nl-NL" dirty="0" smtClean="0">
                <a:latin typeface="Arial Narrow" panose="020B0606020202030204" pitchFamily="34" charset="0"/>
              </a:rPr>
              <a:t>schrijf jou en u</a:t>
            </a:r>
            <a:r>
              <a:rPr lang="nl-NL" dirty="0" smtClean="0">
                <a:solidFill>
                  <a:srgbClr val="0070C0"/>
                </a:solidFill>
                <a:latin typeface="Arial Narrow" panose="020B0606020202030204" pitchFamily="34" charset="0"/>
              </a:rPr>
              <a:t>. </a:t>
            </a:r>
          </a:p>
          <a:p>
            <a:endParaRPr lang="nl-NL" dirty="0"/>
          </a:p>
          <a:p>
            <a:endParaRPr lang="nl-NL" dirty="0" smtClean="0"/>
          </a:p>
          <a:p>
            <a:r>
              <a:rPr lang="nl-NL" sz="1600" dirty="0">
                <a:latin typeface="Dyslexie" panose="02000000000000000000" pitchFamily="2" charset="0"/>
              </a:rPr>
              <a:t>Kees belde </a:t>
            </a:r>
            <a:r>
              <a:rPr lang="nl-NL" sz="1600" dirty="0">
                <a:solidFill>
                  <a:srgbClr val="0070C0"/>
                </a:solidFill>
                <a:latin typeface="Dyslexie" panose="02000000000000000000" pitchFamily="2" charset="0"/>
              </a:rPr>
              <a:t>mij</a:t>
            </a:r>
            <a:r>
              <a:rPr lang="nl-NL" sz="1600" dirty="0">
                <a:latin typeface="Dyslexie" panose="02000000000000000000" pitchFamily="2" charset="0"/>
              </a:rPr>
              <a:t> op. </a:t>
            </a:r>
            <a:endParaRPr lang="nl-NL" sz="1600" dirty="0" smtClean="0">
              <a:latin typeface="Dyslexie" panose="02000000000000000000" pitchFamily="2" charset="0"/>
            </a:endParaRPr>
          </a:p>
          <a:p>
            <a:endParaRPr lang="nl-NL" sz="1600" dirty="0" smtClean="0">
              <a:latin typeface="Dyslexie" panose="02000000000000000000" pitchFamily="2" charset="0"/>
            </a:endParaRPr>
          </a:p>
          <a:p>
            <a:r>
              <a:rPr lang="nl-NL" sz="1600" dirty="0" smtClean="0">
                <a:solidFill>
                  <a:srgbClr val="0070C0"/>
                </a:solidFill>
                <a:latin typeface="Dyslexie" panose="02000000000000000000" pitchFamily="2" charset="0"/>
              </a:rPr>
              <a:t>Hij</a:t>
            </a:r>
            <a:r>
              <a:rPr lang="nl-NL" sz="1600" dirty="0" smtClean="0">
                <a:latin typeface="Dyslexie" panose="02000000000000000000" pitchFamily="2" charset="0"/>
              </a:rPr>
              <a:t> wilde naar de bioscoop gaan. </a:t>
            </a:r>
            <a:endParaRPr lang="nl-NL" sz="1600" dirty="0">
              <a:latin typeface="Dyslexie" panose="02000000000000000000" pitchFamily="2" charset="0"/>
            </a:endParaRPr>
          </a:p>
          <a:p>
            <a:endParaRPr lang="nl-NL" sz="1600" dirty="0" smtClean="0">
              <a:latin typeface="Dyslexie" panose="02000000000000000000" pitchFamily="2" charset="0"/>
            </a:endParaRPr>
          </a:p>
          <a:p>
            <a:r>
              <a:rPr lang="nl-NL" sz="1600" dirty="0">
                <a:solidFill>
                  <a:srgbClr val="0070C0"/>
                </a:solidFill>
                <a:latin typeface="Dyslexie" panose="02000000000000000000" pitchFamily="2" charset="0"/>
              </a:rPr>
              <a:t>Ik</a:t>
            </a:r>
            <a:r>
              <a:rPr lang="nl-NL" sz="1600" dirty="0">
                <a:latin typeface="Dyslexie" panose="02000000000000000000" pitchFamily="2" charset="0"/>
              </a:rPr>
              <a:t> heb </a:t>
            </a:r>
            <a:r>
              <a:rPr lang="nl-NL" sz="1600" dirty="0">
                <a:solidFill>
                  <a:srgbClr val="0070C0"/>
                </a:solidFill>
                <a:latin typeface="Dyslexie" panose="02000000000000000000" pitchFamily="2" charset="0"/>
              </a:rPr>
              <a:t>hem</a:t>
            </a:r>
            <a:r>
              <a:rPr lang="nl-NL" sz="1600" dirty="0">
                <a:latin typeface="Dyslexie" panose="02000000000000000000" pitchFamily="2" charset="0"/>
              </a:rPr>
              <a:t> gezegd daar zin in te hebben. </a:t>
            </a:r>
          </a:p>
          <a:p>
            <a:endParaRPr lang="nl-NL" sz="1600" dirty="0" smtClean="0">
              <a:latin typeface="Dyslexie" panose="02000000000000000000" pitchFamily="2" charset="0"/>
            </a:endParaRPr>
          </a:p>
          <a:p>
            <a:r>
              <a:rPr lang="nl-NL" sz="1600" dirty="0" smtClean="0">
                <a:solidFill>
                  <a:srgbClr val="0070C0"/>
                </a:solidFill>
                <a:latin typeface="Dyslexie" panose="02000000000000000000" pitchFamily="2" charset="0"/>
              </a:rPr>
              <a:t>Ik</a:t>
            </a:r>
            <a:r>
              <a:rPr lang="nl-NL" sz="1600" dirty="0" smtClean="0">
                <a:latin typeface="Dyslexie" panose="02000000000000000000" pitchFamily="2" charset="0"/>
              </a:rPr>
              <a:t> heb </a:t>
            </a:r>
            <a:r>
              <a:rPr lang="nl-NL" sz="1600" dirty="0" smtClean="0">
                <a:solidFill>
                  <a:srgbClr val="0070C0"/>
                </a:solidFill>
                <a:latin typeface="Dyslexie" panose="02000000000000000000" pitchFamily="2" charset="0"/>
              </a:rPr>
              <a:t>hem</a:t>
            </a:r>
            <a:r>
              <a:rPr lang="nl-NL" sz="1600" dirty="0" smtClean="0">
                <a:latin typeface="Dyslexie" panose="02000000000000000000" pitchFamily="2" charset="0"/>
              </a:rPr>
              <a:t> gezegd </a:t>
            </a:r>
            <a:r>
              <a:rPr lang="nl-NL" sz="1600" dirty="0" smtClean="0">
                <a:solidFill>
                  <a:srgbClr val="0070C0"/>
                </a:solidFill>
                <a:latin typeface="Dyslexie" panose="02000000000000000000" pitchFamily="2" charset="0"/>
              </a:rPr>
              <a:t>jou</a:t>
            </a:r>
            <a:r>
              <a:rPr lang="nl-NL" sz="1600" dirty="0" smtClean="0">
                <a:latin typeface="Dyslexie" panose="02000000000000000000" pitchFamily="2" charset="0"/>
              </a:rPr>
              <a:t> ook uit te nodigen.</a:t>
            </a:r>
          </a:p>
          <a:p>
            <a:endParaRPr lang="nl-NL" sz="1600" dirty="0" smtClean="0">
              <a:latin typeface="Dyslexie" panose="02000000000000000000" pitchFamily="2" charset="0"/>
            </a:endParaRPr>
          </a:p>
          <a:p>
            <a:r>
              <a:rPr lang="nl-NL" sz="1600" dirty="0" smtClean="0">
                <a:solidFill>
                  <a:srgbClr val="0070C0"/>
                </a:solidFill>
                <a:latin typeface="Dyslexie" panose="02000000000000000000" pitchFamily="2" charset="0"/>
              </a:rPr>
              <a:t>We</a:t>
            </a:r>
            <a:r>
              <a:rPr lang="nl-NL" sz="1600" dirty="0" smtClean="0">
                <a:latin typeface="Dyslexie" panose="02000000000000000000" pitchFamily="2" charset="0"/>
              </a:rPr>
              <a:t> geven </a:t>
            </a:r>
            <a:r>
              <a:rPr lang="nl-NL" sz="1600" dirty="0" smtClean="0">
                <a:solidFill>
                  <a:srgbClr val="0070C0"/>
                </a:solidFill>
                <a:latin typeface="Dyslexie" panose="02000000000000000000" pitchFamily="2" charset="0"/>
              </a:rPr>
              <a:t>hem </a:t>
            </a:r>
            <a:r>
              <a:rPr lang="nl-NL" sz="1600" dirty="0" smtClean="0">
                <a:latin typeface="Dyslexie" panose="02000000000000000000" pitchFamily="2" charset="0"/>
              </a:rPr>
              <a:t>morgen antwoord.</a:t>
            </a:r>
          </a:p>
          <a:p>
            <a:endParaRPr lang="nl-NL" sz="1600" dirty="0" smtClean="0">
              <a:latin typeface="Dyslexie" panose="02000000000000000000" pitchFamily="2" charset="0"/>
            </a:endParaRPr>
          </a:p>
          <a:p>
            <a:r>
              <a:rPr lang="nl-NL" sz="1600" dirty="0" smtClean="0">
                <a:latin typeface="Dyslexie" panose="02000000000000000000" pitchFamily="2" charset="0"/>
              </a:rPr>
              <a:t>Is dat wat </a:t>
            </a:r>
            <a:r>
              <a:rPr lang="nl-NL" sz="1600" dirty="0" smtClean="0">
                <a:solidFill>
                  <a:srgbClr val="0070C0"/>
                </a:solidFill>
                <a:latin typeface="Dyslexie" panose="02000000000000000000" pitchFamily="2" charset="0"/>
              </a:rPr>
              <a:t>jou</a:t>
            </a:r>
            <a:r>
              <a:rPr lang="nl-NL" sz="1600" dirty="0" smtClean="0">
                <a:latin typeface="Dyslexie" panose="02000000000000000000" pitchFamily="2" charset="0"/>
              </a:rPr>
              <a:t> betreft ook oké?</a:t>
            </a:r>
          </a:p>
          <a:p>
            <a:endParaRPr lang="nl-NL" sz="1600" dirty="0">
              <a:latin typeface="Dyslexie" panose="02000000000000000000" pitchFamily="2" charset="0"/>
            </a:endParaRPr>
          </a:p>
          <a:p>
            <a:r>
              <a:rPr lang="nl-NL" sz="1600" dirty="0" smtClean="0">
                <a:latin typeface="Dyslexie" panose="02000000000000000000" pitchFamily="2" charset="0"/>
              </a:rPr>
              <a:t>Laat </a:t>
            </a:r>
            <a:r>
              <a:rPr lang="nl-NL" sz="1600" dirty="0" smtClean="0">
                <a:solidFill>
                  <a:srgbClr val="0070C0"/>
                </a:solidFill>
                <a:latin typeface="Dyslexie" panose="02000000000000000000" pitchFamily="2" charset="0"/>
              </a:rPr>
              <a:t>je</a:t>
            </a:r>
            <a:r>
              <a:rPr lang="nl-NL" sz="1600" dirty="0" smtClean="0">
                <a:latin typeface="Dyslexie" panose="02000000000000000000" pitchFamily="2" charset="0"/>
              </a:rPr>
              <a:t> het </a:t>
            </a:r>
            <a:r>
              <a:rPr lang="nl-NL" sz="1600" dirty="0" smtClean="0">
                <a:solidFill>
                  <a:srgbClr val="0070C0"/>
                </a:solidFill>
                <a:latin typeface="Dyslexie" panose="02000000000000000000" pitchFamily="2" charset="0"/>
              </a:rPr>
              <a:t>me</a:t>
            </a:r>
            <a:r>
              <a:rPr lang="nl-NL" sz="1600" dirty="0" smtClean="0">
                <a:latin typeface="Dyslexie" panose="02000000000000000000" pitchFamily="2" charset="0"/>
              </a:rPr>
              <a:t> weten als </a:t>
            </a:r>
            <a:r>
              <a:rPr lang="nl-NL" sz="1600" dirty="0" smtClean="0">
                <a:solidFill>
                  <a:srgbClr val="0070C0"/>
                </a:solidFill>
                <a:latin typeface="Dyslexie" panose="02000000000000000000" pitchFamily="2" charset="0"/>
              </a:rPr>
              <a:t>je</a:t>
            </a:r>
            <a:r>
              <a:rPr lang="nl-NL" sz="1600" dirty="0" smtClean="0">
                <a:latin typeface="Dyslexie" panose="02000000000000000000" pitchFamily="2" charset="0"/>
              </a:rPr>
              <a:t> </a:t>
            </a:r>
            <a:r>
              <a:rPr lang="nl-NL" sz="1600" dirty="0" smtClean="0">
                <a:solidFill>
                  <a:srgbClr val="0070C0"/>
                </a:solidFill>
                <a:latin typeface="Dyslexie" panose="02000000000000000000" pitchFamily="2" charset="0"/>
              </a:rPr>
              <a:t>het</a:t>
            </a:r>
            <a:r>
              <a:rPr lang="nl-NL" sz="1600" dirty="0" smtClean="0">
                <a:latin typeface="Dyslexie" panose="02000000000000000000" pitchFamily="2" charset="0"/>
              </a:rPr>
              <a:t> weet? </a:t>
            </a:r>
          </a:p>
          <a:p>
            <a:endParaRPr lang="nl-NL" sz="1600" dirty="0" smtClean="0">
              <a:latin typeface="Dyslexie" panose="02000000000000000000" pitchFamily="2" charset="0"/>
            </a:endParaRPr>
          </a:p>
          <a:p>
            <a:endParaRPr lang="nl-NL" sz="1600" dirty="0">
              <a:latin typeface="Dyslexie" panose="02000000000000000000" pitchFamily="2" charset="0"/>
            </a:endParaRPr>
          </a:p>
          <a:p>
            <a:endParaRPr lang="nl-NL" sz="1600" dirty="0" smtClean="0">
              <a:latin typeface="Dyslexie" panose="02000000000000000000" pitchFamily="2" charset="0"/>
            </a:endParaRPr>
          </a:p>
          <a:p>
            <a:endParaRPr lang="nl-NL" sz="1600" dirty="0" smtClean="0">
              <a:latin typeface="Dyslexie" panose="02000000000000000000" pitchFamily="2" charset="0"/>
            </a:endParaRPr>
          </a:p>
        </p:txBody>
      </p:sp>
    </p:spTree>
    <p:extLst>
      <p:ext uri="{BB962C8B-B14F-4D97-AF65-F5344CB8AC3E}">
        <p14:creationId xmlns:p14="http://schemas.microsoft.com/office/powerpoint/2010/main" val="142973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rgbClr val="0070C0"/>
          </a:solidFill>
        </p:spPr>
        <p:txBody>
          <a:bodyPr>
            <a:normAutofit fontScale="90000"/>
          </a:bodyPr>
          <a:lstStyle/>
          <a:p>
            <a:r>
              <a:rPr lang="nl-NL" sz="3200" dirty="0" smtClean="0">
                <a:solidFill>
                  <a:schemeClr val="bg1"/>
                </a:solidFill>
                <a:latin typeface="Arial Narrow" panose="020B0606020202030204" pitchFamily="34" charset="0"/>
              </a:rPr>
              <a:t/>
            </a:r>
            <a:br>
              <a:rPr lang="nl-NL" sz="3200" dirty="0" smtClean="0">
                <a:solidFill>
                  <a:schemeClr val="bg1"/>
                </a:solidFill>
                <a:latin typeface="Arial Narrow" panose="020B0606020202030204" pitchFamily="34" charset="0"/>
              </a:rPr>
            </a:br>
            <a:r>
              <a:rPr lang="nl-NL" sz="3200" dirty="0" smtClean="0">
                <a:solidFill>
                  <a:schemeClr val="bg1"/>
                </a:solidFill>
                <a:latin typeface="Arial Narrow" panose="020B0606020202030204" pitchFamily="34" charset="0"/>
              </a:rPr>
              <a:t>Jou </a:t>
            </a:r>
            <a:r>
              <a:rPr lang="nl-NL" sz="3200" dirty="0">
                <a:solidFill>
                  <a:schemeClr val="bg1"/>
                </a:solidFill>
                <a:latin typeface="Arial Narrow" panose="020B0606020202030204" pitchFamily="34" charset="0"/>
              </a:rPr>
              <a:t>/ Jouw / Jouwe</a:t>
            </a:r>
            <a:br>
              <a:rPr lang="nl-NL" sz="3200" dirty="0">
                <a:solidFill>
                  <a:schemeClr val="bg1"/>
                </a:solidFill>
                <a:latin typeface="Arial Narrow" panose="020B0606020202030204" pitchFamily="34" charset="0"/>
              </a:rPr>
            </a:b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395536" y="980728"/>
            <a:ext cx="8579296" cy="5688632"/>
          </a:xfrm>
        </p:spPr>
        <p:txBody>
          <a:bodyPr>
            <a:normAutofit fontScale="55000" lnSpcReduction="20000"/>
          </a:bodyPr>
          <a:lstStyle/>
          <a:p>
            <a:pPr marL="0" indent="0">
              <a:buNone/>
            </a:pPr>
            <a:r>
              <a:rPr lang="nl-NL" b="1" dirty="0"/>
              <a:t> </a:t>
            </a:r>
            <a:endParaRPr lang="nl-NL" dirty="0"/>
          </a:p>
          <a:p>
            <a:pPr marL="0" indent="0">
              <a:buNone/>
            </a:pPr>
            <a:r>
              <a:rPr lang="nl-NL" dirty="0">
                <a:latin typeface="Arial Narrow" panose="020B0606020202030204" pitchFamily="34" charset="0"/>
              </a:rPr>
              <a:t>Een </a:t>
            </a:r>
            <a:r>
              <a:rPr lang="nl-NL" dirty="0">
                <a:solidFill>
                  <a:srgbClr val="0070C0"/>
                </a:solidFill>
                <a:latin typeface="Arial Narrow" panose="020B0606020202030204" pitchFamily="34" charset="0"/>
              </a:rPr>
              <a:t>bezittelijk voornaamwoord </a:t>
            </a:r>
            <a:r>
              <a:rPr lang="nl-NL" dirty="0">
                <a:latin typeface="Arial Narrow" panose="020B0606020202030204" pitchFamily="34" charset="0"/>
              </a:rPr>
              <a:t>geeft bezit aan. Het geslacht komt overeen met het woord waarnaar wordt verwezen. </a:t>
            </a:r>
          </a:p>
          <a:p>
            <a:r>
              <a:rPr lang="nl-NL" dirty="0">
                <a:latin typeface="Arial Narrow" panose="020B0606020202030204" pitchFamily="34" charset="0"/>
              </a:rPr>
              <a:t>mijn, jouw, zijn, haar, uw</a:t>
            </a:r>
          </a:p>
          <a:p>
            <a:r>
              <a:rPr lang="nl-NL" dirty="0">
                <a:latin typeface="Arial Narrow" panose="020B0606020202030204" pitchFamily="34" charset="0"/>
              </a:rPr>
              <a:t>de mijne, de jouwe, de zijne, de hare</a:t>
            </a:r>
          </a:p>
          <a:p>
            <a:pPr marL="0" indent="0">
              <a:buNone/>
            </a:pPr>
            <a:endParaRPr lang="nl-NL" sz="2900" dirty="0" smtClean="0">
              <a:latin typeface="Dyslexie" panose="02000000000000000000" pitchFamily="2" charset="0"/>
            </a:endParaRPr>
          </a:p>
          <a:p>
            <a:pPr marL="0" indent="0">
              <a:buNone/>
            </a:pPr>
            <a:endParaRPr lang="nl-NL" sz="2900" dirty="0" smtClean="0">
              <a:latin typeface="Dyslexie" panose="02000000000000000000" pitchFamily="2" charset="0"/>
            </a:endParaRPr>
          </a:p>
          <a:p>
            <a:pPr marL="0" indent="0">
              <a:buNone/>
            </a:pPr>
            <a:r>
              <a:rPr lang="nl-NL" sz="2900" dirty="0" smtClean="0">
                <a:latin typeface="Dyslexie" panose="02000000000000000000" pitchFamily="2" charset="0"/>
              </a:rPr>
              <a:t>Het </a:t>
            </a:r>
            <a:r>
              <a:rPr lang="nl-NL" sz="2900" i="1" dirty="0">
                <a:latin typeface="Dyslexie" panose="02000000000000000000" pitchFamily="2" charset="0"/>
              </a:rPr>
              <a:t>meisje</a:t>
            </a:r>
            <a:r>
              <a:rPr lang="nl-NL" sz="2900" dirty="0">
                <a:latin typeface="Dyslexie" panose="02000000000000000000" pitchFamily="2" charset="0"/>
              </a:rPr>
              <a:t> heeft </a:t>
            </a:r>
            <a:r>
              <a:rPr lang="nl-NL" sz="2900" i="1" dirty="0">
                <a:latin typeface="Dyslexie" panose="02000000000000000000" pitchFamily="2" charset="0"/>
              </a:rPr>
              <a:t>haar</a:t>
            </a:r>
            <a:r>
              <a:rPr lang="nl-NL" sz="2900" dirty="0">
                <a:latin typeface="Dyslexie" panose="02000000000000000000" pitchFamily="2" charset="0"/>
              </a:rPr>
              <a:t> hele leven last gehad van </a:t>
            </a:r>
            <a:r>
              <a:rPr lang="nl-NL" sz="2900" i="1" dirty="0">
                <a:latin typeface="Dyslexie" panose="02000000000000000000" pitchFamily="2" charset="0"/>
              </a:rPr>
              <a:t>haar</a:t>
            </a:r>
            <a:r>
              <a:rPr lang="nl-NL" sz="2900" dirty="0">
                <a:latin typeface="Dyslexie" panose="02000000000000000000" pitchFamily="2" charset="0"/>
              </a:rPr>
              <a:t> geringe lengte. </a:t>
            </a:r>
          </a:p>
          <a:p>
            <a:endParaRPr lang="nl-NL" sz="2700" dirty="0" smtClean="0">
              <a:latin typeface="Dyslexie" panose="02000000000000000000" pitchFamily="2" charset="0"/>
            </a:endParaRPr>
          </a:p>
          <a:p>
            <a:pPr marL="0" indent="0">
              <a:buNone/>
            </a:pPr>
            <a:r>
              <a:rPr lang="nl-NL" sz="2700" dirty="0" smtClean="0">
                <a:latin typeface="Dyslexie" panose="02000000000000000000" pitchFamily="2" charset="0"/>
              </a:rPr>
              <a:t>De </a:t>
            </a:r>
            <a:r>
              <a:rPr lang="nl-NL" sz="2700" i="1" dirty="0">
                <a:latin typeface="Dyslexie" panose="02000000000000000000" pitchFamily="2" charset="0"/>
              </a:rPr>
              <a:t>uitsmijter</a:t>
            </a:r>
            <a:r>
              <a:rPr lang="nl-NL" sz="2700" dirty="0">
                <a:latin typeface="Dyslexie" panose="02000000000000000000" pitchFamily="2" charset="0"/>
              </a:rPr>
              <a:t> heeft </a:t>
            </a:r>
            <a:r>
              <a:rPr lang="nl-NL" sz="2700" i="1" dirty="0">
                <a:latin typeface="Dyslexie" panose="02000000000000000000" pitchFamily="2" charset="0"/>
              </a:rPr>
              <a:t>zijn</a:t>
            </a:r>
            <a:r>
              <a:rPr lang="nl-NL" sz="2700" dirty="0">
                <a:latin typeface="Dyslexie" panose="02000000000000000000" pitchFamily="2" charset="0"/>
              </a:rPr>
              <a:t> gehele leven plezier gehad van </a:t>
            </a:r>
            <a:r>
              <a:rPr lang="nl-NL" sz="2700" i="1" dirty="0">
                <a:latin typeface="Dyslexie" panose="02000000000000000000" pitchFamily="2" charset="0"/>
              </a:rPr>
              <a:t>zijn</a:t>
            </a:r>
            <a:r>
              <a:rPr lang="nl-NL" sz="2700" dirty="0">
                <a:latin typeface="Dyslexie" panose="02000000000000000000" pitchFamily="2" charset="0"/>
              </a:rPr>
              <a:t> forse postuur. </a:t>
            </a:r>
          </a:p>
          <a:p>
            <a:endParaRPr lang="nl-NL" sz="2700" dirty="0" smtClean="0">
              <a:latin typeface="Dyslexie" panose="02000000000000000000" pitchFamily="2" charset="0"/>
            </a:endParaRPr>
          </a:p>
          <a:p>
            <a:pPr marL="0" indent="0">
              <a:buNone/>
            </a:pPr>
            <a:r>
              <a:rPr lang="nl-NL" sz="2700" dirty="0" smtClean="0">
                <a:latin typeface="Dyslexie" panose="02000000000000000000" pitchFamily="2" charset="0"/>
              </a:rPr>
              <a:t>De </a:t>
            </a:r>
            <a:r>
              <a:rPr lang="nl-NL" sz="2700" i="1" dirty="0">
                <a:latin typeface="Dyslexie" panose="02000000000000000000" pitchFamily="2" charset="0"/>
              </a:rPr>
              <a:t>gemeenteraad</a:t>
            </a:r>
            <a:r>
              <a:rPr lang="nl-NL" sz="2700" dirty="0">
                <a:latin typeface="Dyslexie" panose="02000000000000000000" pitchFamily="2" charset="0"/>
              </a:rPr>
              <a:t> heeft dat in </a:t>
            </a:r>
            <a:r>
              <a:rPr lang="nl-NL" sz="2700" i="1" dirty="0">
                <a:latin typeface="Dyslexie" panose="02000000000000000000" pitchFamily="2" charset="0"/>
              </a:rPr>
              <a:t>zijn</a:t>
            </a:r>
            <a:r>
              <a:rPr lang="nl-NL" sz="2700" dirty="0">
                <a:latin typeface="Dyslexie" panose="02000000000000000000" pitchFamily="2" charset="0"/>
              </a:rPr>
              <a:t> laatste vergadering besloten</a:t>
            </a:r>
            <a:r>
              <a:rPr lang="nl-NL" sz="2700" dirty="0"/>
              <a:t>.</a:t>
            </a:r>
          </a:p>
          <a:p>
            <a:pPr marL="0" indent="0">
              <a:buNone/>
            </a:pPr>
            <a:r>
              <a:rPr lang="nl-NL" sz="2700" b="1" dirty="0"/>
              <a:t> </a:t>
            </a:r>
            <a:endParaRPr lang="nl-NL" sz="2700" dirty="0"/>
          </a:p>
          <a:p>
            <a:pPr marL="0" indent="0">
              <a:buNone/>
            </a:pPr>
            <a:endParaRPr lang="nl-NL" dirty="0" smtClean="0">
              <a:latin typeface="Dyslexie" panose="02000000000000000000" pitchFamily="2" charset="0"/>
            </a:endParaRPr>
          </a:p>
          <a:p>
            <a:pPr marL="0" indent="0">
              <a:buNone/>
            </a:pPr>
            <a:r>
              <a:rPr lang="nl-NL" dirty="0" smtClean="0">
                <a:latin typeface="Dyslexie" panose="02000000000000000000" pitchFamily="2" charset="0"/>
              </a:rPr>
              <a:t>Dit </a:t>
            </a:r>
            <a:r>
              <a:rPr lang="nl-NL" dirty="0">
                <a:latin typeface="Dyslexie" panose="02000000000000000000" pitchFamily="2" charset="0"/>
              </a:rPr>
              <a:t>is jouw tas. Die tas is van jou. </a:t>
            </a:r>
          </a:p>
          <a:p>
            <a:pPr marL="400050" lvl="1" indent="0">
              <a:buNone/>
            </a:pPr>
            <a:r>
              <a:rPr lang="nl-NL" strike="sngStrike" dirty="0">
                <a:solidFill>
                  <a:srgbClr val="FF0000"/>
                </a:solidFill>
                <a:latin typeface="Arial Narrow" panose="020B0606020202030204" pitchFamily="34" charset="0"/>
              </a:rPr>
              <a:t>(Jou tas is duur / Deze tas is van jouw : zijn beide dus fout!)</a:t>
            </a:r>
          </a:p>
          <a:p>
            <a:pPr marL="0" indent="0">
              <a:buNone/>
            </a:pPr>
            <a:r>
              <a:rPr lang="nl-NL" dirty="0">
                <a:latin typeface="Dyslexie" panose="02000000000000000000" pitchFamily="2" charset="0"/>
              </a:rPr>
              <a:t>Ik heb mijn boek vergeten. / Ik heb me vergist. </a:t>
            </a:r>
          </a:p>
          <a:p>
            <a:pPr marL="400050" lvl="1" indent="0">
              <a:buNone/>
            </a:pPr>
            <a:r>
              <a:rPr lang="nl-NL" strike="sngStrike" dirty="0">
                <a:solidFill>
                  <a:srgbClr val="FF0000"/>
                </a:solidFill>
                <a:latin typeface="Arial Narrow" panose="020B0606020202030204" pitchFamily="34" charset="0"/>
              </a:rPr>
              <a:t>(Ik heb me boek vergeten. / Ik heb mijn toch niet vergist: zijn beide dus fout!)</a:t>
            </a:r>
          </a:p>
          <a:p>
            <a:endParaRPr lang="nl-NL" dirty="0"/>
          </a:p>
        </p:txBody>
      </p:sp>
    </p:spTree>
    <p:extLst>
      <p:ext uri="{BB962C8B-B14F-4D97-AF65-F5344CB8AC3E}">
        <p14:creationId xmlns:p14="http://schemas.microsoft.com/office/powerpoint/2010/main" val="8621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rgbClr val="0070C0"/>
          </a:solidFill>
        </p:spPr>
        <p:txBody>
          <a:bodyPr>
            <a:normAutofit fontScale="90000"/>
          </a:bodyPr>
          <a:lstStyle/>
          <a:p>
            <a:r>
              <a:rPr lang="nl-NL" b="1" dirty="0" smtClean="0"/>
              <a:t/>
            </a:r>
            <a:br>
              <a:rPr lang="nl-NL" b="1" dirty="0" smtClean="0"/>
            </a:br>
            <a:r>
              <a:rPr lang="nl-NL" sz="3600" b="1" dirty="0" smtClean="0">
                <a:solidFill>
                  <a:schemeClr val="bg1"/>
                </a:solidFill>
                <a:latin typeface="Arial Narrow" panose="020B0606020202030204" pitchFamily="34" charset="0"/>
              </a:rPr>
              <a:t>Bezitsvorm</a:t>
            </a:r>
            <a:r>
              <a:rPr lang="nl-NL" sz="3600" dirty="0">
                <a:solidFill>
                  <a:schemeClr val="bg1"/>
                </a:solidFill>
                <a:latin typeface="Arial Narrow" panose="020B0606020202030204" pitchFamily="34" charset="0"/>
              </a:rPr>
              <a:t/>
            </a:r>
            <a:br>
              <a:rPr lang="nl-NL" sz="3600" dirty="0">
                <a:solidFill>
                  <a:schemeClr val="bg1"/>
                </a:solidFill>
                <a:latin typeface="Arial Narrow" panose="020B0606020202030204" pitchFamily="34" charset="0"/>
              </a:rPr>
            </a:br>
            <a:endParaRPr lang="nl-NL" sz="36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457200" y="1124744"/>
            <a:ext cx="8229600" cy="5544616"/>
          </a:xfrm>
        </p:spPr>
        <p:txBody>
          <a:bodyPr>
            <a:normAutofit fontScale="47500" lnSpcReduction="20000"/>
          </a:bodyPr>
          <a:lstStyle/>
          <a:p>
            <a:pPr marL="0" indent="0">
              <a:buNone/>
            </a:pPr>
            <a:r>
              <a:rPr lang="nl-NL" dirty="0" smtClean="0">
                <a:latin typeface="Arial Narrow" panose="020B0606020202030204" pitchFamily="34" charset="0"/>
              </a:rPr>
              <a:t>Er </a:t>
            </a:r>
            <a:r>
              <a:rPr lang="nl-NL" dirty="0">
                <a:latin typeface="Arial Narrow" panose="020B0606020202030204" pitchFamily="34" charset="0"/>
              </a:rPr>
              <a:t>is nog een andere manier om bezit aan te geven in de Nederlandse taal. Namelijk door een s vast te schrijven aan een naam. Je schrijft dan een –s vast aan het </a:t>
            </a:r>
            <a:r>
              <a:rPr lang="nl-NL" dirty="0" smtClean="0">
                <a:latin typeface="Arial Narrow" panose="020B0606020202030204" pitchFamily="34" charset="0"/>
              </a:rPr>
              <a:t>grondwoord.</a:t>
            </a:r>
            <a:endParaRPr lang="nl-NL" dirty="0">
              <a:latin typeface="Arial Narrow" panose="020B0606020202030204" pitchFamily="34" charset="0"/>
            </a:endParaRPr>
          </a:p>
          <a:p>
            <a:pPr marL="0" lvl="0" indent="0">
              <a:buNone/>
            </a:pPr>
            <a:endParaRPr lang="nl-NL" dirty="0" smtClean="0">
              <a:latin typeface="Dyslexie" panose="02000000000000000000" pitchFamily="2" charset="0"/>
            </a:endParaRPr>
          </a:p>
          <a:p>
            <a:pPr marL="0" lvl="0" indent="0">
              <a:buNone/>
            </a:pPr>
            <a:r>
              <a:rPr lang="nl-NL" dirty="0" smtClean="0">
                <a:latin typeface="Dyslexie" panose="02000000000000000000" pitchFamily="2" charset="0"/>
              </a:rPr>
              <a:t>Koens </a:t>
            </a:r>
            <a:r>
              <a:rPr lang="nl-NL" dirty="0">
                <a:latin typeface="Dyslexie" panose="02000000000000000000" pitchFamily="2" charset="0"/>
              </a:rPr>
              <a:t>auto</a:t>
            </a:r>
            <a:r>
              <a:rPr lang="nl-NL" sz="4800" dirty="0">
                <a:latin typeface="Dyslexie" panose="02000000000000000000" pitchFamily="2" charset="0"/>
              </a:rPr>
              <a:t> </a:t>
            </a:r>
            <a:r>
              <a:rPr lang="nl-NL" dirty="0">
                <a:latin typeface="Dyslexie" panose="02000000000000000000" pitchFamily="2" charset="0"/>
              </a:rPr>
              <a:t>&gt; de auto van Koen.  </a:t>
            </a:r>
            <a:r>
              <a:rPr lang="nl-NL" dirty="0" err="1">
                <a:latin typeface="Dyslexie" panose="02000000000000000000" pitchFamily="2" charset="0"/>
              </a:rPr>
              <a:t>Marijkes</a:t>
            </a:r>
            <a:r>
              <a:rPr lang="nl-NL" dirty="0">
                <a:latin typeface="Dyslexie" panose="02000000000000000000" pitchFamily="2" charset="0"/>
              </a:rPr>
              <a:t> jas &gt; de jas van Marijke</a:t>
            </a:r>
            <a:endParaRPr lang="nl-NL" sz="4800" dirty="0">
              <a:latin typeface="Dyslexie" panose="02000000000000000000" pitchFamily="2" charset="0"/>
            </a:endParaRPr>
          </a:p>
          <a:p>
            <a:pPr marL="0" lvl="0" indent="0">
              <a:buNone/>
            </a:pPr>
            <a:r>
              <a:rPr lang="nl-NL" dirty="0">
                <a:latin typeface="Dyslexie" panose="02000000000000000000" pitchFamily="2" charset="0"/>
              </a:rPr>
              <a:t>Nederlands agrarische sector</a:t>
            </a:r>
            <a:r>
              <a:rPr lang="nl-NL" sz="4800" dirty="0">
                <a:latin typeface="Dyslexie" panose="02000000000000000000" pitchFamily="2" charset="0"/>
              </a:rPr>
              <a:t> </a:t>
            </a:r>
            <a:r>
              <a:rPr lang="nl-NL" dirty="0">
                <a:latin typeface="Dyslexie" panose="02000000000000000000" pitchFamily="2" charset="0"/>
              </a:rPr>
              <a:t>&gt; de agrarische sector van Nederland</a:t>
            </a:r>
            <a:r>
              <a:rPr lang="nl-NL" sz="4800" dirty="0">
                <a:latin typeface="Dyslexie" panose="02000000000000000000" pitchFamily="2" charset="0"/>
              </a:rPr>
              <a:t>.  </a:t>
            </a:r>
          </a:p>
          <a:p>
            <a:pPr marL="0" lvl="0" indent="0">
              <a:buNone/>
            </a:pPr>
            <a:r>
              <a:rPr lang="nl-NL" dirty="0">
                <a:latin typeface="Dyslexie" panose="02000000000000000000" pitchFamily="2" charset="0"/>
              </a:rPr>
              <a:t>Vaders raad</a:t>
            </a:r>
            <a:r>
              <a:rPr lang="nl-NL" sz="4800" dirty="0">
                <a:latin typeface="Dyslexie" panose="02000000000000000000" pitchFamily="2" charset="0"/>
              </a:rPr>
              <a:t> </a:t>
            </a:r>
            <a:r>
              <a:rPr lang="nl-NL" dirty="0">
                <a:latin typeface="Dyslexie" panose="02000000000000000000" pitchFamily="2" charset="0"/>
              </a:rPr>
              <a:t>&gt; de raad van mijn vader</a:t>
            </a:r>
            <a:r>
              <a:rPr lang="nl-NL" sz="4800" dirty="0">
                <a:latin typeface="Dyslexie" panose="02000000000000000000" pitchFamily="2" charset="0"/>
              </a:rPr>
              <a:t>. </a:t>
            </a:r>
          </a:p>
          <a:p>
            <a:pPr marL="0" indent="0">
              <a:buNone/>
            </a:pPr>
            <a:r>
              <a:rPr lang="nl-NL" dirty="0"/>
              <a:t> </a:t>
            </a:r>
          </a:p>
          <a:p>
            <a:pPr marL="0" indent="0">
              <a:buNone/>
            </a:pPr>
            <a:r>
              <a:rPr lang="nl-NL" dirty="0">
                <a:latin typeface="Arial Narrow" panose="020B0606020202030204" pitchFamily="34" charset="0"/>
              </a:rPr>
              <a:t>Ook bij woorden met een lange klank die uit meer letters bestaat, schrijf je de –s er gewoon aan vast. Ook als je een  é met een lange klank (dus met een accent) hebt op het einde van een woord plak je de –s er gewoon aan vast:</a:t>
            </a:r>
          </a:p>
          <a:p>
            <a:pPr marL="57150" indent="0">
              <a:buNone/>
            </a:pPr>
            <a:endParaRPr lang="nl-NL" dirty="0" smtClean="0">
              <a:latin typeface="Dyslexie" panose="02000000000000000000" pitchFamily="2" charset="0"/>
            </a:endParaRPr>
          </a:p>
          <a:p>
            <a:pPr marL="57150" indent="0">
              <a:buNone/>
            </a:pPr>
            <a:r>
              <a:rPr lang="nl-NL" dirty="0" err="1" smtClean="0">
                <a:latin typeface="Dyslexie" panose="02000000000000000000" pitchFamily="2" charset="0"/>
              </a:rPr>
              <a:t>Sophies</a:t>
            </a:r>
            <a:r>
              <a:rPr lang="nl-NL" dirty="0" smtClean="0">
                <a:latin typeface="Dyslexie" panose="02000000000000000000" pitchFamily="2" charset="0"/>
              </a:rPr>
              <a:t> </a:t>
            </a:r>
            <a:r>
              <a:rPr lang="nl-NL" dirty="0">
                <a:latin typeface="Dyslexie" panose="02000000000000000000" pitchFamily="2" charset="0"/>
              </a:rPr>
              <a:t>jurk</a:t>
            </a:r>
            <a:endParaRPr lang="nl-NL" sz="4800" dirty="0">
              <a:latin typeface="Dyslexie" panose="02000000000000000000" pitchFamily="2" charset="0"/>
            </a:endParaRPr>
          </a:p>
          <a:p>
            <a:pPr marL="57150" indent="0">
              <a:buNone/>
            </a:pPr>
            <a:r>
              <a:rPr lang="nl-NL" dirty="0" err="1">
                <a:latin typeface="Dyslexie" panose="02000000000000000000" pitchFamily="2" charset="0"/>
              </a:rPr>
              <a:t>Renés</a:t>
            </a:r>
            <a:r>
              <a:rPr lang="nl-NL" dirty="0">
                <a:latin typeface="Dyslexie" panose="02000000000000000000" pitchFamily="2" charset="0"/>
              </a:rPr>
              <a:t> werk</a:t>
            </a:r>
            <a:endParaRPr lang="nl-NL" sz="4800" dirty="0">
              <a:latin typeface="Dyslexie" panose="02000000000000000000" pitchFamily="2" charset="0"/>
            </a:endParaRPr>
          </a:p>
          <a:p>
            <a:pPr marL="0" indent="0">
              <a:buNone/>
            </a:pPr>
            <a:endParaRPr lang="nl-NL" dirty="0"/>
          </a:p>
          <a:p>
            <a:pPr marL="0" indent="0">
              <a:buNone/>
            </a:pPr>
            <a:r>
              <a:rPr lang="nl-NL" dirty="0">
                <a:latin typeface="Arial Narrow" panose="020B0606020202030204" pitchFamily="34" charset="0"/>
              </a:rPr>
              <a:t>Eindigt het woord op een (lange) klinker (zonder accent) dan zet je er een apostrof tussen:</a:t>
            </a:r>
          </a:p>
          <a:p>
            <a:pPr marL="0" lvl="0" indent="0">
              <a:buNone/>
            </a:pPr>
            <a:endParaRPr lang="nl-NL" dirty="0" smtClean="0">
              <a:latin typeface="Dyslexie" panose="02000000000000000000" pitchFamily="2" charset="0"/>
            </a:endParaRPr>
          </a:p>
          <a:p>
            <a:pPr marL="0" lvl="0" indent="0">
              <a:buNone/>
            </a:pPr>
            <a:r>
              <a:rPr lang="nl-NL" dirty="0" smtClean="0">
                <a:latin typeface="Dyslexie" panose="02000000000000000000" pitchFamily="2" charset="0"/>
              </a:rPr>
              <a:t>oma’s </a:t>
            </a:r>
            <a:r>
              <a:rPr lang="nl-NL" dirty="0">
                <a:latin typeface="Dyslexie" panose="02000000000000000000" pitchFamily="2" charset="0"/>
              </a:rPr>
              <a:t>tas</a:t>
            </a:r>
            <a:endParaRPr lang="nl-NL" sz="4800" dirty="0">
              <a:latin typeface="Dyslexie" panose="02000000000000000000" pitchFamily="2" charset="0"/>
            </a:endParaRPr>
          </a:p>
          <a:p>
            <a:pPr marL="0" lvl="0" indent="0">
              <a:buNone/>
            </a:pPr>
            <a:r>
              <a:rPr lang="nl-NL" dirty="0">
                <a:latin typeface="Dyslexie" panose="02000000000000000000" pitchFamily="2" charset="0"/>
              </a:rPr>
              <a:t>mama’s lieveling</a:t>
            </a:r>
            <a:endParaRPr lang="nl-NL" sz="4800" dirty="0">
              <a:latin typeface="Dyslexie" panose="02000000000000000000" pitchFamily="2" charset="0"/>
            </a:endParaRPr>
          </a:p>
          <a:p>
            <a:pPr marL="0" indent="0">
              <a:buNone/>
            </a:pPr>
            <a:r>
              <a:rPr lang="nl-NL" dirty="0"/>
              <a:t> </a:t>
            </a:r>
          </a:p>
          <a:p>
            <a:pPr marL="0" indent="0">
              <a:buNone/>
            </a:pPr>
            <a:r>
              <a:rPr lang="nl-NL" dirty="0">
                <a:latin typeface="Arial Narrow" panose="020B0606020202030204" pitchFamily="34" charset="0"/>
              </a:rPr>
              <a:t>Eindigt het woord op een </a:t>
            </a:r>
            <a:r>
              <a:rPr lang="nl-NL" i="1" dirty="0">
                <a:latin typeface="Arial Narrow" panose="020B0606020202030204" pitchFamily="34" charset="0"/>
              </a:rPr>
              <a:t>sisklank die je uitspreekt</a:t>
            </a:r>
            <a:r>
              <a:rPr lang="nl-NL" dirty="0">
                <a:latin typeface="Arial Narrow" panose="020B0606020202030204" pitchFamily="34" charset="0"/>
              </a:rPr>
              <a:t> dan volstaat alleen de apostrof:</a:t>
            </a:r>
          </a:p>
          <a:p>
            <a:pPr marL="0" lvl="0" indent="0">
              <a:buNone/>
            </a:pPr>
            <a:endParaRPr lang="nl-NL" dirty="0" smtClean="0">
              <a:latin typeface="Dyslexie" panose="02000000000000000000" pitchFamily="2" charset="0"/>
            </a:endParaRPr>
          </a:p>
          <a:p>
            <a:pPr marL="0" lvl="0" indent="0">
              <a:buNone/>
            </a:pPr>
            <a:r>
              <a:rPr lang="nl-NL" dirty="0" smtClean="0">
                <a:latin typeface="Dyslexie" panose="02000000000000000000" pitchFamily="2" charset="0"/>
              </a:rPr>
              <a:t>Hans</a:t>
            </a:r>
            <a:r>
              <a:rPr lang="nl-NL" dirty="0">
                <a:latin typeface="Dyslexie" panose="02000000000000000000" pitchFamily="2" charset="0"/>
              </a:rPr>
              <a:t>’ fiets     Inez’ fiets    Clarence’ doelpunt    Mulisch’ boeken</a:t>
            </a:r>
            <a:endParaRPr lang="nl-NL" sz="4800" dirty="0">
              <a:latin typeface="Dyslexie" panose="02000000000000000000" pitchFamily="2" charset="0"/>
            </a:endParaRPr>
          </a:p>
          <a:p>
            <a:endParaRPr lang="nl-NL" dirty="0"/>
          </a:p>
        </p:txBody>
      </p:sp>
    </p:spTree>
    <p:extLst>
      <p:ext uri="{BB962C8B-B14F-4D97-AF65-F5344CB8AC3E}">
        <p14:creationId xmlns:p14="http://schemas.microsoft.com/office/powerpoint/2010/main" val="82239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a:solidFill>
            <a:srgbClr val="0070C0"/>
          </a:solidFill>
        </p:spPr>
        <p:txBody>
          <a:bodyPr>
            <a:normAutofit/>
          </a:bodyPr>
          <a:lstStyle/>
          <a:p>
            <a:r>
              <a:rPr lang="nl-NL" sz="3200" dirty="0" smtClean="0">
                <a:solidFill>
                  <a:schemeClr val="bg1"/>
                </a:solidFill>
                <a:latin typeface="Arial Narrow" panose="020B0606020202030204" pitchFamily="34" charset="0"/>
              </a:rPr>
              <a:t>Stijl: gebruik Als en Dan </a:t>
            </a:r>
            <a:endParaRPr lang="nl-NL" sz="3200" dirty="0">
              <a:solidFill>
                <a:schemeClr val="bg1"/>
              </a:solidFill>
              <a:latin typeface="Arial Narrow" panose="020B0606020202030204" pitchFamily="34" charset="0"/>
            </a:endParaRPr>
          </a:p>
        </p:txBody>
      </p:sp>
      <p:sp>
        <p:nvSpPr>
          <p:cNvPr id="3" name="Ondertitel 2"/>
          <p:cNvSpPr>
            <a:spLocks noGrp="1"/>
          </p:cNvSpPr>
          <p:nvPr>
            <p:ph type="subTitle" idx="1"/>
          </p:nvPr>
        </p:nvSpPr>
        <p:spPr>
          <a:xfrm>
            <a:off x="1043608" y="3933056"/>
            <a:ext cx="7128792" cy="1752600"/>
          </a:xfrm>
          <a:solidFill>
            <a:srgbClr val="0070C0"/>
          </a:solidFill>
        </p:spPr>
        <p:txBody>
          <a:bodyPr>
            <a:noAutofit/>
          </a:bodyPr>
          <a:lstStyle/>
          <a:p>
            <a:endParaRPr lang="nl-NL" dirty="0" smtClean="0">
              <a:latin typeface="Arial Narrow" panose="020B0606020202030204" pitchFamily="34" charset="0"/>
            </a:endParaRPr>
          </a:p>
          <a:p>
            <a:r>
              <a:rPr lang="nl-NL" dirty="0" smtClean="0">
                <a:solidFill>
                  <a:schemeClr val="bg1"/>
                </a:solidFill>
                <a:latin typeface="Arial Narrow" panose="020B0606020202030204" pitchFamily="34" charset="0"/>
              </a:rPr>
              <a:t>Twijfel ? </a:t>
            </a:r>
          </a:p>
          <a:p>
            <a:endParaRPr lang="nl-NL" dirty="0" smtClean="0">
              <a:latin typeface="Arial Narrow" panose="020B0606020202030204" pitchFamily="34" charset="0"/>
            </a:endParaRPr>
          </a:p>
          <a:p>
            <a:r>
              <a:rPr lang="nl-NL" dirty="0" smtClean="0">
                <a:latin typeface="Arial Narrow" panose="020B0606020202030204" pitchFamily="34" charset="0"/>
              </a:rPr>
              <a:t>Let op in welke betekenis het wordt gebruikt!!!</a:t>
            </a:r>
            <a:endParaRPr lang="nl-NL" dirty="0">
              <a:latin typeface="Arial Narrow" panose="020B060602020203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484784"/>
            <a:ext cx="3391373" cy="1695687"/>
          </a:xfrm>
          <a:prstGeom prst="rect">
            <a:avLst/>
          </a:prstGeom>
        </p:spPr>
      </p:pic>
      <p:sp>
        <p:nvSpPr>
          <p:cNvPr id="5" name="Tekstvak 4"/>
          <p:cNvSpPr txBox="1"/>
          <p:nvPr/>
        </p:nvSpPr>
        <p:spPr>
          <a:xfrm>
            <a:off x="467544" y="1844824"/>
            <a:ext cx="2376264" cy="923330"/>
          </a:xfrm>
          <a:prstGeom prst="rect">
            <a:avLst/>
          </a:prstGeom>
          <a:noFill/>
        </p:spPr>
        <p:txBody>
          <a:bodyPr wrap="square" rtlCol="0">
            <a:spAutoFit/>
          </a:bodyPr>
          <a:lstStyle/>
          <a:p>
            <a:r>
              <a:rPr lang="nl-NL" dirty="0" smtClean="0">
                <a:hlinkClick r:id="rId3"/>
              </a:rPr>
              <a:t>Als dan filmpje 1</a:t>
            </a:r>
            <a:endParaRPr lang="nl-NL" dirty="0" smtClean="0"/>
          </a:p>
          <a:p>
            <a:endParaRPr lang="nl-NL" dirty="0"/>
          </a:p>
          <a:p>
            <a:r>
              <a:rPr lang="nl-NL" dirty="0" smtClean="0">
                <a:hlinkClick r:id="rId4"/>
              </a:rPr>
              <a:t>Als dan Klokhuis</a:t>
            </a:r>
            <a:endParaRPr lang="nl-NL" dirty="0"/>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1201" y="1486021"/>
            <a:ext cx="3346903" cy="1770501"/>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3180471"/>
            <a:ext cx="3651656" cy="1904713"/>
          </a:xfrm>
          <a:prstGeom prst="rect">
            <a:avLst/>
          </a:prstGeom>
        </p:spPr>
      </p:pic>
    </p:spTree>
    <p:extLst>
      <p:ext uri="{BB962C8B-B14F-4D97-AF65-F5344CB8AC3E}">
        <p14:creationId xmlns:p14="http://schemas.microsoft.com/office/powerpoint/2010/main" val="2802928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16632"/>
            <a:ext cx="8964488" cy="6696744"/>
          </a:xfrm>
        </p:spPr>
        <p:txBody>
          <a:bodyPr>
            <a:normAutofit fontScale="25000" lnSpcReduction="20000"/>
          </a:bodyPr>
          <a:lstStyle/>
          <a:p>
            <a:pPr algn="ctr"/>
            <a:r>
              <a:rPr lang="nl-NL" sz="5100" dirty="0" smtClean="0">
                <a:latin typeface="Arial Narrow" panose="020B0606020202030204" pitchFamily="34" charset="0"/>
              </a:rPr>
              <a:t/>
            </a:r>
            <a:br>
              <a:rPr lang="nl-NL" sz="5100" dirty="0" smtClean="0">
                <a:latin typeface="Arial Narrow" panose="020B0606020202030204" pitchFamily="34" charset="0"/>
              </a:rPr>
            </a:br>
            <a:r>
              <a:rPr lang="nl-NL" sz="9800" b="1" dirty="0" smtClean="0">
                <a:solidFill>
                  <a:srgbClr val="0070C0"/>
                </a:solidFill>
                <a:latin typeface="Arial Narrow" panose="020B0606020202030204" pitchFamily="34" charset="0"/>
              </a:rPr>
              <a:t>‘DAN’ en ‘ALS’ in een vergelijking:  </a:t>
            </a:r>
          </a:p>
          <a:p>
            <a:pPr marL="0" indent="0">
              <a:buNone/>
            </a:pPr>
            <a:r>
              <a:rPr lang="nl-NL" sz="8000" b="1" dirty="0" smtClean="0">
                <a:latin typeface="Arial Narrow" panose="020B0606020202030204" pitchFamily="34" charset="0"/>
              </a:rPr>
              <a:t>Stellende trap</a:t>
            </a:r>
            <a:r>
              <a:rPr lang="nl-NL" sz="8000" dirty="0" smtClean="0">
                <a:latin typeface="Arial Narrow" panose="020B0606020202030204" pitchFamily="34" charset="0"/>
              </a:rPr>
              <a:t>: 		groot, mooi, goed : 		gebruik je ALS</a:t>
            </a:r>
          </a:p>
          <a:p>
            <a:pPr marL="0" indent="0">
              <a:buNone/>
            </a:pPr>
            <a:r>
              <a:rPr lang="nl-NL" sz="8000" b="1" dirty="0" smtClean="0">
                <a:latin typeface="Arial Narrow" panose="020B0606020202030204" pitchFamily="34" charset="0"/>
              </a:rPr>
              <a:t>Vergrotende</a:t>
            </a:r>
            <a:r>
              <a:rPr lang="nl-NL" sz="8000" b="1" baseline="0" dirty="0" smtClean="0">
                <a:latin typeface="Arial Narrow" panose="020B0606020202030204" pitchFamily="34" charset="0"/>
              </a:rPr>
              <a:t> trap</a:t>
            </a:r>
            <a:r>
              <a:rPr lang="nl-NL" sz="8000" baseline="0" dirty="0" smtClean="0">
                <a:latin typeface="Arial Narrow" panose="020B0606020202030204" pitchFamily="34" charset="0"/>
              </a:rPr>
              <a:t>: 		grot</a:t>
            </a:r>
            <a:r>
              <a:rPr lang="nl-NL" sz="8000" b="1" baseline="0" dirty="0" smtClean="0">
                <a:latin typeface="Arial Narrow" panose="020B0606020202030204" pitchFamily="34" charset="0"/>
              </a:rPr>
              <a:t>er</a:t>
            </a:r>
            <a:r>
              <a:rPr lang="nl-NL" sz="8000" baseline="0" dirty="0" smtClean="0">
                <a:latin typeface="Arial Narrow" panose="020B0606020202030204" pitchFamily="34" charset="0"/>
              </a:rPr>
              <a:t>, mooi</a:t>
            </a:r>
            <a:r>
              <a:rPr lang="nl-NL" sz="8000" b="1" baseline="0" dirty="0" smtClean="0">
                <a:latin typeface="Arial Narrow" panose="020B0606020202030204" pitchFamily="34" charset="0"/>
              </a:rPr>
              <a:t>er</a:t>
            </a:r>
            <a:r>
              <a:rPr lang="nl-NL" sz="8000" baseline="0" dirty="0" smtClean="0">
                <a:latin typeface="Arial Narrow" panose="020B0606020202030204" pitchFamily="34" charset="0"/>
              </a:rPr>
              <a:t>, bet</a:t>
            </a:r>
            <a:r>
              <a:rPr lang="nl-NL" sz="8000" b="1" baseline="0" dirty="0" smtClean="0">
                <a:latin typeface="Arial Narrow" panose="020B0606020202030204" pitchFamily="34" charset="0"/>
              </a:rPr>
              <a:t>er</a:t>
            </a:r>
            <a:r>
              <a:rPr lang="nl-NL" sz="8000" baseline="0" dirty="0" smtClean="0">
                <a:latin typeface="Arial Narrow" panose="020B0606020202030204" pitchFamily="34" charset="0"/>
              </a:rPr>
              <a:t>: 	gebruik je DAN</a:t>
            </a:r>
            <a:endParaRPr lang="nl-NL" sz="8000" dirty="0" smtClean="0">
              <a:latin typeface="Arial Narrow" panose="020B0606020202030204" pitchFamily="34" charset="0"/>
            </a:endParaRPr>
          </a:p>
          <a:p>
            <a:pPr marL="0" indent="0">
              <a:buNone/>
            </a:pPr>
            <a:endParaRPr lang="nl-NL" sz="9800" dirty="0" smtClean="0">
              <a:latin typeface="Arial Narrow" panose="020B0606020202030204" pitchFamily="34" charset="0"/>
            </a:endParaRPr>
          </a:p>
          <a:p>
            <a:r>
              <a:rPr lang="nl-NL" sz="8000" dirty="0" smtClean="0">
                <a:latin typeface="Arial Narrow" panose="020B0606020202030204" pitchFamily="34" charset="0"/>
              </a:rPr>
              <a:t>A en B vergelijken wat betreft </a:t>
            </a:r>
            <a:r>
              <a:rPr lang="nl-NL" sz="8000" b="1" dirty="0" smtClean="0">
                <a:latin typeface="Arial Narrow" panose="020B0606020202030204" pitchFamily="34" charset="0"/>
              </a:rPr>
              <a:t>gelijkheid,</a:t>
            </a:r>
            <a:r>
              <a:rPr lang="nl-NL" sz="8000" dirty="0" smtClean="0">
                <a:latin typeface="Arial Narrow" panose="020B0606020202030204" pitchFamily="34" charset="0"/>
              </a:rPr>
              <a:t> dan gebruik je de </a:t>
            </a:r>
            <a:r>
              <a:rPr lang="nl-NL" sz="8000" b="1" dirty="0" smtClean="0">
                <a:latin typeface="Arial Narrow" panose="020B0606020202030204" pitchFamily="34" charset="0"/>
              </a:rPr>
              <a:t>stellende trap</a:t>
            </a:r>
            <a:r>
              <a:rPr lang="nl-NL" sz="8000" dirty="0" smtClean="0">
                <a:latin typeface="Arial Narrow" panose="020B0606020202030204" pitchFamily="34" charset="0"/>
              </a:rPr>
              <a:t>, vaak met de woorden </a:t>
            </a:r>
            <a:r>
              <a:rPr lang="nl-NL" sz="6400" dirty="0" smtClean="0">
                <a:solidFill>
                  <a:srgbClr val="0070C0"/>
                </a:solidFill>
                <a:latin typeface="Dyslexie" panose="02000000000000000000" pitchFamily="2" charset="0"/>
              </a:rPr>
              <a:t>'even', 'zelfde</a:t>
            </a:r>
            <a:r>
              <a:rPr lang="nl-NL" sz="8000" dirty="0" smtClean="0">
                <a:latin typeface="Lucida Handwriting" panose="03010101010101010101" pitchFamily="66" charset="0"/>
              </a:rPr>
              <a:t>'</a:t>
            </a:r>
            <a:r>
              <a:rPr lang="nl-NL" sz="8000" dirty="0" smtClean="0">
                <a:latin typeface="Arial Narrow" panose="020B0606020202030204" pitchFamily="34" charset="0"/>
              </a:rPr>
              <a:t> of </a:t>
            </a:r>
            <a:r>
              <a:rPr lang="nl-NL" sz="6400" dirty="0" smtClean="0">
                <a:solidFill>
                  <a:srgbClr val="0070C0"/>
                </a:solidFill>
                <a:latin typeface="Dyslexie" panose="02000000000000000000" pitchFamily="2" charset="0"/>
              </a:rPr>
              <a:t>'</a:t>
            </a:r>
            <a:r>
              <a:rPr lang="nl-NL" sz="6400" u="sng" dirty="0" smtClean="0">
                <a:solidFill>
                  <a:srgbClr val="0070C0"/>
                </a:solidFill>
                <a:latin typeface="Dyslexie" panose="02000000000000000000" pitchFamily="2" charset="0"/>
              </a:rPr>
              <a:t>zo</a:t>
            </a:r>
            <a:r>
              <a:rPr lang="nl-NL" sz="6400" dirty="0" smtClean="0">
                <a:solidFill>
                  <a:srgbClr val="0070C0"/>
                </a:solidFill>
                <a:latin typeface="Dyslexie" panose="02000000000000000000" pitchFamily="2" charset="0"/>
              </a:rPr>
              <a:t>’</a:t>
            </a:r>
            <a:r>
              <a:rPr lang="nl-NL" sz="6400" dirty="0" smtClean="0">
                <a:latin typeface="Arial Narrow" panose="020B0606020202030204" pitchFamily="34" charset="0"/>
              </a:rPr>
              <a:t>. </a:t>
            </a:r>
            <a:r>
              <a:rPr lang="nl-NL" sz="7600" dirty="0" smtClean="0">
                <a:latin typeface="Arial Narrow" panose="020B0606020202030204" pitchFamily="34" charset="0"/>
              </a:rPr>
              <a:t>Dus bij een </a:t>
            </a:r>
            <a:r>
              <a:rPr lang="nl-NL" sz="7600" u="sng" dirty="0" smtClean="0">
                <a:solidFill>
                  <a:srgbClr val="FF0000"/>
                </a:solidFill>
                <a:latin typeface="Arial Narrow" panose="020B0606020202030204" pitchFamily="34" charset="0"/>
              </a:rPr>
              <a:t>gelijkheid tussen A en B</a:t>
            </a:r>
            <a:r>
              <a:rPr lang="nl-NL" sz="7600" dirty="0" smtClean="0">
                <a:latin typeface="Arial Narrow" panose="020B0606020202030204" pitchFamily="34" charset="0"/>
              </a:rPr>
              <a:t>: gebruik je </a:t>
            </a:r>
            <a:r>
              <a:rPr lang="nl-NL" sz="7600" u="sng" dirty="0" smtClean="0">
                <a:solidFill>
                  <a:srgbClr val="FF0000"/>
                </a:solidFill>
                <a:latin typeface="Arial Narrow" panose="020B0606020202030204" pitchFamily="34" charset="0"/>
              </a:rPr>
              <a:t>ALS</a:t>
            </a:r>
            <a:r>
              <a:rPr lang="nl-NL" sz="7600" dirty="0" smtClean="0">
                <a:solidFill>
                  <a:srgbClr val="FF0000"/>
                </a:solidFill>
                <a:latin typeface="Arial Narrow" panose="020B0606020202030204" pitchFamily="34" charset="0"/>
              </a:rPr>
              <a:t>.</a:t>
            </a:r>
          </a:p>
          <a:p>
            <a:pPr marL="800100" lvl="2" indent="0">
              <a:buNone/>
            </a:pPr>
            <a:endParaRPr lang="nl-NL" sz="5600" dirty="0" smtClean="0">
              <a:solidFill>
                <a:srgbClr val="0070C0"/>
              </a:solidFill>
              <a:latin typeface="Dyslexie" panose="02000000000000000000" pitchFamily="2" charset="0"/>
            </a:endParaRPr>
          </a:p>
          <a:p>
            <a:pPr marL="800100" lvl="2" indent="0">
              <a:buNone/>
            </a:pPr>
            <a:r>
              <a:rPr lang="nl-NL" sz="5600" dirty="0" smtClean="0">
                <a:latin typeface="Dyslexie" panose="02000000000000000000" pitchFamily="2" charset="0"/>
              </a:rPr>
              <a:t>A is even groot (mooi, klein, wit, hard, enthousiast, goed) </a:t>
            </a:r>
            <a:r>
              <a:rPr lang="nl-NL" sz="5600" u="sng" dirty="0" smtClean="0">
                <a:latin typeface="Dyslexie" panose="02000000000000000000" pitchFamily="2" charset="0"/>
              </a:rPr>
              <a:t>als</a:t>
            </a:r>
            <a:r>
              <a:rPr lang="nl-NL" sz="5600" dirty="0" smtClean="0">
                <a:latin typeface="Dyslexie" panose="02000000000000000000" pitchFamily="2" charset="0"/>
              </a:rPr>
              <a:t> B:</a:t>
            </a:r>
          </a:p>
          <a:p>
            <a:pPr marL="800100" lvl="2" indent="0">
              <a:buNone/>
            </a:pPr>
            <a:endParaRPr lang="nl-NL" sz="5600" dirty="0" smtClean="0">
              <a:solidFill>
                <a:srgbClr val="0070C0"/>
              </a:solidFill>
              <a:latin typeface="Dyslexie" panose="02000000000000000000" pitchFamily="2" charset="0"/>
            </a:endParaRPr>
          </a:p>
          <a:p>
            <a:pPr marL="457200" lvl="1" indent="0">
              <a:buNone/>
            </a:pPr>
            <a:r>
              <a:rPr lang="nl-NL" sz="6400" dirty="0" smtClean="0">
                <a:solidFill>
                  <a:srgbClr val="0070C0"/>
                </a:solidFill>
                <a:latin typeface="Dyslexie" panose="02000000000000000000" pitchFamily="2" charset="0"/>
              </a:rPr>
              <a:t>Kees zingt </a:t>
            </a:r>
            <a:r>
              <a:rPr lang="nl-NL" sz="6400" u="sng" dirty="0" smtClean="0">
                <a:solidFill>
                  <a:srgbClr val="0070C0"/>
                </a:solidFill>
                <a:latin typeface="Dyslexie" panose="02000000000000000000" pitchFamily="2" charset="0"/>
              </a:rPr>
              <a:t>even mooi als </a:t>
            </a:r>
            <a:r>
              <a:rPr lang="nl-NL" sz="6400" dirty="0" smtClean="0">
                <a:solidFill>
                  <a:srgbClr val="0070C0"/>
                </a:solidFill>
                <a:latin typeface="Dyslexie" panose="02000000000000000000" pitchFamily="2" charset="0"/>
              </a:rPr>
              <a:t>Wim.</a:t>
            </a:r>
          </a:p>
          <a:p>
            <a:pPr marL="457200" lvl="1" indent="0">
              <a:buNone/>
            </a:pPr>
            <a:r>
              <a:rPr lang="nl-NL" sz="6400" dirty="0" smtClean="0">
                <a:solidFill>
                  <a:srgbClr val="0070C0"/>
                </a:solidFill>
                <a:latin typeface="Dyslexie" panose="02000000000000000000" pitchFamily="2" charset="0"/>
              </a:rPr>
              <a:t>Kees is </a:t>
            </a:r>
            <a:r>
              <a:rPr lang="nl-NL" sz="6400" u="sng" dirty="0" smtClean="0">
                <a:solidFill>
                  <a:srgbClr val="0070C0"/>
                </a:solidFill>
                <a:latin typeface="Dyslexie" panose="02000000000000000000" pitchFamily="2" charset="0"/>
              </a:rPr>
              <a:t>zo groot als </a:t>
            </a:r>
            <a:r>
              <a:rPr lang="nl-NL" sz="6400" dirty="0" smtClean="0">
                <a:solidFill>
                  <a:srgbClr val="0070C0"/>
                </a:solidFill>
                <a:latin typeface="Dyslexie" panose="02000000000000000000" pitchFamily="2" charset="0"/>
              </a:rPr>
              <a:t>een reus.</a:t>
            </a:r>
          </a:p>
          <a:p>
            <a:pPr marL="457200" lvl="1" indent="0">
              <a:buNone/>
            </a:pPr>
            <a:r>
              <a:rPr lang="nl-NL" sz="6400" dirty="0" smtClean="0">
                <a:solidFill>
                  <a:srgbClr val="0070C0"/>
                </a:solidFill>
                <a:latin typeface="Dyslexie" panose="02000000000000000000" pitchFamily="2" charset="0"/>
              </a:rPr>
              <a:t>Kees loopt twee keer </a:t>
            </a:r>
            <a:r>
              <a:rPr lang="nl-NL" sz="6400" u="sng" dirty="0" smtClean="0">
                <a:solidFill>
                  <a:srgbClr val="0070C0"/>
                </a:solidFill>
                <a:latin typeface="Dyslexie" panose="02000000000000000000" pitchFamily="2" charset="0"/>
              </a:rPr>
              <a:t>zo snel </a:t>
            </a:r>
            <a:r>
              <a:rPr lang="nl-NL" sz="6400" dirty="0" smtClean="0">
                <a:solidFill>
                  <a:srgbClr val="0070C0"/>
                </a:solidFill>
                <a:latin typeface="Dyslexie" panose="02000000000000000000" pitchFamily="2" charset="0"/>
              </a:rPr>
              <a:t>als Wim    zo snel*let niet op twee keer</a:t>
            </a:r>
          </a:p>
          <a:p>
            <a:pPr marL="457200" lvl="1" indent="0">
              <a:buNone/>
            </a:pPr>
            <a:r>
              <a:rPr lang="nl-NL" sz="6400" dirty="0" smtClean="0">
                <a:solidFill>
                  <a:srgbClr val="0070C0"/>
                </a:solidFill>
                <a:latin typeface="Dyslexie" panose="02000000000000000000" pitchFamily="2" charset="0"/>
              </a:rPr>
              <a:t>Kees staat op </a:t>
            </a:r>
            <a:r>
              <a:rPr lang="nl-NL" sz="6400" u="sng" dirty="0" smtClean="0">
                <a:solidFill>
                  <a:srgbClr val="0070C0"/>
                </a:solidFill>
                <a:latin typeface="Dyslexie" panose="02000000000000000000" pitchFamily="2" charset="0"/>
              </a:rPr>
              <a:t>dezelfde hoogte als</a:t>
            </a:r>
            <a:r>
              <a:rPr lang="nl-NL" sz="6400" dirty="0" smtClean="0">
                <a:solidFill>
                  <a:srgbClr val="0070C0"/>
                </a:solidFill>
                <a:latin typeface="Dyslexie" panose="02000000000000000000" pitchFamily="2" charset="0"/>
              </a:rPr>
              <a:t> Jan.</a:t>
            </a:r>
          </a:p>
          <a:p>
            <a:pPr lvl="3"/>
            <a:endParaRPr lang="nl-NL" sz="8000" dirty="0" smtClean="0">
              <a:solidFill>
                <a:srgbClr val="0070C0"/>
              </a:solidFill>
              <a:latin typeface="Bradley Hand ITC" panose="03070402050302030203" pitchFamily="66" charset="0"/>
            </a:endParaRPr>
          </a:p>
          <a:p>
            <a:r>
              <a:rPr lang="nl-NL" sz="8000" dirty="0" smtClean="0">
                <a:latin typeface="Arial Narrow" panose="020B0606020202030204" pitchFamily="34" charset="0"/>
              </a:rPr>
              <a:t>A en B vergelijken wat betreft het </a:t>
            </a:r>
            <a:r>
              <a:rPr lang="nl-NL" sz="8000" b="1" dirty="0" smtClean="0">
                <a:latin typeface="Arial Narrow" panose="020B0606020202030204" pitchFamily="34" charset="0"/>
              </a:rPr>
              <a:t>verschil,</a:t>
            </a:r>
            <a:r>
              <a:rPr lang="nl-NL" sz="8000" b="1" u="sng" dirty="0" smtClean="0">
                <a:latin typeface="Arial Narrow" panose="020B0606020202030204" pitchFamily="34" charset="0"/>
              </a:rPr>
              <a:t> </a:t>
            </a:r>
            <a:r>
              <a:rPr lang="nl-NL" sz="8000" dirty="0" smtClean="0">
                <a:latin typeface="Arial Narrow" panose="020B0606020202030204" pitchFamily="34" charset="0"/>
              </a:rPr>
              <a:t>dan gebruik je vaak de </a:t>
            </a:r>
            <a:r>
              <a:rPr lang="nl-NL" sz="8000" b="1" i="1" dirty="0" smtClean="0">
                <a:latin typeface="Arial Narrow" panose="020B0606020202030204" pitchFamily="34" charset="0"/>
              </a:rPr>
              <a:t>vergrotende trap</a:t>
            </a:r>
            <a:r>
              <a:rPr lang="nl-NL" sz="8000" b="1" dirty="0" smtClean="0">
                <a:latin typeface="Arial Narrow" panose="020B0606020202030204" pitchFamily="34" charset="0"/>
              </a:rPr>
              <a:t>. </a:t>
            </a:r>
            <a:r>
              <a:rPr lang="nl-NL" sz="8000" dirty="0" smtClean="0">
                <a:latin typeface="Arial Narrow" panose="020B0606020202030204" pitchFamily="34" charset="0"/>
              </a:rPr>
              <a:t>Dus bij een </a:t>
            </a:r>
            <a:r>
              <a:rPr lang="nl-NL" sz="8000" u="sng" dirty="0" smtClean="0">
                <a:solidFill>
                  <a:srgbClr val="FF0000"/>
                </a:solidFill>
                <a:latin typeface="Arial Narrow" panose="020B0606020202030204" pitchFamily="34" charset="0"/>
              </a:rPr>
              <a:t>ongelijkheid tussen A en B</a:t>
            </a:r>
            <a:r>
              <a:rPr lang="nl-NL" sz="8000" dirty="0" smtClean="0">
                <a:latin typeface="Arial Narrow" panose="020B0606020202030204" pitchFamily="34" charset="0"/>
              </a:rPr>
              <a:t>: gebruik je </a:t>
            </a:r>
            <a:r>
              <a:rPr lang="nl-NL" sz="8000" u="sng" dirty="0" smtClean="0">
                <a:solidFill>
                  <a:srgbClr val="FF0000"/>
                </a:solidFill>
                <a:latin typeface="Arial Narrow" panose="020B0606020202030204" pitchFamily="34" charset="0"/>
              </a:rPr>
              <a:t>DAN</a:t>
            </a:r>
            <a:r>
              <a:rPr lang="nl-NL" sz="8000" dirty="0" smtClean="0">
                <a:latin typeface="Arial Narrow" panose="020B0606020202030204" pitchFamily="34" charset="0"/>
              </a:rPr>
              <a:t>.</a:t>
            </a:r>
          </a:p>
          <a:p>
            <a:pPr marL="0" indent="0">
              <a:buNone/>
            </a:pPr>
            <a:r>
              <a:rPr lang="nl-NL" sz="8000" b="1" dirty="0" smtClean="0">
                <a:solidFill>
                  <a:srgbClr val="7030A0"/>
                </a:solidFill>
                <a:latin typeface="Bradley Hand ITC" panose="03070402050302030203" pitchFamily="66" charset="0"/>
              </a:rPr>
              <a:t>	</a:t>
            </a:r>
          </a:p>
          <a:p>
            <a:pPr marL="0" indent="0">
              <a:buNone/>
            </a:pPr>
            <a:r>
              <a:rPr lang="nl-NL" sz="5600" b="1" dirty="0" smtClean="0">
                <a:latin typeface="Dyslexie" panose="02000000000000000000" pitchFamily="2" charset="0"/>
              </a:rPr>
              <a:t>A is groter , mooier, kleiner, witter, harder, enthousiaster, beter, 	anders </a:t>
            </a:r>
            <a:r>
              <a:rPr lang="nl-NL" sz="5600" b="1" u="sng" dirty="0" smtClean="0">
                <a:latin typeface="Dyslexie" panose="02000000000000000000" pitchFamily="2" charset="0"/>
              </a:rPr>
              <a:t>dan</a:t>
            </a:r>
            <a:r>
              <a:rPr lang="nl-NL" sz="5600" b="1" dirty="0" smtClean="0">
                <a:latin typeface="Dyslexie" panose="02000000000000000000" pitchFamily="2" charset="0"/>
              </a:rPr>
              <a:t> B:</a:t>
            </a:r>
          </a:p>
          <a:p>
            <a:pPr marL="0" indent="0">
              <a:buNone/>
            </a:pPr>
            <a:endParaRPr lang="nl-NL" sz="5600" b="1" dirty="0" smtClean="0">
              <a:solidFill>
                <a:srgbClr val="0070C0"/>
              </a:solidFill>
              <a:latin typeface="Dyslexie" panose="02000000000000000000" pitchFamily="2" charset="0"/>
            </a:endParaRPr>
          </a:p>
          <a:p>
            <a:pPr marL="457200" lvl="1" indent="0">
              <a:buNone/>
            </a:pPr>
            <a:r>
              <a:rPr lang="nl-NL" sz="6400" b="1" dirty="0" smtClean="0">
                <a:solidFill>
                  <a:srgbClr val="0070C0"/>
                </a:solidFill>
                <a:latin typeface="Dyslexie" panose="02000000000000000000" pitchFamily="2" charset="0"/>
              </a:rPr>
              <a:t>Kees zingt </a:t>
            </a:r>
            <a:r>
              <a:rPr lang="nl-NL" sz="6400" b="1" u="sng" dirty="0" smtClean="0">
                <a:solidFill>
                  <a:srgbClr val="0070C0"/>
                </a:solidFill>
                <a:latin typeface="Dyslexie" panose="02000000000000000000" pitchFamily="2" charset="0"/>
              </a:rPr>
              <a:t>mooier dan </a:t>
            </a:r>
            <a:r>
              <a:rPr lang="nl-NL" sz="6400" b="1" dirty="0" smtClean="0">
                <a:solidFill>
                  <a:srgbClr val="0070C0"/>
                </a:solidFill>
                <a:latin typeface="Dyslexie" panose="02000000000000000000" pitchFamily="2" charset="0"/>
              </a:rPr>
              <a:t>Wim.</a:t>
            </a:r>
          </a:p>
          <a:p>
            <a:pPr marL="457200" lvl="1" indent="0">
              <a:buNone/>
            </a:pPr>
            <a:r>
              <a:rPr lang="nl-NL" sz="6400" b="1" dirty="0" smtClean="0">
                <a:solidFill>
                  <a:srgbClr val="0070C0"/>
                </a:solidFill>
                <a:latin typeface="Dyslexie" panose="02000000000000000000" pitchFamily="2" charset="0"/>
              </a:rPr>
              <a:t>Kees is vijf keer </a:t>
            </a:r>
            <a:r>
              <a:rPr lang="nl-NL" sz="6400" b="1" u="sng" dirty="0" smtClean="0">
                <a:solidFill>
                  <a:srgbClr val="0070C0"/>
                </a:solidFill>
                <a:latin typeface="Dyslexie" panose="02000000000000000000" pitchFamily="2" charset="0"/>
              </a:rPr>
              <a:t>sterker dan </a:t>
            </a:r>
            <a:r>
              <a:rPr lang="nl-NL" sz="6400" b="1" dirty="0" smtClean="0">
                <a:solidFill>
                  <a:srgbClr val="0070C0"/>
                </a:solidFill>
                <a:latin typeface="Dyslexie" panose="02000000000000000000" pitchFamily="2" charset="0"/>
              </a:rPr>
              <a:t>zijn zoon.</a:t>
            </a:r>
          </a:p>
          <a:p>
            <a:pPr marL="457200" lvl="1" indent="0">
              <a:buNone/>
            </a:pPr>
            <a:r>
              <a:rPr lang="nl-NL" sz="6400" b="1" dirty="0" smtClean="0">
                <a:solidFill>
                  <a:srgbClr val="0070C0"/>
                </a:solidFill>
                <a:latin typeface="Dyslexie" panose="02000000000000000000" pitchFamily="2" charset="0"/>
              </a:rPr>
              <a:t>Kees staat op een </a:t>
            </a:r>
            <a:r>
              <a:rPr lang="nl-NL" sz="6400" b="1" u="sng" dirty="0" smtClean="0">
                <a:solidFill>
                  <a:srgbClr val="0070C0"/>
                </a:solidFill>
                <a:latin typeface="Dyslexie" panose="02000000000000000000" pitchFamily="2" charset="0"/>
              </a:rPr>
              <a:t>andere hoogte dan</a:t>
            </a:r>
            <a:r>
              <a:rPr lang="nl-NL" sz="6400" b="1" dirty="0" smtClean="0">
                <a:solidFill>
                  <a:srgbClr val="0070C0"/>
                </a:solidFill>
                <a:latin typeface="Dyslexie" panose="02000000000000000000" pitchFamily="2" charset="0"/>
              </a:rPr>
              <a:t> Jan. </a:t>
            </a:r>
          </a:p>
          <a:p>
            <a:pPr marL="457200" lvl="1" indent="0">
              <a:buNone/>
            </a:pPr>
            <a:r>
              <a:rPr lang="nl-NL" sz="6400" b="1" dirty="0" smtClean="0">
                <a:solidFill>
                  <a:srgbClr val="0070C0"/>
                </a:solidFill>
                <a:latin typeface="Dyslexie" panose="02000000000000000000" pitchFamily="2" charset="0"/>
              </a:rPr>
              <a:t>Kees doet niets </a:t>
            </a:r>
            <a:r>
              <a:rPr lang="nl-NL" sz="6400" b="1" u="sng" dirty="0" smtClean="0">
                <a:solidFill>
                  <a:srgbClr val="0070C0"/>
                </a:solidFill>
                <a:latin typeface="Dyslexie" panose="02000000000000000000" pitchFamily="2" charset="0"/>
              </a:rPr>
              <a:t>anders dan </a:t>
            </a:r>
            <a:r>
              <a:rPr lang="nl-NL" sz="6400" b="1" dirty="0" smtClean="0">
                <a:solidFill>
                  <a:srgbClr val="0070C0"/>
                </a:solidFill>
                <a:latin typeface="Dyslexie" panose="02000000000000000000" pitchFamily="2" charset="0"/>
              </a:rPr>
              <a:t>slape</a:t>
            </a:r>
            <a:r>
              <a:rPr lang="nl-NL" sz="6400" b="1" dirty="0" smtClean="0">
                <a:solidFill>
                  <a:srgbClr val="7030A0"/>
                </a:solidFill>
                <a:latin typeface="Dyslexie" panose="02000000000000000000" pitchFamily="2" charset="0"/>
              </a:rPr>
              <a:t>n</a:t>
            </a:r>
            <a:r>
              <a:rPr lang="nl-NL" sz="6400" b="1" dirty="0" smtClean="0">
                <a:latin typeface="Dyslexie" panose="02000000000000000000" pitchFamily="2" charset="0"/>
              </a:rPr>
              <a:t>.</a:t>
            </a:r>
          </a:p>
          <a:p>
            <a:pPr marL="0" indent="0">
              <a:buNone/>
            </a:pPr>
            <a:r>
              <a:rPr lang="nl-NL" sz="5600" dirty="0" smtClean="0">
                <a:latin typeface="Dyslexie" panose="02000000000000000000" pitchFamily="2" charset="0"/>
              </a:rPr>
              <a:t> </a:t>
            </a:r>
          </a:p>
          <a:p>
            <a:endParaRPr lang="nl-NL" dirty="0"/>
          </a:p>
        </p:txBody>
      </p:sp>
    </p:spTree>
    <p:extLst>
      <p:ext uri="{BB962C8B-B14F-4D97-AF65-F5344CB8AC3E}">
        <p14:creationId xmlns:p14="http://schemas.microsoft.com/office/powerpoint/2010/main" val="1305418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99992" y="2130425"/>
            <a:ext cx="3958208" cy="4178895"/>
          </a:xfrm>
          <a:solidFill>
            <a:srgbClr val="0070C0"/>
          </a:solidFill>
        </p:spPr>
        <p:txBody>
          <a:bodyPr/>
          <a:lstStyle/>
          <a:p>
            <a:r>
              <a:rPr lang="nl-NL" dirty="0" smtClean="0">
                <a:solidFill>
                  <a:schemeClr val="bg1"/>
                </a:solidFill>
                <a:latin typeface="Arial Narrow" panose="020B0606020202030204" pitchFamily="34" charset="0"/>
              </a:rPr>
              <a:t>Vul in   </a:t>
            </a:r>
            <a:br>
              <a:rPr lang="nl-NL" dirty="0" smtClean="0">
                <a:solidFill>
                  <a:schemeClr val="bg1"/>
                </a:solidFill>
                <a:latin typeface="Arial Narrow" panose="020B0606020202030204" pitchFamily="34" charset="0"/>
              </a:rPr>
            </a:br>
            <a:r>
              <a:rPr lang="nl-NL" dirty="0" smtClean="0">
                <a:solidFill>
                  <a:schemeClr val="bg1"/>
                </a:solidFill>
                <a:latin typeface="Arial Narrow" panose="020B0606020202030204" pitchFamily="34" charset="0"/>
              </a:rPr>
              <a:t>als of dan</a:t>
            </a:r>
            <a:endParaRPr lang="nl-NL"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95587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latin typeface="Arial Narrow" panose="020B0606020202030204" pitchFamily="34" charset="0"/>
              </a:rPr>
              <a:t>Vul in: </a:t>
            </a:r>
            <a:r>
              <a:rPr lang="nl-NL" dirty="0" smtClean="0">
                <a:latin typeface="Arial Narrow" panose="020B0606020202030204" pitchFamily="34" charset="0"/>
                <a:hlinkClick r:id="rId2"/>
              </a:rPr>
              <a:t>als of dan</a:t>
            </a:r>
            <a:r>
              <a:rPr lang="nl-NL" dirty="0" smtClean="0">
                <a:latin typeface="Arial Narrow" panose="020B0606020202030204" pitchFamily="34" charset="0"/>
              </a:rPr>
              <a:t/>
            </a:r>
            <a:br>
              <a:rPr lang="nl-NL" dirty="0" smtClean="0">
                <a:latin typeface="Arial Narrow" panose="020B0606020202030204" pitchFamily="34" charset="0"/>
              </a:rPr>
            </a:br>
            <a:endParaRPr lang="nl-NL" dirty="0"/>
          </a:p>
        </p:txBody>
      </p:sp>
      <p:sp>
        <p:nvSpPr>
          <p:cNvPr id="3" name="Tijdelijke aanduiding voor inhoud 2"/>
          <p:cNvSpPr>
            <a:spLocks noGrp="1"/>
          </p:cNvSpPr>
          <p:nvPr>
            <p:ph idx="1"/>
          </p:nvPr>
        </p:nvSpPr>
        <p:spPr>
          <a:xfrm>
            <a:off x="179512" y="1600200"/>
            <a:ext cx="8856984" cy="4525963"/>
          </a:xfrm>
        </p:spPr>
        <p:txBody>
          <a:bodyPr>
            <a:normAutofit fontScale="85000" lnSpcReduction="10000"/>
          </a:bodyPr>
          <a:lstStyle/>
          <a:p>
            <a:r>
              <a:rPr lang="nl-NL" sz="2600" b="1" dirty="0" smtClean="0"/>
              <a:t>1</a:t>
            </a:r>
            <a:r>
              <a:rPr lang="nl-NL" sz="2600" dirty="0" smtClean="0"/>
              <a:t>: Ik ben groter ………Sam.</a:t>
            </a:r>
          </a:p>
          <a:p>
            <a:r>
              <a:rPr lang="nl-NL" sz="2600" b="1" dirty="0" smtClean="0"/>
              <a:t>2</a:t>
            </a:r>
            <a:r>
              <a:rPr lang="nl-NL" sz="2600" dirty="0" smtClean="0"/>
              <a:t>: Hij kiest </a:t>
            </a:r>
            <a:r>
              <a:rPr lang="nl-NL" sz="2400" dirty="0" smtClean="0">
                <a:latin typeface="Lucida Handwriting" panose="03010101010101010101" pitchFamily="66" charset="0"/>
              </a:rPr>
              <a:t>hetzelfde</a:t>
            </a:r>
            <a:r>
              <a:rPr lang="nl-NL" sz="2400" dirty="0" smtClean="0"/>
              <a:t> </a:t>
            </a:r>
            <a:r>
              <a:rPr lang="nl-NL" sz="2600" dirty="0" smtClean="0"/>
              <a:t> vakkenpakket ….. zijn vriendin.</a:t>
            </a:r>
          </a:p>
          <a:p>
            <a:r>
              <a:rPr lang="nl-NL" sz="2600" b="1" dirty="0" smtClean="0"/>
              <a:t>3</a:t>
            </a:r>
            <a:r>
              <a:rPr lang="nl-NL" sz="2600" dirty="0" smtClean="0"/>
              <a:t>: </a:t>
            </a:r>
            <a:r>
              <a:rPr lang="nl-NL" sz="2800" dirty="0" smtClean="0"/>
              <a:t>Ik denk dat Gerbrand daar </a:t>
            </a:r>
            <a:r>
              <a:rPr lang="nl-NL" sz="2800" u="sng" dirty="0" smtClean="0"/>
              <a:t>meer</a:t>
            </a:r>
            <a:r>
              <a:rPr lang="nl-NL" sz="2800" dirty="0" smtClean="0"/>
              <a:t> van weet ….. Harry.</a:t>
            </a:r>
            <a:endParaRPr lang="nl-NL" sz="2600" dirty="0" smtClean="0"/>
          </a:p>
          <a:p>
            <a:r>
              <a:rPr lang="nl-NL" sz="2600" b="1" dirty="0" smtClean="0"/>
              <a:t>4</a:t>
            </a:r>
            <a:r>
              <a:rPr lang="nl-NL" sz="2600" dirty="0" smtClean="0"/>
              <a:t>: Ik heb een veel dikk</a:t>
            </a:r>
            <a:r>
              <a:rPr lang="nl-NL" sz="2600" u="sng" dirty="0" smtClean="0"/>
              <a:t>er</a:t>
            </a:r>
            <a:r>
              <a:rPr lang="nl-NL" sz="2600" dirty="0" smtClean="0"/>
              <a:t> boek gelezen ……</a:t>
            </a:r>
            <a:r>
              <a:rPr lang="nl-NL" sz="2400" dirty="0" smtClean="0">
                <a:solidFill>
                  <a:srgbClr val="0070C0"/>
                </a:solidFill>
                <a:latin typeface="Dyslexie" panose="02000000000000000000" pitchFamily="2" charset="0"/>
              </a:rPr>
              <a:t> </a:t>
            </a:r>
            <a:r>
              <a:rPr lang="nl-NL" sz="2600" dirty="0" smtClean="0"/>
              <a:t>de vorige keer!</a:t>
            </a:r>
          </a:p>
          <a:p>
            <a:r>
              <a:rPr lang="nl-NL" sz="2600" b="1" dirty="0" smtClean="0"/>
              <a:t>5</a:t>
            </a:r>
            <a:r>
              <a:rPr lang="nl-NL" sz="2600" dirty="0" smtClean="0"/>
              <a:t>:</a:t>
            </a:r>
            <a:r>
              <a:rPr lang="nl-NL" sz="2800" dirty="0" smtClean="0"/>
              <a:t>Dat nieuwe lokaal heeft </a:t>
            </a:r>
            <a:r>
              <a:rPr lang="nl-NL" sz="2400" dirty="0" smtClean="0">
                <a:latin typeface="Lucida Handwriting" panose="03010101010101010101" pitchFamily="66" charset="0"/>
              </a:rPr>
              <a:t>dezelfde</a:t>
            </a:r>
            <a:r>
              <a:rPr lang="nl-NL" sz="2800" dirty="0" smtClean="0"/>
              <a:t> afmetingen …….de oude lokalen</a:t>
            </a:r>
            <a:r>
              <a:rPr lang="nl-NL" sz="2600" dirty="0" smtClean="0"/>
              <a:t>.</a:t>
            </a:r>
          </a:p>
          <a:p>
            <a:r>
              <a:rPr lang="nl-NL" sz="2600" b="1" dirty="0" smtClean="0"/>
              <a:t>6</a:t>
            </a:r>
            <a:r>
              <a:rPr lang="nl-NL" sz="2600" dirty="0" smtClean="0"/>
              <a:t>: Ik heb </a:t>
            </a:r>
            <a:r>
              <a:rPr lang="nl-NL" sz="2400" dirty="0" smtClean="0">
                <a:latin typeface="Lucida Handwriting" panose="03010101010101010101" pitchFamily="66" charset="0"/>
              </a:rPr>
              <a:t>even</a:t>
            </a:r>
            <a:r>
              <a:rPr lang="nl-NL" sz="2600" dirty="0" smtClean="0"/>
              <a:t>  goed geleerd ……</a:t>
            </a:r>
            <a:r>
              <a:rPr lang="nl-NL" sz="2600" b="1" dirty="0" smtClean="0">
                <a:solidFill>
                  <a:srgbClr val="7030A0"/>
                </a:solidFill>
                <a:latin typeface="Bradley Hand ITC" panose="03070402050302030203" pitchFamily="66" charset="0"/>
              </a:rPr>
              <a:t> </a:t>
            </a:r>
            <a:r>
              <a:rPr lang="nl-NL" sz="2600" dirty="0" smtClean="0"/>
              <a:t>jij.</a:t>
            </a:r>
          </a:p>
          <a:p>
            <a:r>
              <a:rPr lang="nl-NL" sz="2600" b="1" dirty="0" smtClean="0"/>
              <a:t>7</a:t>
            </a:r>
            <a:r>
              <a:rPr lang="nl-NL" sz="2600" dirty="0" smtClean="0"/>
              <a:t>:</a:t>
            </a:r>
            <a:r>
              <a:rPr lang="nl-NL" sz="2800" dirty="0" smtClean="0"/>
              <a:t>Zij is zeker niet bet</a:t>
            </a:r>
            <a:r>
              <a:rPr lang="nl-NL" sz="2800" u="sng" dirty="0" smtClean="0"/>
              <a:t>er</a:t>
            </a:r>
            <a:r>
              <a:rPr lang="nl-NL" sz="2800" dirty="0" smtClean="0"/>
              <a:t> in grammatica…..</a:t>
            </a:r>
            <a:r>
              <a:rPr lang="nl-NL" sz="2800" b="1" dirty="0" smtClean="0">
                <a:solidFill>
                  <a:srgbClr val="7030A0"/>
                </a:solidFill>
                <a:latin typeface="Bradley Hand ITC" panose="03070402050302030203" pitchFamily="66" charset="0"/>
              </a:rPr>
              <a:t> </a:t>
            </a:r>
            <a:r>
              <a:rPr lang="nl-NL" sz="2800" dirty="0" smtClean="0"/>
              <a:t>Gerard</a:t>
            </a:r>
            <a:r>
              <a:rPr lang="nl-NL" sz="2600" dirty="0" smtClean="0"/>
              <a:t>.</a:t>
            </a:r>
          </a:p>
          <a:p>
            <a:r>
              <a:rPr lang="nl-NL" sz="2600" b="1" dirty="0" smtClean="0"/>
              <a:t>8</a:t>
            </a:r>
            <a:r>
              <a:rPr lang="nl-NL" sz="2600" dirty="0" smtClean="0"/>
              <a:t>: Mijn cijfers voor wiskunde zijn hog</a:t>
            </a:r>
            <a:r>
              <a:rPr lang="nl-NL" sz="2600" u="sng" dirty="0" smtClean="0"/>
              <a:t>er</a:t>
            </a:r>
            <a:r>
              <a:rPr lang="nl-NL" sz="2600" dirty="0" smtClean="0"/>
              <a:t> ….. de cijfers van mijn vriendje.</a:t>
            </a:r>
          </a:p>
          <a:p>
            <a:r>
              <a:rPr lang="nl-NL" sz="2600" b="1" dirty="0" smtClean="0"/>
              <a:t>9</a:t>
            </a:r>
            <a:r>
              <a:rPr lang="nl-NL" sz="2600" dirty="0" smtClean="0"/>
              <a:t>: Ik vind versgeperste jus d'orange veel lekkerd</a:t>
            </a:r>
            <a:r>
              <a:rPr lang="nl-NL" sz="2600" u="sng" dirty="0" smtClean="0"/>
              <a:t>er</a:t>
            </a:r>
            <a:r>
              <a:rPr lang="nl-NL" sz="2600" dirty="0" smtClean="0"/>
              <a:t> …. uit een pak.</a:t>
            </a:r>
          </a:p>
          <a:p>
            <a:r>
              <a:rPr lang="nl-NL" sz="2600" b="1" dirty="0" smtClean="0"/>
              <a:t>10</a:t>
            </a:r>
            <a:r>
              <a:rPr lang="nl-NL" sz="2600" dirty="0" smtClean="0"/>
              <a:t>: Ik ben nog steeds </a:t>
            </a:r>
            <a:r>
              <a:rPr lang="nl-NL" sz="2400" dirty="0" smtClean="0">
                <a:latin typeface="Lucida Handwriting" panose="03010101010101010101" pitchFamily="66" charset="0"/>
              </a:rPr>
              <a:t>even</a:t>
            </a:r>
            <a:r>
              <a:rPr lang="nl-NL" sz="2600" dirty="0" smtClean="0"/>
              <a:t>  moe ….. vorige week.</a:t>
            </a:r>
          </a:p>
          <a:p>
            <a:r>
              <a:rPr lang="nl-NL" sz="2600" dirty="0" smtClean="0"/>
              <a:t>11: </a:t>
            </a:r>
            <a:r>
              <a:rPr lang="nl-NL" sz="2400" dirty="0" smtClean="0"/>
              <a:t>Er werd twee keer </a:t>
            </a:r>
            <a:r>
              <a:rPr lang="nl-NL" sz="2400" dirty="0" smtClean="0">
                <a:latin typeface="Lucida Handwriting" panose="03010101010101010101" pitchFamily="66" charset="0"/>
              </a:rPr>
              <a:t>zoveel</a:t>
            </a:r>
            <a:r>
              <a:rPr lang="nl-NL" sz="2400" dirty="0" smtClean="0"/>
              <a:t>  verkocht …..</a:t>
            </a:r>
            <a:r>
              <a:rPr lang="nl-NL" sz="2400" b="1" dirty="0" smtClean="0">
                <a:solidFill>
                  <a:srgbClr val="7030A0"/>
                </a:solidFill>
                <a:latin typeface="Bradley Hand ITC" panose="03070402050302030203" pitchFamily="66" charset="0"/>
              </a:rPr>
              <a:t> </a:t>
            </a:r>
            <a:r>
              <a:rPr lang="nl-NL" sz="2400" dirty="0" smtClean="0"/>
              <a:t>vorig jaar.</a:t>
            </a:r>
            <a:endParaRPr lang="nl-NL" sz="2600" dirty="0" smtClean="0"/>
          </a:p>
          <a:p>
            <a:endParaRPr lang="nl-NL" dirty="0"/>
          </a:p>
        </p:txBody>
      </p:sp>
    </p:spTree>
    <p:extLst>
      <p:ext uri="{BB962C8B-B14F-4D97-AF65-F5344CB8AC3E}">
        <p14:creationId xmlns:p14="http://schemas.microsoft.com/office/powerpoint/2010/main" val="16600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200" dirty="0" smtClean="0">
                <a:latin typeface="Arial Narrow" panose="020B0606020202030204" pitchFamily="34" charset="0"/>
              </a:rPr>
              <a:t>Vul in: </a:t>
            </a:r>
            <a:r>
              <a:rPr lang="nl-NL" sz="3200" dirty="0" smtClean="0">
                <a:latin typeface="Arial Narrow" panose="020B0606020202030204" pitchFamily="34" charset="0"/>
                <a:hlinkClick r:id="rId2"/>
              </a:rPr>
              <a:t>als of dan</a:t>
            </a:r>
            <a:r>
              <a:rPr lang="nl-NL" sz="3200" dirty="0" smtClean="0">
                <a:latin typeface="Arial Narrow" panose="020B0606020202030204" pitchFamily="34" charset="0"/>
              </a:rPr>
              <a:t/>
            </a:r>
            <a:br>
              <a:rPr lang="nl-NL" sz="3200" dirty="0" smtClean="0">
                <a:latin typeface="Arial Narrow" panose="020B0606020202030204" pitchFamily="34" charset="0"/>
              </a:rPr>
            </a:br>
            <a:endParaRPr lang="nl-NL" sz="3200" dirty="0">
              <a:latin typeface="Arial Narrow" panose="020B0606020202030204" pitchFamily="34" charset="0"/>
            </a:endParaRPr>
          </a:p>
        </p:txBody>
      </p:sp>
      <p:sp>
        <p:nvSpPr>
          <p:cNvPr id="3" name="Tijdelijke aanduiding voor inhoud 2"/>
          <p:cNvSpPr>
            <a:spLocks noGrp="1"/>
          </p:cNvSpPr>
          <p:nvPr>
            <p:ph idx="1"/>
          </p:nvPr>
        </p:nvSpPr>
        <p:spPr>
          <a:xfrm>
            <a:off x="457200" y="1600200"/>
            <a:ext cx="8507288" cy="4525963"/>
          </a:xfrm>
        </p:spPr>
        <p:txBody>
          <a:bodyPr>
            <a:normAutofit fontScale="70000" lnSpcReduction="20000"/>
          </a:bodyPr>
          <a:lstStyle/>
          <a:p>
            <a:r>
              <a:rPr lang="nl-NL" b="1" dirty="0" smtClean="0">
                <a:latin typeface="Arial Narrow" panose="020B0606020202030204" pitchFamily="34" charset="0"/>
              </a:rPr>
              <a:t>1</a:t>
            </a:r>
            <a:r>
              <a:rPr lang="nl-NL" dirty="0" smtClean="0">
                <a:latin typeface="Arial Narrow" panose="020B0606020202030204" pitchFamily="34" charset="0"/>
              </a:rPr>
              <a:t>: Senna is grot</a:t>
            </a:r>
            <a:r>
              <a:rPr lang="nl-NL" u="sng" dirty="0" smtClean="0">
                <a:latin typeface="Arial Narrow" panose="020B0606020202030204" pitchFamily="34" charset="0"/>
              </a:rPr>
              <a:t>er</a:t>
            </a:r>
            <a:r>
              <a:rPr lang="nl-NL" dirty="0" smtClean="0">
                <a:latin typeface="Arial Narrow" panose="020B0606020202030204" pitchFamily="34" charset="0"/>
              </a:rPr>
              <a:t> </a:t>
            </a:r>
            <a:r>
              <a:rPr lang="nl-NL" sz="2600" dirty="0" smtClean="0">
                <a:solidFill>
                  <a:srgbClr val="0070C0"/>
                </a:solidFill>
                <a:latin typeface="Dyslexie" panose="02000000000000000000" pitchFamily="2" charset="0"/>
              </a:rPr>
              <a:t>dan</a:t>
            </a:r>
            <a:r>
              <a:rPr lang="nl-NL" sz="2600" dirty="0" smtClean="0">
                <a:latin typeface="Dyslexie" panose="02000000000000000000" pitchFamily="2" charset="0"/>
              </a:rPr>
              <a:t> </a:t>
            </a:r>
            <a:r>
              <a:rPr lang="nl-NL" dirty="0" smtClean="0">
                <a:latin typeface="Arial Narrow" panose="020B0606020202030204" pitchFamily="34" charset="0"/>
              </a:rPr>
              <a:t>Yael.</a:t>
            </a:r>
          </a:p>
          <a:p>
            <a:r>
              <a:rPr lang="nl-NL" b="1" dirty="0" smtClean="0">
                <a:latin typeface="Arial Narrow" panose="020B0606020202030204" pitchFamily="34" charset="0"/>
              </a:rPr>
              <a:t>2</a:t>
            </a:r>
            <a:r>
              <a:rPr lang="nl-NL" dirty="0" smtClean="0">
                <a:latin typeface="Arial Narrow" panose="020B0606020202030204" pitchFamily="34" charset="0"/>
              </a:rPr>
              <a:t>: Yael kan </a:t>
            </a:r>
            <a:r>
              <a:rPr lang="nl-NL" u="sng" dirty="0" smtClean="0">
                <a:solidFill>
                  <a:srgbClr val="0070C0"/>
                </a:solidFill>
                <a:latin typeface="Lucida Handwriting" panose="03010101010101010101" pitchFamily="66" charset="0"/>
              </a:rPr>
              <a:t>even</a:t>
            </a:r>
            <a:r>
              <a:rPr lang="nl-NL" u="sng" dirty="0" smtClean="0">
                <a:latin typeface="Arial Narrow" panose="020B0606020202030204" pitchFamily="34" charset="0"/>
              </a:rPr>
              <a:t> goed voetballen </a:t>
            </a:r>
            <a:r>
              <a:rPr lang="nl-NL" sz="2600" dirty="0" smtClean="0">
                <a:solidFill>
                  <a:srgbClr val="0070C0"/>
                </a:solidFill>
                <a:latin typeface="Dyslexie" panose="02000000000000000000" pitchFamily="2" charset="0"/>
              </a:rPr>
              <a:t>als</a:t>
            </a:r>
            <a:r>
              <a:rPr lang="nl-NL" b="1" dirty="0" smtClean="0">
                <a:solidFill>
                  <a:srgbClr val="7030A0"/>
                </a:solidFill>
                <a:latin typeface="Bradley Hand ITC" panose="03070402050302030203" pitchFamily="66" charset="0"/>
              </a:rPr>
              <a:t> </a:t>
            </a:r>
            <a:r>
              <a:rPr lang="nl-NL" dirty="0" smtClean="0">
                <a:latin typeface="Arial Narrow" panose="020B0606020202030204" pitchFamily="34" charset="0"/>
              </a:rPr>
              <a:t>Senna.</a:t>
            </a:r>
          </a:p>
          <a:p>
            <a:r>
              <a:rPr lang="nl-NL" b="1" dirty="0" smtClean="0">
                <a:latin typeface="Arial Narrow" panose="020B0606020202030204" pitchFamily="34" charset="0"/>
              </a:rPr>
              <a:t>3</a:t>
            </a:r>
            <a:r>
              <a:rPr lang="nl-NL" dirty="0" smtClean="0">
                <a:latin typeface="Arial Narrow" panose="020B0606020202030204" pitchFamily="34" charset="0"/>
              </a:rPr>
              <a:t>: </a:t>
            </a:r>
            <a:r>
              <a:rPr lang="nl-NL" dirty="0" smtClean="0"/>
              <a:t>Wim doet het heel anders </a:t>
            </a:r>
            <a:r>
              <a:rPr lang="nl-NL" sz="2600" dirty="0" smtClean="0">
                <a:solidFill>
                  <a:srgbClr val="0070C0"/>
                </a:solidFill>
                <a:latin typeface="Dyslexie" panose="02000000000000000000" pitchFamily="2" charset="0"/>
              </a:rPr>
              <a:t>dan</a:t>
            </a:r>
            <a:r>
              <a:rPr lang="nl-NL" b="1" dirty="0" smtClean="0">
                <a:solidFill>
                  <a:srgbClr val="7030A0"/>
                </a:solidFill>
                <a:latin typeface="Bradley Hand ITC" panose="03070402050302030203" pitchFamily="66" charset="0"/>
              </a:rPr>
              <a:t> </a:t>
            </a:r>
            <a:r>
              <a:rPr lang="nl-NL" dirty="0" smtClean="0"/>
              <a:t>ik het gedaan zou hebben.</a:t>
            </a:r>
            <a:endParaRPr lang="nl-NL" dirty="0" smtClean="0">
              <a:latin typeface="Arial Narrow" panose="020B0606020202030204" pitchFamily="34" charset="0"/>
            </a:endParaRPr>
          </a:p>
          <a:p>
            <a:r>
              <a:rPr lang="nl-NL" b="1" dirty="0" smtClean="0">
                <a:latin typeface="Arial Narrow" panose="020B0606020202030204" pitchFamily="34" charset="0"/>
              </a:rPr>
              <a:t>4</a:t>
            </a:r>
            <a:r>
              <a:rPr lang="nl-NL" dirty="0" smtClean="0">
                <a:latin typeface="Arial Narrow" panose="020B0606020202030204" pitchFamily="34" charset="0"/>
              </a:rPr>
              <a:t>: Yael heeft een veel leuke</a:t>
            </a:r>
            <a:r>
              <a:rPr lang="nl-NL" u="sng" dirty="0" smtClean="0">
                <a:latin typeface="Arial Narrow" panose="020B0606020202030204" pitchFamily="34" charset="0"/>
              </a:rPr>
              <a:t>r</a:t>
            </a:r>
            <a:r>
              <a:rPr lang="nl-NL" u="sng" dirty="0" smtClean="0">
                <a:solidFill>
                  <a:srgbClr val="0070C0"/>
                </a:solidFill>
                <a:latin typeface="Arial Narrow" panose="020B0606020202030204" pitchFamily="34" charset="0"/>
              </a:rPr>
              <a:t>e</a:t>
            </a:r>
            <a:r>
              <a:rPr lang="nl-NL" dirty="0" smtClean="0">
                <a:latin typeface="Arial Narrow" panose="020B0606020202030204" pitchFamily="34" charset="0"/>
              </a:rPr>
              <a:t> zus </a:t>
            </a:r>
            <a:r>
              <a:rPr lang="nl-NL" sz="2600" dirty="0" smtClean="0">
                <a:solidFill>
                  <a:srgbClr val="0070C0"/>
                </a:solidFill>
                <a:latin typeface="Dyslexie" panose="02000000000000000000" pitchFamily="2" charset="0"/>
              </a:rPr>
              <a:t>dan</a:t>
            </a:r>
            <a:r>
              <a:rPr lang="nl-NL" dirty="0" smtClean="0">
                <a:latin typeface="Arial Narrow" panose="020B0606020202030204" pitchFamily="34" charset="0"/>
              </a:rPr>
              <a:t> Senna.</a:t>
            </a:r>
          </a:p>
          <a:p>
            <a:r>
              <a:rPr lang="nl-NL" b="1" dirty="0" smtClean="0">
                <a:latin typeface="Arial Narrow" panose="020B0606020202030204" pitchFamily="34" charset="0"/>
              </a:rPr>
              <a:t>5</a:t>
            </a:r>
            <a:r>
              <a:rPr lang="nl-NL" dirty="0" smtClean="0">
                <a:latin typeface="Arial Narrow" panose="020B0606020202030204" pitchFamily="34" charset="0"/>
              </a:rPr>
              <a:t>: Senna is </a:t>
            </a:r>
            <a:r>
              <a:rPr lang="nl-NL" sz="3100" u="sng" dirty="0" smtClean="0">
                <a:solidFill>
                  <a:srgbClr val="0070C0"/>
                </a:solidFill>
                <a:latin typeface="Lucida Handwriting" panose="03010101010101010101" pitchFamily="66" charset="0"/>
              </a:rPr>
              <a:t>even</a:t>
            </a:r>
            <a:r>
              <a:rPr lang="nl-NL" sz="3100" u="sng" dirty="0" smtClean="0">
                <a:solidFill>
                  <a:srgbClr val="0070C0"/>
                </a:solidFill>
                <a:latin typeface="Arial Narrow" panose="020B0606020202030204" pitchFamily="34" charset="0"/>
              </a:rPr>
              <a:t> </a:t>
            </a:r>
            <a:r>
              <a:rPr lang="nl-NL" u="sng" dirty="0" smtClean="0">
                <a:latin typeface="Arial Narrow" panose="020B0606020202030204" pitchFamily="34" charset="0"/>
              </a:rPr>
              <a:t> grappig </a:t>
            </a:r>
            <a:r>
              <a:rPr lang="nl-NL" sz="2600" u="sng" dirty="0" smtClean="0">
                <a:solidFill>
                  <a:srgbClr val="0070C0"/>
                </a:solidFill>
                <a:latin typeface="Dyslexie" panose="02000000000000000000" pitchFamily="2" charset="0"/>
              </a:rPr>
              <a:t>als </a:t>
            </a:r>
            <a:r>
              <a:rPr lang="nl-NL" dirty="0" smtClean="0">
                <a:latin typeface="Arial Narrow" panose="020B0606020202030204" pitchFamily="34" charset="0"/>
              </a:rPr>
              <a:t>Yael.</a:t>
            </a:r>
          </a:p>
          <a:p>
            <a:r>
              <a:rPr lang="nl-NL" b="1" dirty="0" smtClean="0">
                <a:latin typeface="Arial Narrow" panose="020B0606020202030204" pitchFamily="34" charset="0"/>
              </a:rPr>
              <a:t>6</a:t>
            </a:r>
            <a:r>
              <a:rPr lang="nl-NL" dirty="0" smtClean="0">
                <a:latin typeface="Arial Narrow" panose="020B0606020202030204" pitchFamily="34" charset="0"/>
              </a:rPr>
              <a:t>: Yael woont lang</a:t>
            </a:r>
            <a:r>
              <a:rPr lang="nl-NL" u="sng" dirty="0" smtClean="0">
                <a:solidFill>
                  <a:srgbClr val="0070C0"/>
                </a:solidFill>
                <a:latin typeface="Arial Narrow" panose="020B0606020202030204" pitchFamily="34" charset="0"/>
              </a:rPr>
              <a:t>er</a:t>
            </a:r>
            <a:r>
              <a:rPr lang="nl-NL" dirty="0" smtClean="0">
                <a:latin typeface="Arial Narrow" panose="020B0606020202030204" pitchFamily="34" charset="0"/>
              </a:rPr>
              <a:t> in Boxtel </a:t>
            </a:r>
            <a:r>
              <a:rPr lang="nl-NL" sz="2600" dirty="0" smtClean="0">
                <a:solidFill>
                  <a:srgbClr val="0070C0"/>
                </a:solidFill>
                <a:latin typeface="Dyslexie" panose="02000000000000000000" pitchFamily="2" charset="0"/>
              </a:rPr>
              <a:t>dan</a:t>
            </a:r>
            <a:r>
              <a:rPr lang="nl-NL" dirty="0" smtClean="0">
                <a:latin typeface="Arial Narrow" panose="020B0606020202030204" pitchFamily="34" charset="0"/>
              </a:rPr>
              <a:t> Senna.</a:t>
            </a:r>
          </a:p>
          <a:p>
            <a:r>
              <a:rPr lang="nl-NL" b="1" dirty="0" smtClean="0">
                <a:latin typeface="Arial Narrow" panose="020B0606020202030204" pitchFamily="34" charset="0"/>
              </a:rPr>
              <a:t>7</a:t>
            </a:r>
            <a:r>
              <a:rPr lang="nl-NL" dirty="0" smtClean="0">
                <a:latin typeface="Arial Narrow" panose="020B0606020202030204" pitchFamily="34" charset="0"/>
              </a:rPr>
              <a:t>:</a:t>
            </a:r>
            <a:r>
              <a:rPr lang="nl-NL" dirty="0" smtClean="0"/>
              <a:t>De uitzending duurde </a:t>
            </a:r>
            <a:r>
              <a:rPr lang="nl-NL" u="sng" dirty="0" smtClean="0"/>
              <a:t>twee keer zo lang </a:t>
            </a:r>
            <a:r>
              <a:rPr lang="nl-NL" sz="2900" dirty="0" smtClean="0">
                <a:solidFill>
                  <a:srgbClr val="0070C0"/>
                </a:solidFill>
                <a:latin typeface="Dyslexie" panose="02000000000000000000" pitchFamily="2" charset="0"/>
              </a:rPr>
              <a:t>dan</a:t>
            </a:r>
            <a:r>
              <a:rPr lang="nl-NL" b="1" dirty="0" smtClean="0">
                <a:solidFill>
                  <a:srgbClr val="7030A0"/>
                </a:solidFill>
                <a:latin typeface="Bradley Hand ITC" panose="03070402050302030203" pitchFamily="66" charset="0"/>
              </a:rPr>
              <a:t> </a:t>
            </a:r>
            <a:r>
              <a:rPr lang="nl-NL" dirty="0" smtClean="0"/>
              <a:t>men had verwacht. </a:t>
            </a:r>
          </a:p>
          <a:p>
            <a:r>
              <a:rPr lang="nl-NL" b="1" dirty="0" smtClean="0">
                <a:latin typeface="Arial Narrow" panose="020B0606020202030204" pitchFamily="34" charset="0"/>
              </a:rPr>
              <a:t>8</a:t>
            </a:r>
            <a:r>
              <a:rPr lang="nl-NL" dirty="0" smtClean="0">
                <a:latin typeface="Arial Narrow" panose="020B0606020202030204" pitchFamily="34" charset="0"/>
              </a:rPr>
              <a:t>: Senna heeft </a:t>
            </a:r>
            <a:r>
              <a:rPr lang="nl-NL" sz="2900" i="1" u="sng" dirty="0" smtClean="0">
                <a:solidFill>
                  <a:srgbClr val="0070C0"/>
                </a:solidFill>
                <a:latin typeface="Dyslexie" panose="02000000000000000000" pitchFamily="2" charset="0"/>
              </a:rPr>
              <a:t>even</a:t>
            </a:r>
            <a:r>
              <a:rPr lang="nl-NL" sz="2900" u="sng" dirty="0" smtClean="0">
                <a:latin typeface="Dyslexie" panose="02000000000000000000" pitchFamily="2" charset="0"/>
              </a:rPr>
              <a:t> </a:t>
            </a:r>
            <a:r>
              <a:rPr lang="nl-NL" u="sng" dirty="0" smtClean="0">
                <a:latin typeface="Arial Narrow" panose="020B0606020202030204" pitchFamily="34" charset="0"/>
              </a:rPr>
              <a:t>lang </a:t>
            </a:r>
            <a:r>
              <a:rPr lang="nl-NL" dirty="0" smtClean="0">
                <a:latin typeface="Arial Narrow" panose="020B0606020202030204" pitchFamily="34" charset="0"/>
              </a:rPr>
              <a:t>haar </a:t>
            </a:r>
            <a:r>
              <a:rPr lang="nl-NL" dirty="0" smtClean="0">
                <a:solidFill>
                  <a:srgbClr val="0070C0"/>
                </a:solidFill>
                <a:latin typeface="Dyslexie" panose="02000000000000000000" pitchFamily="2" charset="0"/>
              </a:rPr>
              <a:t>als</a:t>
            </a:r>
            <a:r>
              <a:rPr lang="nl-NL" dirty="0" smtClean="0">
                <a:latin typeface="Arial Narrow" panose="020B0606020202030204" pitchFamily="34" charset="0"/>
              </a:rPr>
              <a:t> Yael</a:t>
            </a:r>
          </a:p>
          <a:p>
            <a:r>
              <a:rPr lang="nl-NL" b="1" dirty="0" smtClean="0">
                <a:latin typeface="Arial Narrow" panose="020B0606020202030204" pitchFamily="34" charset="0"/>
              </a:rPr>
              <a:t>9</a:t>
            </a:r>
            <a:r>
              <a:rPr lang="nl-NL" dirty="0" smtClean="0">
                <a:latin typeface="Arial Narrow" panose="020B0606020202030204" pitchFamily="34" charset="0"/>
              </a:rPr>
              <a:t>:</a:t>
            </a:r>
            <a:r>
              <a:rPr lang="nl-NL" dirty="0" smtClean="0"/>
              <a:t>Als je cijfers niet bet</a:t>
            </a:r>
            <a:r>
              <a:rPr lang="nl-NL" u="sng" dirty="0" smtClean="0">
                <a:solidFill>
                  <a:srgbClr val="0070C0"/>
                </a:solidFill>
              </a:rPr>
              <a:t>er</a:t>
            </a:r>
            <a:r>
              <a:rPr lang="nl-NL" u="sng" dirty="0" smtClean="0"/>
              <a:t> </a:t>
            </a:r>
            <a:r>
              <a:rPr lang="nl-NL" dirty="0" smtClean="0"/>
              <a:t>worden, zit er niets anders op </a:t>
            </a:r>
            <a:r>
              <a:rPr lang="nl-NL" sz="2900" dirty="0" smtClean="0">
                <a:solidFill>
                  <a:srgbClr val="0070C0"/>
                </a:solidFill>
                <a:latin typeface="Dyslexie" panose="02000000000000000000" pitchFamily="2" charset="0"/>
              </a:rPr>
              <a:t>dan</a:t>
            </a:r>
            <a:r>
              <a:rPr lang="nl-NL" b="1" dirty="0" smtClean="0">
                <a:solidFill>
                  <a:srgbClr val="7030A0"/>
                </a:solidFill>
                <a:latin typeface="Bradley Hand ITC" panose="03070402050302030203" pitchFamily="66" charset="0"/>
              </a:rPr>
              <a:t> </a:t>
            </a:r>
            <a:r>
              <a:rPr lang="nl-NL" dirty="0" smtClean="0"/>
              <a:t>over een ander school te gaan nadenken.</a:t>
            </a:r>
            <a:r>
              <a:rPr lang="nl-NL" dirty="0" smtClean="0">
                <a:latin typeface="Arial Narrow" panose="020B0606020202030204" pitchFamily="34" charset="0"/>
              </a:rPr>
              <a:t>.</a:t>
            </a:r>
          </a:p>
          <a:p>
            <a:r>
              <a:rPr lang="nl-NL" b="1" dirty="0" smtClean="0">
                <a:latin typeface="Arial Narrow" panose="020B0606020202030204" pitchFamily="34" charset="0"/>
              </a:rPr>
              <a:t>10</a:t>
            </a:r>
            <a:r>
              <a:rPr lang="nl-NL" dirty="0" smtClean="0">
                <a:latin typeface="Arial Narrow" panose="020B0606020202030204" pitchFamily="34" charset="0"/>
              </a:rPr>
              <a:t>: </a:t>
            </a:r>
            <a:r>
              <a:rPr lang="nl-NL" dirty="0" err="1" smtClean="0">
                <a:latin typeface="Arial Narrow" panose="020B0606020202030204" pitchFamily="34" charset="0"/>
              </a:rPr>
              <a:t>Coco</a:t>
            </a:r>
            <a:r>
              <a:rPr lang="nl-NL" dirty="0" smtClean="0">
                <a:latin typeface="Arial Narrow" panose="020B0606020202030204" pitchFamily="34" charset="0"/>
              </a:rPr>
              <a:t> was </a:t>
            </a:r>
            <a:r>
              <a:rPr lang="nl-NL" sz="2900" b="1" u="sng" dirty="0" smtClean="0">
                <a:solidFill>
                  <a:srgbClr val="0070C0"/>
                </a:solidFill>
                <a:latin typeface="Dyslexie" panose="02000000000000000000" pitchFamily="2" charset="0"/>
              </a:rPr>
              <a:t>even</a:t>
            </a:r>
            <a:r>
              <a:rPr lang="nl-NL" u="sng" dirty="0" smtClean="0">
                <a:latin typeface="Arial Narrow" panose="020B0606020202030204" pitchFamily="34" charset="0"/>
              </a:rPr>
              <a:t>  enthousiast</a:t>
            </a:r>
            <a:r>
              <a:rPr lang="nl-NL" b="1" dirty="0" smtClean="0">
                <a:solidFill>
                  <a:srgbClr val="7030A0"/>
                </a:solidFill>
                <a:latin typeface="Bradley Hand ITC" panose="03070402050302030203" pitchFamily="66" charset="0"/>
              </a:rPr>
              <a:t> </a:t>
            </a:r>
            <a:r>
              <a:rPr lang="nl-NL" sz="2900" dirty="0" smtClean="0">
                <a:solidFill>
                  <a:srgbClr val="0070C0"/>
                </a:solidFill>
                <a:latin typeface="Dyslexie" panose="02000000000000000000" pitchFamily="2" charset="0"/>
              </a:rPr>
              <a:t>als</a:t>
            </a:r>
            <a:r>
              <a:rPr lang="nl-NL" b="1" dirty="0" smtClean="0">
                <a:solidFill>
                  <a:srgbClr val="7030A0"/>
                </a:solidFill>
                <a:latin typeface="Bradley Hand ITC" panose="03070402050302030203" pitchFamily="66" charset="0"/>
              </a:rPr>
              <a:t> </a:t>
            </a:r>
            <a:r>
              <a:rPr lang="nl-NL" dirty="0" smtClean="0">
                <a:latin typeface="Arial Narrow" panose="020B0606020202030204" pitchFamily="34" charset="0"/>
              </a:rPr>
              <a:t>Senna.</a:t>
            </a:r>
          </a:p>
          <a:p>
            <a:r>
              <a:rPr lang="nl-NL" dirty="0" smtClean="0">
                <a:latin typeface="Arial Narrow" panose="020B0606020202030204" pitchFamily="34" charset="0"/>
              </a:rPr>
              <a:t>11</a:t>
            </a:r>
            <a:r>
              <a:rPr lang="nl-NL" dirty="0" smtClean="0"/>
              <a:t>Deze film is niet </a:t>
            </a:r>
            <a:r>
              <a:rPr lang="nl-NL" sz="2900" dirty="0" smtClean="0">
                <a:solidFill>
                  <a:srgbClr val="0070C0"/>
                </a:solidFill>
                <a:latin typeface="Dyslexie" panose="02000000000000000000" pitchFamily="2" charset="0"/>
              </a:rPr>
              <a:t>zo</a:t>
            </a:r>
            <a:r>
              <a:rPr lang="nl-NL" sz="3100" dirty="0" smtClean="0">
                <a:latin typeface="Lucida Handwriting" panose="03010101010101010101" pitchFamily="66" charset="0"/>
              </a:rPr>
              <a:t> </a:t>
            </a:r>
            <a:r>
              <a:rPr lang="nl-NL" dirty="0" smtClean="0"/>
              <a:t>leuk </a:t>
            </a:r>
            <a:r>
              <a:rPr lang="nl-NL" sz="2900" dirty="0" smtClean="0">
                <a:solidFill>
                  <a:srgbClr val="0070C0"/>
                </a:solidFill>
                <a:latin typeface="Dyslexie" panose="02000000000000000000" pitchFamily="2" charset="0"/>
              </a:rPr>
              <a:t>als </a:t>
            </a:r>
            <a:r>
              <a:rPr lang="nl-NL" dirty="0" smtClean="0"/>
              <a:t>ik verwacht had.</a:t>
            </a:r>
          </a:p>
          <a:p>
            <a:endParaRPr lang="nl-NL" dirty="0" smtClean="0">
              <a:latin typeface="Arial Narrow" panose="020B0606020202030204" pitchFamily="34" charset="0"/>
            </a:endParaRPr>
          </a:p>
          <a:p>
            <a:endParaRPr lang="nl-NL" dirty="0"/>
          </a:p>
        </p:txBody>
      </p:sp>
    </p:spTree>
    <p:extLst>
      <p:ext uri="{BB962C8B-B14F-4D97-AF65-F5344CB8AC3E}">
        <p14:creationId xmlns:p14="http://schemas.microsoft.com/office/powerpoint/2010/main" val="9210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b="1" dirty="0"/>
              <a:t>Die / Wie    Dat / Wat  </a:t>
            </a:r>
            <a:endParaRPr lang="nl-NL" dirty="0"/>
          </a:p>
          <a:p>
            <a:pPr marL="0" indent="0">
              <a:buNone/>
            </a:pPr>
            <a:r>
              <a:rPr lang="nl-NL" dirty="0"/>
              <a:t>Dat, wat en die zijn betrekkelijke voornaamwoorden, ze verwijzen naar iets. </a:t>
            </a:r>
            <a:endParaRPr lang="nl-NL" dirty="0" smtClean="0"/>
          </a:p>
          <a:p>
            <a:pPr marL="0" indent="0">
              <a:buNone/>
            </a:pPr>
            <a:r>
              <a:rPr lang="nl-NL" dirty="0" smtClean="0"/>
              <a:t>Ze </a:t>
            </a:r>
            <a:r>
              <a:rPr lang="nl-NL" dirty="0"/>
              <a:t>hebben betrekking op iets. </a:t>
            </a:r>
            <a:endParaRPr lang="nl-NL" dirty="0" smtClean="0"/>
          </a:p>
          <a:p>
            <a:pPr marL="0" indent="0">
              <a:buNone/>
            </a:pPr>
            <a:endParaRPr lang="nl-NL" dirty="0"/>
          </a:p>
          <a:p>
            <a:pPr marL="0" indent="0">
              <a:buNone/>
            </a:pPr>
            <a:r>
              <a:rPr lang="nl-NL" dirty="0" smtClean="0"/>
              <a:t>Kijk </a:t>
            </a:r>
            <a:r>
              <a:rPr lang="nl-NL" dirty="0"/>
              <a:t>heel scherp naar welk woord of zinsdeel wordt verwezen! </a:t>
            </a:r>
            <a:endParaRPr lang="nl-NL" dirty="0" smtClean="0"/>
          </a:p>
          <a:p>
            <a:pPr marL="0" indent="0">
              <a:buNone/>
            </a:pPr>
            <a:r>
              <a:rPr lang="nl-NL" dirty="0" smtClean="0"/>
              <a:t>Waar </a:t>
            </a:r>
            <a:r>
              <a:rPr lang="nl-NL" dirty="0"/>
              <a:t>heeft de verwijzing betrekking op? </a:t>
            </a:r>
          </a:p>
          <a:p>
            <a:endParaRPr lang="nl-NL" dirty="0"/>
          </a:p>
        </p:txBody>
      </p:sp>
      <p:sp>
        <p:nvSpPr>
          <p:cNvPr id="4" name="Titel 1"/>
          <p:cNvSpPr>
            <a:spLocks noGrp="1"/>
          </p:cNvSpPr>
          <p:nvPr>
            <p:ph type="title"/>
          </p:nvPr>
        </p:nvSpPr>
        <p:spPr>
          <a:xfrm>
            <a:off x="-36512" y="3196"/>
            <a:ext cx="9180512" cy="689500"/>
          </a:xfrm>
          <a:solidFill>
            <a:srgbClr val="0070C0"/>
          </a:solidFill>
        </p:spPr>
        <p:txBody>
          <a:bodyPr>
            <a:normAutofit/>
          </a:bodyPr>
          <a:lstStyle/>
          <a:p>
            <a:r>
              <a:rPr lang="nl-NL" sz="3200" dirty="0" smtClean="0">
                <a:solidFill>
                  <a:schemeClr val="bg1"/>
                </a:solidFill>
                <a:latin typeface="Arial Narrow" panose="020B0606020202030204" pitchFamily="34" charset="0"/>
              </a:rPr>
              <a:t>Goed verwijzen</a:t>
            </a:r>
            <a:endParaRPr lang="nl-NL"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55164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marL="514350" indent="-514350">
              <a:buFont typeface="+mj-lt"/>
              <a:buAutoNum type="arabicPeriod"/>
            </a:pPr>
            <a:r>
              <a:rPr lang="nl-NL" sz="2400" dirty="0" smtClean="0">
                <a:latin typeface="Arial Narrow" panose="020B0606020202030204" pitchFamily="34" charset="0"/>
              </a:rPr>
              <a:t>Mijn </a:t>
            </a:r>
            <a:r>
              <a:rPr lang="nl-NL" sz="2400" dirty="0">
                <a:latin typeface="Arial Narrow" panose="020B0606020202030204" pitchFamily="34" charset="0"/>
              </a:rPr>
              <a:t>studie duurt 2x zo lang …… gepland </a:t>
            </a:r>
          </a:p>
          <a:p>
            <a:pPr marL="514350" indent="-514350">
              <a:buFont typeface="+mj-lt"/>
              <a:buAutoNum type="arabicPeriod"/>
            </a:pPr>
            <a:r>
              <a:rPr lang="nl-NL" sz="2400" dirty="0" smtClean="0">
                <a:latin typeface="Arial Narrow" panose="020B0606020202030204" pitchFamily="34" charset="0"/>
              </a:rPr>
              <a:t>Ilse weet daar veel minder van ……. ik/mij.</a:t>
            </a:r>
          </a:p>
          <a:p>
            <a:pPr marL="514350" indent="-514350">
              <a:buFont typeface="+mj-lt"/>
              <a:buAutoNum type="arabicPeriod"/>
            </a:pPr>
            <a:r>
              <a:rPr lang="nl-NL" sz="2400" dirty="0" smtClean="0">
                <a:latin typeface="Arial Narrow" panose="020B0606020202030204" pitchFamily="34" charset="0"/>
              </a:rPr>
              <a:t>Ik volg dezelfde vakken …… jou / jij.</a:t>
            </a:r>
          </a:p>
          <a:p>
            <a:pPr marL="514350" indent="-514350">
              <a:buFont typeface="+mj-lt"/>
              <a:buAutoNum type="arabicPeriod"/>
            </a:pPr>
            <a:r>
              <a:rPr lang="nl-NL" sz="2400" dirty="0" smtClean="0">
                <a:latin typeface="Arial Narrow" panose="020B0606020202030204" pitchFamily="34" charset="0"/>
              </a:rPr>
              <a:t>Zij gaan naar een ander college …… ons / wij.</a:t>
            </a:r>
          </a:p>
          <a:p>
            <a:pPr marL="514350" indent="-514350">
              <a:buFont typeface="+mj-lt"/>
              <a:buAutoNum type="arabicPeriod"/>
            </a:pPr>
            <a:r>
              <a:rPr lang="nl-NL" sz="2400" dirty="0">
                <a:latin typeface="Arial Narrow" panose="020B0606020202030204" pitchFamily="34" charset="0"/>
              </a:rPr>
              <a:t>Ik heb een veel leukere stage …… zij / haar. </a:t>
            </a:r>
          </a:p>
          <a:p>
            <a:pPr marL="514350" indent="-514350">
              <a:buFont typeface="+mj-lt"/>
              <a:buAutoNum type="arabicPeriod"/>
            </a:pPr>
            <a:r>
              <a:rPr lang="nl-NL" sz="2400" dirty="0" smtClean="0">
                <a:latin typeface="Arial Narrow" panose="020B0606020202030204" pitchFamily="34" charset="0"/>
              </a:rPr>
              <a:t>Hij komt daar net zo vaak …… ik / mij. </a:t>
            </a:r>
          </a:p>
          <a:p>
            <a:pPr marL="514350" indent="-514350">
              <a:buFont typeface="+mj-lt"/>
              <a:buAutoNum type="arabicPeriod"/>
            </a:pPr>
            <a:r>
              <a:rPr lang="nl-NL" sz="2400" dirty="0" smtClean="0">
                <a:latin typeface="Arial Narrow" panose="020B0606020202030204" pitchFamily="34" charset="0"/>
              </a:rPr>
              <a:t>Jij gaat met hem anders om …….   </a:t>
            </a:r>
            <a:r>
              <a:rPr lang="nl-NL" sz="2400" dirty="0">
                <a:latin typeface="Arial Narrow" panose="020B0606020202030204" pitchFamily="34" charset="0"/>
              </a:rPr>
              <a:t>m</a:t>
            </a:r>
            <a:r>
              <a:rPr lang="nl-NL" sz="2400" dirty="0" smtClean="0">
                <a:latin typeface="Arial Narrow" panose="020B0606020202030204" pitchFamily="34" charset="0"/>
              </a:rPr>
              <a:t>et ik / mij.  </a:t>
            </a:r>
          </a:p>
          <a:p>
            <a:pPr marL="514350" indent="-514350">
              <a:buFont typeface="+mj-lt"/>
              <a:buAutoNum type="arabicPeriod"/>
            </a:pPr>
            <a:r>
              <a:rPr lang="nl-NL" sz="2400" dirty="0" smtClean="0">
                <a:latin typeface="Arial Narrow" panose="020B0606020202030204" pitchFamily="34" charset="0"/>
              </a:rPr>
              <a:t>U wordt daar netter behandeld ……. U denkt. </a:t>
            </a:r>
          </a:p>
          <a:p>
            <a:pPr marL="514350" indent="-514350">
              <a:buFont typeface="+mj-lt"/>
              <a:buAutoNum type="arabicPeriod"/>
            </a:pPr>
            <a:r>
              <a:rPr lang="nl-NL" sz="2400" dirty="0" smtClean="0">
                <a:latin typeface="Arial Narrow" panose="020B0606020202030204" pitchFamily="34" charset="0"/>
              </a:rPr>
              <a:t>Ik ga liever met jou mee ……. met hem / hij.</a:t>
            </a:r>
          </a:p>
          <a:p>
            <a:pPr marL="514350" indent="-514350">
              <a:buFont typeface="+mj-lt"/>
              <a:buAutoNum type="arabicPeriod"/>
            </a:pPr>
            <a:r>
              <a:rPr lang="nl-NL" sz="2400" dirty="0" smtClean="0">
                <a:latin typeface="Arial Narrow" panose="020B0606020202030204" pitchFamily="34" charset="0"/>
              </a:rPr>
              <a:t>Jij </a:t>
            </a:r>
            <a:r>
              <a:rPr lang="nl-NL" sz="2400" dirty="0">
                <a:latin typeface="Arial Narrow" panose="020B0606020202030204" pitchFamily="34" charset="0"/>
              </a:rPr>
              <a:t>bent iets kleiner …….. haar / zij</a:t>
            </a:r>
            <a:r>
              <a:rPr lang="nl-NL" sz="2400" dirty="0" smtClean="0">
                <a:latin typeface="Arial Narrow" panose="020B0606020202030204" pitchFamily="34" charset="0"/>
              </a:rPr>
              <a:t>.</a:t>
            </a:r>
          </a:p>
          <a:p>
            <a:pPr marL="514350" indent="-514350">
              <a:buFont typeface="+mj-lt"/>
              <a:buAutoNum type="arabicPeriod"/>
            </a:pPr>
            <a:r>
              <a:rPr lang="nl-NL" sz="2400" dirty="0" smtClean="0">
                <a:latin typeface="Arial Narrow" panose="020B0606020202030204" pitchFamily="34" charset="0"/>
              </a:rPr>
              <a:t>Jij bent net zo klein …….. Ik / mij. </a:t>
            </a:r>
            <a:endParaRPr lang="nl-NL" sz="2400" dirty="0">
              <a:latin typeface="Arial Narrow" panose="020B0606020202030204" pitchFamily="34" charset="0"/>
            </a:endParaRPr>
          </a:p>
          <a:p>
            <a:pPr marL="514350" indent="-514350">
              <a:buFont typeface="+mj-lt"/>
              <a:buAutoNum type="arabicPeriod"/>
            </a:pPr>
            <a:r>
              <a:rPr lang="nl-NL" sz="2400" dirty="0" smtClean="0">
                <a:latin typeface="Arial Narrow" panose="020B0606020202030204" pitchFamily="34" charset="0"/>
              </a:rPr>
              <a:t> </a:t>
            </a:r>
            <a:r>
              <a:rPr lang="nl-NL" sz="2400" dirty="0" err="1">
                <a:latin typeface="Arial Narrow" panose="020B0606020202030204" pitchFamily="34" charset="0"/>
              </a:rPr>
              <a:t>Minou</a:t>
            </a:r>
            <a:r>
              <a:rPr lang="nl-NL" sz="2400" dirty="0">
                <a:latin typeface="Arial Narrow" panose="020B0606020202030204" pitchFamily="34" charset="0"/>
              </a:rPr>
              <a:t> heeft veel meer lef …….. ik / </a:t>
            </a:r>
            <a:r>
              <a:rPr lang="nl-NL" sz="2400" dirty="0" smtClean="0">
                <a:latin typeface="Arial Narrow" panose="020B0606020202030204" pitchFamily="34" charset="0"/>
              </a:rPr>
              <a:t>mij.</a:t>
            </a:r>
          </a:p>
          <a:p>
            <a:pPr marL="514350" indent="-514350">
              <a:buFont typeface="+mj-lt"/>
              <a:buAutoNum type="arabicPeriod"/>
            </a:pPr>
            <a:r>
              <a:rPr lang="nl-NL" sz="2400" dirty="0" smtClean="0">
                <a:latin typeface="Arial Narrow" panose="020B0606020202030204" pitchFamily="34" charset="0"/>
              </a:rPr>
              <a:t>Jij doet dat anders ………..zij / hun. </a:t>
            </a:r>
          </a:p>
          <a:p>
            <a:pPr marL="514350" indent="-514350">
              <a:buFont typeface="+mj-lt"/>
              <a:buAutoNum type="arabicPeriod"/>
            </a:pPr>
            <a:r>
              <a:rPr lang="nl-NL" sz="2400" dirty="0" smtClean="0">
                <a:latin typeface="Arial Narrow" panose="020B0606020202030204" pitchFamily="34" charset="0"/>
              </a:rPr>
              <a:t>Zij heeft meer kans …… jij / jou. </a:t>
            </a:r>
          </a:p>
          <a:p>
            <a:pPr marL="514350" indent="-514350">
              <a:buFont typeface="+mj-lt"/>
              <a:buAutoNum type="arabicPeriod"/>
            </a:pPr>
            <a:r>
              <a:rPr lang="nl-NL" sz="2400" dirty="0" smtClean="0">
                <a:latin typeface="Arial Narrow" panose="020B0606020202030204" pitchFamily="34" charset="0"/>
              </a:rPr>
              <a:t>Mijn zus is veel mooier ……… ik  / mij. </a:t>
            </a: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a:latin typeface="Arial Narrow" panose="020B0606020202030204" pitchFamily="34" charset="0"/>
            </a:endParaRPr>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200" dirty="0" smtClean="0">
                <a:latin typeface="Arial Narrow" panose="020B0606020202030204" pitchFamily="34" charset="0"/>
              </a:rPr>
              <a:t>Vul in: </a:t>
            </a:r>
            <a:r>
              <a:rPr lang="nl-NL" sz="3200" dirty="0" smtClean="0">
                <a:latin typeface="Arial Narrow" panose="020B0606020202030204" pitchFamily="34" charset="0"/>
                <a:hlinkClick r:id="rId2"/>
              </a:rPr>
              <a:t>als of dan</a:t>
            </a:r>
            <a:r>
              <a:rPr lang="nl-NL" sz="3200" dirty="0" smtClean="0">
                <a:latin typeface="Arial Narrow" panose="020B0606020202030204" pitchFamily="34" charset="0"/>
              </a:rPr>
              <a:t>       ik / mij  jou / jij  ons / wij</a:t>
            </a:r>
            <a:br>
              <a:rPr lang="nl-NL" sz="3200" dirty="0" smtClean="0">
                <a:latin typeface="Arial Narrow" panose="020B0606020202030204" pitchFamily="34" charset="0"/>
              </a:rPr>
            </a:br>
            <a:endParaRPr lang="nl-NL" sz="3200" dirty="0">
              <a:latin typeface="Arial Narrow" panose="020B0606020202030204" pitchFamily="34" charset="0"/>
            </a:endParaRPr>
          </a:p>
        </p:txBody>
      </p:sp>
    </p:spTree>
    <p:extLst>
      <p:ext uri="{BB962C8B-B14F-4D97-AF65-F5344CB8AC3E}">
        <p14:creationId xmlns:p14="http://schemas.microsoft.com/office/powerpoint/2010/main" val="244844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1052736"/>
            <a:ext cx="8229600" cy="4525963"/>
          </a:xfrm>
        </p:spPr>
        <p:txBody>
          <a:bodyPr>
            <a:normAutofit fontScale="77500" lnSpcReduction="20000"/>
          </a:bodyPr>
          <a:lstStyle/>
          <a:p>
            <a:pPr marL="514350" indent="-514350">
              <a:buFont typeface="+mj-lt"/>
              <a:buAutoNum type="arabicPeriod"/>
            </a:pPr>
            <a:r>
              <a:rPr lang="nl-NL" sz="2400" dirty="0" smtClean="0">
                <a:latin typeface="Arial Narrow" panose="020B0606020202030204" pitchFamily="34" charset="0"/>
              </a:rPr>
              <a:t>Mijn </a:t>
            </a:r>
            <a:r>
              <a:rPr lang="nl-NL" sz="2400" dirty="0">
                <a:latin typeface="Arial Narrow" panose="020B0606020202030204" pitchFamily="34" charset="0"/>
              </a:rPr>
              <a:t>studie duurt 2x zo lang </a:t>
            </a:r>
            <a:r>
              <a:rPr lang="nl-NL" sz="2400" dirty="0" smtClean="0">
                <a:solidFill>
                  <a:srgbClr val="0070C0"/>
                </a:solidFill>
                <a:latin typeface="Arial Narrow" panose="020B0606020202030204" pitchFamily="34" charset="0"/>
              </a:rPr>
              <a:t>als</a:t>
            </a:r>
            <a:r>
              <a:rPr lang="nl-NL" sz="2400" dirty="0" smtClean="0">
                <a:latin typeface="Arial Narrow" panose="020B0606020202030204" pitchFamily="34" charset="0"/>
              </a:rPr>
              <a:t> gepland </a:t>
            </a:r>
            <a:endParaRPr lang="nl-NL" sz="2400" dirty="0">
              <a:latin typeface="Arial Narrow" panose="020B0606020202030204" pitchFamily="34" charset="0"/>
            </a:endParaRPr>
          </a:p>
          <a:p>
            <a:pPr marL="514350" indent="-514350">
              <a:buFont typeface="+mj-lt"/>
              <a:buAutoNum type="arabicPeriod"/>
            </a:pPr>
            <a:r>
              <a:rPr lang="nl-NL" sz="2400" dirty="0" smtClean="0">
                <a:latin typeface="Arial Narrow" panose="020B0606020202030204" pitchFamily="34" charset="0"/>
              </a:rPr>
              <a:t>Ilse weet daar veel minder van </a:t>
            </a:r>
            <a:r>
              <a:rPr lang="nl-NL" sz="2400" dirty="0" smtClean="0">
                <a:solidFill>
                  <a:srgbClr val="0070C0"/>
                </a:solidFill>
                <a:latin typeface="Arial Narrow" panose="020B0606020202030204" pitchFamily="34" charset="0"/>
              </a:rPr>
              <a:t>dan ik</a:t>
            </a:r>
            <a:r>
              <a:rPr lang="nl-NL" sz="2400" dirty="0" smtClean="0">
                <a:latin typeface="Arial Narrow" panose="020B0606020202030204" pitchFamily="34" charset="0"/>
              </a:rPr>
              <a:t>.[weet]   </a:t>
            </a:r>
            <a:r>
              <a:rPr lang="nl-NL" sz="2400" strike="sngStrike" dirty="0" smtClean="0">
                <a:solidFill>
                  <a:srgbClr val="FF0000"/>
                </a:solidFill>
                <a:latin typeface="Arial Narrow" panose="020B0606020202030204" pitchFamily="34" charset="0"/>
              </a:rPr>
              <a:t>dan mij</a:t>
            </a:r>
          </a:p>
          <a:p>
            <a:pPr marL="514350" indent="-514350">
              <a:buFont typeface="+mj-lt"/>
              <a:buAutoNum type="arabicPeriod"/>
            </a:pPr>
            <a:r>
              <a:rPr lang="nl-NL" sz="2400" dirty="0" smtClean="0">
                <a:latin typeface="Arial Narrow" panose="020B0606020202030204" pitchFamily="34" charset="0"/>
              </a:rPr>
              <a:t>Ik volg dezelfde vakken </a:t>
            </a:r>
            <a:r>
              <a:rPr lang="nl-NL" sz="2400" dirty="0" smtClean="0">
                <a:solidFill>
                  <a:srgbClr val="0070C0"/>
                </a:solidFill>
                <a:latin typeface="Arial Narrow" panose="020B0606020202030204" pitchFamily="34" charset="0"/>
              </a:rPr>
              <a:t>als jij</a:t>
            </a:r>
            <a:r>
              <a:rPr lang="nl-NL" sz="2400" dirty="0" smtClean="0">
                <a:latin typeface="Arial Narrow" panose="020B0606020202030204" pitchFamily="34" charset="0"/>
              </a:rPr>
              <a:t>.[volgt]</a:t>
            </a:r>
          </a:p>
          <a:p>
            <a:pPr marL="514350" indent="-514350">
              <a:buFont typeface="+mj-lt"/>
              <a:buAutoNum type="arabicPeriod"/>
            </a:pPr>
            <a:r>
              <a:rPr lang="nl-NL" sz="2400" dirty="0" smtClean="0">
                <a:latin typeface="Arial Narrow" panose="020B0606020202030204" pitchFamily="34" charset="0"/>
              </a:rPr>
              <a:t>Zij gaan naar een ander college </a:t>
            </a:r>
            <a:r>
              <a:rPr lang="nl-NL" sz="2400" dirty="0" smtClean="0">
                <a:solidFill>
                  <a:srgbClr val="0070C0"/>
                </a:solidFill>
                <a:latin typeface="Arial Narrow" panose="020B0606020202030204" pitchFamily="34" charset="0"/>
              </a:rPr>
              <a:t>dan wij</a:t>
            </a:r>
            <a:r>
              <a:rPr lang="nl-NL" sz="2400" dirty="0" smtClean="0">
                <a:latin typeface="Arial Narrow" panose="020B0606020202030204" pitchFamily="34" charset="0"/>
              </a:rPr>
              <a:t>.[gaan]</a:t>
            </a:r>
          </a:p>
          <a:p>
            <a:pPr marL="514350" indent="-514350">
              <a:buFont typeface="+mj-lt"/>
              <a:buAutoNum type="arabicPeriod"/>
            </a:pPr>
            <a:r>
              <a:rPr lang="nl-NL" sz="2400" dirty="0">
                <a:latin typeface="Arial Narrow" panose="020B0606020202030204" pitchFamily="34" charset="0"/>
              </a:rPr>
              <a:t>Ik heb een veel leukere stage dan zij. [heeft]     </a:t>
            </a:r>
            <a:r>
              <a:rPr lang="nl-NL" sz="2400" strike="sngStrike" dirty="0">
                <a:solidFill>
                  <a:srgbClr val="FF0000"/>
                </a:solidFill>
                <a:latin typeface="Arial Narrow" panose="020B0606020202030204" pitchFamily="34" charset="0"/>
              </a:rPr>
              <a:t>dan haar</a:t>
            </a:r>
          </a:p>
          <a:p>
            <a:pPr marL="514350" indent="-514350">
              <a:buFont typeface="+mj-lt"/>
              <a:buAutoNum type="arabicPeriod"/>
            </a:pPr>
            <a:r>
              <a:rPr lang="nl-NL" sz="2400" dirty="0" smtClean="0">
                <a:latin typeface="Arial Narrow" panose="020B0606020202030204" pitchFamily="34" charset="0"/>
              </a:rPr>
              <a:t>Hij komt daar net zo vaak </a:t>
            </a:r>
            <a:r>
              <a:rPr lang="nl-NL" sz="2400" dirty="0" smtClean="0">
                <a:solidFill>
                  <a:srgbClr val="0070C0"/>
                </a:solidFill>
                <a:latin typeface="Arial Narrow" panose="020B0606020202030204" pitchFamily="34" charset="0"/>
              </a:rPr>
              <a:t>als ik</a:t>
            </a:r>
            <a:r>
              <a:rPr lang="nl-NL" sz="2400" dirty="0" smtClean="0">
                <a:latin typeface="Arial Narrow" panose="020B0606020202030204" pitchFamily="34" charset="0"/>
              </a:rPr>
              <a:t>. [daar kom]</a:t>
            </a:r>
          </a:p>
          <a:p>
            <a:pPr marL="514350" indent="-514350">
              <a:buFont typeface="+mj-lt"/>
              <a:buAutoNum type="arabicPeriod"/>
            </a:pPr>
            <a:r>
              <a:rPr lang="nl-NL" sz="2400" dirty="0" smtClean="0">
                <a:latin typeface="Arial Narrow" panose="020B0606020202030204" pitchFamily="34" charset="0"/>
              </a:rPr>
              <a:t>Jij gaat met hem anders om </a:t>
            </a:r>
            <a:r>
              <a:rPr lang="nl-NL" sz="2400" dirty="0" smtClean="0">
                <a:solidFill>
                  <a:srgbClr val="0070C0"/>
                </a:solidFill>
                <a:latin typeface="Arial Narrow" panose="020B0606020202030204" pitchFamily="34" charset="0"/>
              </a:rPr>
              <a:t>dan met mij</a:t>
            </a:r>
            <a:r>
              <a:rPr lang="nl-NL" sz="2400" dirty="0" smtClean="0">
                <a:latin typeface="Arial Narrow" panose="020B0606020202030204" pitchFamily="34" charset="0"/>
              </a:rPr>
              <a:t>.  [dan je met mij omgaat]</a:t>
            </a:r>
          </a:p>
          <a:p>
            <a:pPr marL="514350" indent="-514350">
              <a:buFont typeface="+mj-lt"/>
              <a:buAutoNum type="arabicPeriod"/>
            </a:pPr>
            <a:r>
              <a:rPr lang="nl-NL" sz="2400" dirty="0" smtClean="0">
                <a:latin typeface="Arial Narrow" panose="020B0606020202030204" pitchFamily="34" charset="0"/>
              </a:rPr>
              <a:t>U wordt daar netter behandeld </a:t>
            </a:r>
            <a:r>
              <a:rPr lang="nl-NL" sz="2400" dirty="0" smtClean="0">
                <a:solidFill>
                  <a:srgbClr val="0070C0"/>
                </a:solidFill>
                <a:latin typeface="Arial Narrow" panose="020B0606020202030204" pitchFamily="34" charset="0"/>
              </a:rPr>
              <a:t>dan U</a:t>
            </a:r>
            <a:r>
              <a:rPr lang="nl-NL" sz="2400" dirty="0" smtClean="0">
                <a:latin typeface="Arial Narrow" panose="020B0606020202030204" pitchFamily="34" charset="0"/>
              </a:rPr>
              <a:t> denkt. </a:t>
            </a:r>
          </a:p>
          <a:p>
            <a:pPr marL="514350" indent="-514350">
              <a:buFont typeface="+mj-lt"/>
              <a:buAutoNum type="arabicPeriod"/>
            </a:pPr>
            <a:r>
              <a:rPr lang="nl-NL" sz="2400" dirty="0" smtClean="0">
                <a:latin typeface="Arial Narrow" panose="020B0606020202030204" pitchFamily="34" charset="0"/>
              </a:rPr>
              <a:t>Ik ga liever met jou mee </a:t>
            </a:r>
            <a:r>
              <a:rPr lang="nl-NL" sz="2400" dirty="0" smtClean="0">
                <a:solidFill>
                  <a:srgbClr val="0070C0"/>
                </a:solidFill>
                <a:latin typeface="Arial Narrow" panose="020B0606020202030204" pitchFamily="34" charset="0"/>
              </a:rPr>
              <a:t>dan met hem</a:t>
            </a:r>
            <a:r>
              <a:rPr lang="nl-NL" sz="2400" dirty="0" smtClean="0">
                <a:latin typeface="Arial Narrow" panose="020B0606020202030204" pitchFamily="34" charset="0"/>
              </a:rPr>
              <a:t>. [dan dat ik met hem meega]</a:t>
            </a:r>
          </a:p>
          <a:p>
            <a:pPr marL="514350" indent="-514350">
              <a:buFont typeface="+mj-lt"/>
              <a:buAutoNum type="arabicPeriod"/>
            </a:pPr>
            <a:r>
              <a:rPr lang="nl-NL" sz="2400" dirty="0" smtClean="0">
                <a:latin typeface="Arial Narrow" panose="020B0606020202030204" pitchFamily="34" charset="0"/>
              </a:rPr>
              <a:t>Jij </a:t>
            </a:r>
            <a:r>
              <a:rPr lang="nl-NL" sz="2400" dirty="0">
                <a:latin typeface="Arial Narrow" panose="020B0606020202030204" pitchFamily="34" charset="0"/>
              </a:rPr>
              <a:t>bent iets kleiner </a:t>
            </a:r>
            <a:r>
              <a:rPr lang="nl-NL" sz="2400" dirty="0" smtClean="0">
                <a:solidFill>
                  <a:srgbClr val="0070C0"/>
                </a:solidFill>
                <a:latin typeface="Arial Narrow" panose="020B0606020202030204" pitchFamily="34" charset="0"/>
              </a:rPr>
              <a:t>dan </a:t>
            </a:r>
            <a:r>
              <a:rPr lang="nl-NL" sz="2400" dirty="0">
                <a:solidFill>
                  <a:srgbClr val="0070C0"/>
                </a:solidFill>
                <a:latin typeface="Arial Narrow" panose="020B0606020202030204" pitchFamily="34" charset="0"/>
              </a:rPr>
              <a:t>zij</a:t>
            </a:r>
            <a:r>
              <a:rPr lang="nl-NL" sz="2400" dirty="0" smtClean="0">
                <a:latin typeface="Arial Narrow" panose="020B0606020202030204" pitchFamily="34" charset="0"/>
              </a:rPr>
              <a:t>.[is]</a:t>
            </a:r>
          </a:p>
          <a:p>
            <a:pPr marL="514350" indent="-514350">
              <a:buFont typeface="+mj-lt"/>
              <a:buAutoNum type="arabicPeriod"/>
            </a:pPr>
            <a:r>
              <a:rPr lang="nl-NL" sz="2400" dirty="0" smtClean="0">
                <a:latin typeface="Arial Narrow" panose="020B0606020202030204" pitchFamily="34" charset="0"/>
              </a:rPr>
              <a:t>Jij bent net zo klein </a:t>
            </a:r>
            <a:r>
              <a:rPr lang="nl-NL" sz="2400" dirty="0" smtClean="0">
                <a:solidFill>
                  <a:srgbClr val="0070C0"/>
                </a:solidFill>
                <a:latin typeface="Arial Narrow" panose="020B0606020202030204" pitchFamily="34" charset="0"/>
              </a:rPr>
              <a:t>als</a:t>
            </a:r>
            <a:r>
              <a:rPr lang="nl-NL" sz="2400" dirty="0" smtClean="0">
                <a:latin typeface="Arial Narrow" panose="020B0606020202030204" pitchFamily="34" charset="0"/>
              </a:rPr>
              <a:t> ik. [ben]    </a:t>
            </a:r>
            <a:r>
              <a:rPr lang="nl-NL" sz="2400" strike="sngStrike" dirty="0" smtClean="0">
                <a:solidFill>
                  <a:srgbClr val="FF0000"/>
                </a:solidFill>
                <a:latin typeface="Arial Narrow" panose="020B0606020202030204" pitchFamily="34" charset="0"/>
              </a:rPr>
              <a:t>als mij</a:t>
            </a:r>
            <a:endParaRPr lang="nl-NL" sz="2400" strike="sngStrike" dirty="0">
              <a:solidFill>
                <a:srgbClr val="FF0000"/>
              </a:solidFill>
              <a:latin typeface="Arial Narrow" panose="020B0606020202030204" pitchFamily="34" charset="0"/>
            </a:endParaRPr>
          </a:p>
          <a:p>
            <a:pPr marL="514350" indent="-514350">
              <a:buFont typeface="+mj-lt"/>
              <a:buAutoNum type="arabicPeriod"/>
            </a:pPr>
            <a:r>
              <a:rPr lang="nl-NL" sz="2400" dirty="0" smtClean="0">
                <a:latin typeface="Arial Narrow" panose="020B0606020202030204" pitchFamily="34" charset="0"/>
              </a:rPr>
              <a:t> </a:t>
            </a:r>
            <a:r>
              <a:rPr lang="nl-NL" sz="2400" dirty="0" err="1">
                <a:latin typeface="Arial Narrow" panose="020B0606020202030204" pitchFamily="34" charset="0"/>
              </a:rPr>
              <a:t>Minou</a:t>
            </a:r>
            <a:r>
              <a:rPr lang="nl-NL" sz="2400" dirty="0">
                <a:latin typeface="Arial Narrow" panose="020B0606020202030204" pitchFamily="34" charset="0"/>
              </a:rPr>
              <a:t> heeft veel meer lef </a:t>
            </a:r>
            <a:r>
              <a:rPr lang="nl-NL" sz="2400" dirty="0" smtClean="0">
                <a:solidFill>
                  <a:srgbClr val="0070C0"/>
                </a:solidFill>
                <a:latin typeface="Arial Narrow" panose="020B0606020202030204" pitchFamily="34" charset="0"/>
              </a:rPr>
              <a:t>dan ik</a:t>
            </a:r>
            <a:r>
              <a:rPr lang="nl-NL" sz="2400" dirty="0" smtClean="0">
                <a:latin typeface="Arial Narrow" panose="020B0606020202030204" pitchFamily="34" charset="0"/>
              </a:rPr>
              <a:t>. [heb]</a:t>
            </a:r>
          </a:p>
          <a:p>
            <a:pPr marL="514350" indent="-514350">
              <a:buFont typeface="+mj-lt"/>
              <a:buAutoNum type="arabicPeriod"/>
            </a:pPr>
            <a:r>
              <a:rPr lang="nl-NL" sz="2400" dirty="0" smtClean="0">
                <a:latin typeface="Arial Narrow" panose="020B0606020202030204" pitchFamily="34" charset="0"/>
              </a:rPr>
              <a:t>Jij doet dat anders </a:t>
            </a:r>
            <a:r>
              <a:rPr lang="nl-NL" sz="2400" dirty="0" smtClean="0">
                <a:solidFill>
                  <a:srgbClr val="0070C0"/>
                </a:solidFill>
                <a:latin typeface="Arial Narrow" panose="020B0606020202030204" pitchFamily="34" charset="0"/>
              </a:rPr>
              <a:t>dan zij</a:t>
            </a:r>
            <a:r>
              <a:rPr lang="nl-NL" sz="2400" dirty="0" smtClean="0">
                <a:latin typeface="Arial Narrow" panose="020B0606020202030204" pitchFamily="34" charset="0"/>
              </a:rPr>
              <a:t>.  [dat doen]   </a:t>
            </a:r>
            <a:r>
              <a:rPr lang="nl-NL" sz="2400" strike="sngStrike" dirty="0" smtClean="0">
                <a:solidFill>
                  <a:srgbClr val="FF0000"/>
                </a:solidFill>
                <a:latin typeface="Arial Narrow" panose="020B0606020202030204" pitchFamily="34" charset="0"/>
              </a:rPr>
              <a:t>dan hun</a:t>
            </a:r>
          </a:p>
          <a:p>
            <a:pPr marL="514350" indent="-514350">
              <a:buFont typeface="+mj-lt"/>
              <a:buAutoNum type="arabicPeriod"/>
            </a:pPr>
            <a:r>
              <a:rPr lang="nl-NL" sz="2400" dirty="0">
                <a:latin typeface="Arial Narrow" panose="020B0606020202030204" pitchFamily="34" charset="0"/>
              </a:rPr>
              <a:t>Z</a:t>
            </a:r>
            <a:r>
              <a:rPr lang="nl-NL" sz="2400" dirty="0" smtClean="0">
                <a:latin typeface="Arial Narrow" panose="020B0606020202030204" pitchFamily="34" charset="0"/>
              </a:rPr>
              <a:t>ij heeft meer kans dan jij. [hebt]  </a:t>
            </a:r>
            <a:r>
              <a:rPr lang="nl-NL" sz="2400" strike="sngStrike" dirty="0" smtClean="0">
                <a:solidFill>
                  <a:srgbClr val="FF0000"/>
                </a:solidFill>
                <a:latin typeface="Arial Narrow" panose="020B0606020202030204" pitchFamily="34" charset="0"/>
              </a:rPr>
              <a:t>dan jou</a:t>
            </a:r>
          </a:p>
          <a:p>
            <a:pPr marL="457200" indent="-457200">
              <a:buFont typeface="+mj-lt"/>
              <a:buAutoNum type="arabicPeriod"/>
            </a:pPr>
            <a:r>
              <a:rPr lang="nl-NL" sz="2400" dirty="0" smtClean="0">
                <a:latin typeface="Arial Narrow" panose="020B0606020202030204" pitchFamily="34" charset="0"/>
              </a:rPr>
              <a:t>Mijn zus is veel mooier dan ik. [ben]    </a:t>
            </a:r>
            <a:r>
              <a:rPr lang="nl-NL" sz="2400" strike="sngStrike" dirty="0" smtClean="0">
                <a:solidFill>
                  <a:srgbClr val="FF0000"/>
                </a:solidFill>
                <a:latin typeface="Arial Narrow" panose="020B0606020202030204" pitchFamily="34" charset="0"/>
              </a:rPr>
              <a:t>dan mij</a:t>
            </a:r>
            <a:endParaRPr lang="nl-NL" sz="2400" strike="sngStrike" dirty="0" smtClean="0">
              <a:latin typeface="Arial Narrow" panose="020B0606020202030204" pitchFamily="34" charset="0"/>
            </a:endParaRP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smtClean="0">
              <a:latin typeface="Arial Narrow" panose="020B0606020202030204" pitchFamily="34" charset="0"/>
            </a:endParaRPr>
          </a:p>
          <a:p>
            <a:pPr marL="514350" indent="-514350">
              <a:buFont typeface="+mj-lt"/>
              <a:buAutoNum type="arabicPeriod"/>
            </a:pPr>
            <a:endParaRPr lang="nl-NL" sz="2400" dirty="0">
              <a:latin typeface="Arial Narrow" panose="020B0606020202030204" pitchFamily="34" charset="0"/>
            </a:endParaRPr>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200" dirty="0" smtClean="0">
                <a:latin typeface="Arial Narrow" panose="020B0606020202030204" pitchFamily="34" charset="0"/>
              </a:rPr>
              <a:t>Vul in: </a:t>
            </a:r>
            <a:r>
              <a:rPr lang="nl-NL" sz="3200" dirty="0" smtClean="0">
                <a:latin typeface="Arial Narrow" panose="020B0606020202030204" pitchFamily="34" charset="0"/>
                <a:hlinkClick r:id="rId2"/>
              </a:rPr>
              <a:t>als of dan</a:t>
            </a:r>
            <a:r>
              <a:rPr lang="nl-NL" sz="3200" dirty="0" smtClean="0">
                <a:latin typeface="Arial Narrow" panose="020B0606020202030204" pitchFamily="34" charset="0"/>
              </a:rPr>
              <a:t>       ik / mij  jou / jij  ons / wij</a:t>
            </a:r>
            <a:br>
              <a:rPr lang="nl-NL" sz="3200" dirty="0" smtClean="0">
                <a:latin typeface="Arial Narrow" panose="020B0606020202030204" pitchFamily="34" charset="0"/>
              </a:rPr>
            </a:br>
            <a:endParaRPr lang="nl-NL" sz="3200" dirty="0">
              <a:latin typeface="Arial Narrow" panose="020B0606020202030204" pitchFamily="34" charset="0"/>
            </a:endParaRPr>
          </a:p>
        </p:txBody>
      </p:sp>
    </p:spTree>
    <p:extLst>
      <p:ext uri="{BB962C8B-B14F-4D97-AF65-F5344CB8AC3E}">
        <p14:creationId xmlns:p14="http://schemas.microsoft.com/office/powerpoint/2010/main" val="252069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noGrp="1"/>
          </p:cNvSpPr>
          <p:nvPr>
            <p:ph type="title"/>
          </p:nvPr>
        </p:nvSpPr>
        <p:spPr>
          <a:xfrm>
            <a:off x="0" y="-24690"/>
            <a:ext cx="9144000" cy="1569660"/>
          </a:xfrm>
          <a:prstGeom prst="rect">
            <a:avLst/>
          </a:prstGeom>
          <a:solidFill>
            <a:srgbClr val="0070C0"/>
          </a:solidFill>
        </p:spPr>
        <p:txBody>
          <a:bodyPr wrap="square" rtlCol="0">
            <a:spAutoFit/>
          </a:bodyPr>
          <a:lstStyle/>
          <a:p>
            <a:pPr algn="ctr"/>
            <a:r>
              <a:rPr lang="nl-NL" sz="3200" b="1" dirty="0">
                <a:solidFill>
                  <a:schemeClr val="bg1"/>
                </a:solidFill>
                <a:latin typeface="Arial Narrow" panose="020B0606020202030204" pitchFamily="34" charset="0"/>
              </a:rPr>
              <a:t>Beide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Beide </a:t>
            </a:r>
            <a:endParaRPr lang="nl-NL" sz="3200" dirty="0">
              <a:solidFill>
                <a:schemeClr val="bg1"/>
              </a:solidFill>
              <a:latin typeface="Arial Narrow" panose="020B0606020202030204" pitchFamily="34" charset="0"/>
            </a:endParaRPr>
          </a:p>
          <a:p>
            <a:pPr algn="ctr"/>
            <a:r>
              <a:rPr lang="nl-NL" sz="3200" b="1" dirty="0">
                <a:solidFill>
                  <a:schemeClr val="bg1"/>
                </a:solidFill>
                <a:latin typeface="Arial Narrow" panose="020B0606020202030204" pitchFamily="34" charset="0"/>
              </a:rPr>
              <a:t>enkele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enkele / alle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alle / talloze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talloze </a:t>
            </a:r>
            <a:r>
              <a:rPr lang="nl-NL" sz="3200" b="1" dirty="0" smtClean="0">
                <a:solidFill>
                  <a:schemeClr val="bg1"/>
                </a:solidFill>
                <a:latin typeface="Arial Narrow" panose="020B0606020202030204" pitchFamily="34" charset="0"/>
              </a:rPr>
              <a:t>/</a:t>
            </a:r>
          </a:p>
          <a:p>
            <a:pPr algn="ctr"/>
            <a:r>
              <a:rPr lang="nl-NL" sz="3200" b="1" dirty="0" smtClean="0">
                <a:solidFill>
                  <a:schemeClr val="bg1"/>
                </a:solidFill>
                <a:latin typeface="Arial Narrow" panose="020B0606020202030204" pitchFamily="34" charset="0"/>
              </a:rPr>
              <a:t>vele</a:t>
            </a:r>
            <a:r>
              <a:rPr lang="nl-NL" sz="3200" b="1" u="sng" dirty="0" smtClean="0">
                <a:solidFill>
                  <a:schemeClr val="bg1"/>
                </a:solidFill>
                <a:latin typeface="Arial Narrow" panose="020B0606020202030204" pitchFamily="34" charset="0"/>
              </a:rPr>
              <a:t>n </a:t>
            </a:r>
            <a:r>
              <a:rPr lang="nl-NL" sz="3200" b="1" u="sng" dirty="0">
                <a:solidFill>
                  <a:schemeClr val="bg1"/>
                </a:solidFill>
                <a:latin typeface="Arial Narrow" panose="020B0606020202030204" pitchFamily="34" charset="0"/>
              </a:rPr>
              <a:t>-</a:t>
            </a:r>
            <a:r>
              <a:rPr lang="nl-NL" sz="3200" b="1" dirty="0">
                <a:solidFill>
                  <a:schemeClr val="bg1"/>
                </a:solidFill>
                <a:latin typeface="Arial Narrow" panose="020B0606020202030204" pitchFamily="34" charset="0"/>
              </a:rPr>
              <a:t> vele / meeste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meeste</a:t>
            </a:r>
            <a:endParaRPr lang="nl-NL" sz="3200" dirty="0">
              <a:solidFill>
                <a:schemeClr val="bg1"/>
              </a:solidFill>
              <a:latin typeface="Arial Narrow" panose="020B0606020202030204" pitchFamily="34" charset="0"/>
            </a:endParaRPr>
          </a:p>
        </p:txBody>
      </p:sp>
      <p:sp>
        <p:nvSpPr>
          <p:cNvPr id="5" name="Tekstvak 4"/>
          <p:cNvSpPr txBox="1"/>
          <p:nvPr/>
        </p:nvSpPr>
        <p:spPr>
          <a:xfrm>
            <a:off x="323528" y="1988840"/>
            <a:ext cx="6048672" cy="369332"/>
          </a:xfrm>
          <a:prstGeom prst="rect">
            <a:avLst/>
          </a:prstGeom>
          <a:noFill/>
        </p:spPr>
        <p:txBody>
          <a:bodyPr wrap="square" rtlCol="0">
            <a:spAutoFit/>
          </a:bodyPr>
          <a:lstStyle/>
          <a:p>
            <a:r>
              <a:rPr lang="nl-NL" dirty="0" smtClean="0">
                <a:latin typeface="Arial Narrow" panose="020B0606020202030204" pitchFamily="34" charset="0"/>
                <a:hlinkClick r:id="rId2"/>
              </a:rPr>
              <a:t>Vele / velen filmpje 1</a:t>
            </a:r>
            <a:endParaRPr lang="nl-NL" dirty="0">
              <a:latin typeface="Arial Narrow" panose="020B0606020202030204" pitchFamily="34" charset="0"/>
            </a:endParaRPr>
          </a:p>
        </p:txBody>
      </p:sp>
      <p:sp>
        <p:nvSpPr>
          <p:cNvPr id="7" name="Tekstvak 6"/>
          <p:cNvSpPr txBox="1"/>
          <p:nvPr/>
        </p:nvSpPr>
        <p:spPr>
          <a:xfrm>
            <a:off x="395536" y="2564904"/>
            <a:ext cx="3384376" cy="369332"/>
          </a:xfrm>
          <a:prstGeom prst="rect">
            <a:avLst/>
          </a:prstGeom>
          <a:noFill/>
        </p:spPr>
        <p:txBody>
          <a:bodyPr wrap="square" rtlCol="0">
            <a:spAutoFit/>
          </a:bodyPr>
          <a:lstStyle/>
          <a:p>
            <a:r>
              <a:rPr lang="nl-NL" dirty="0" smtClean="0">
                <a:latin typeface="Arial Narrow" panose="020B0606020202030204" pitchFamily="34" charset="0"/>
                <a:hlinkClick r:id="rId3"/>
              </a:rPr>
              <a:t>Sommige  / sommigen</a:t>
            </a:r>
            <a:r>
              <a:rPr lang="nl-NL" dirty="0" smtClean="0">
                <a:latin typeface="Arial Narrow" panose="020B0606020202030204" pitchFamily="34" charset="0"/>
              </a:rPr>
              <a:t> filmpje 2</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444" y="4312951"/>
            <a:ext cx="4680791" cy="2545049"/>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520" y="1628800"/>
            <a:ext cx="3348715" cy="2109800"/>
          </a:xfrm>
          <a:prstGeom prst="rect">
            <a:avLst/>
          </a:prstGeom>
        </p:spPr>
      </p:pic>
    </p:spTree>
    <p:extLst>
      <p:ext uri="{BB962C8B-B14F-4D97-AF65-F5344CB8AC3E}">
        <p14:creationId xmlns:p14="http://schemas.microsoft.com/office/powerpoint/2010/main" val="387120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917" y="1572203"/>
            <a:ext cx="9144000" cy="3816429"/>
          </a:xfrm>
          <a:prstGeom prst="rect">
            <a:avLst/>
          </a:prstGeom>
        </p:spPr>
        <p:txBody>
          <a:bodyPr wrap="square">
            <a:spAutoFit/>
          </a:bodyPr>
          <a:lstStyle/>
          <a:p>
            <a:r>
              <a:rPr lang="nl-NL" b="1" dirty="0">
                <a:latin typeface="Arial Narrow" panose="020B0606020202030204" pitchFamily="34" charset="0"/>
              </a:rPr>
              <a:t>Deze woorden zijn onbepaalde telwoorden.</a:t>
            </a:r>
            <a:r>
              <a:rPr lang="nl-NL" dirty="0">
                <a:latin typeface="Arial Narrow" panose="020B0606020202030204" pitchFamily="34" charset="0"/>
              </a:rPr>
              <a:t> </a:t>
            </a:r>
            <a:r>
              <a:rPr lang="nl-NL" b="1" dirty="0" smtClean="0">
                <a:latin typeface="Arial Narrow" panose="020B0606020202030204" pitchFamily="34" charset="0"/>
              </a:rPr>
              <a:t>Voor </a:t>
            </a:r>
            <a:r>
              <a:rPr lang="nl-NL" b="1" dirty="0">
                <a:latin typeface="Arial Narrow" panose="020B0606020202030204" pitchFamily="34" charset="0"/>
              </a:rPr>
              <a:t>het schrijven zijn er twee </a:t>
            </a:r>
            <a:r>
              <a:rPr lang="nl-NL" b="1" dirty="0" smtClean="0">
                <a:latin typeface="Arial Narrow" panose="020B0606020202030204" pitchFamily="34" charset="0"/>
              </a:rPr>
              <a:t>voorwaarden:</a:t>
            </a:r>
            <a:endParaRPr lang="nl-NL" b="1" dirty="0">
              <a:latin typeface="Arial Narrow" panose="020B0606020202030204" pitchFamily="34" charset="0"/>
            </a:endParaRPr>
          </a:p>
          <a:p>
            <a:pPr marL="342900" lvl="0" indent="-342900">
              <a:buAutoNum type="arabicPeriod"/>
            </a:pPr>
            <a:r>
              <a:rPr lang="nl-NL" b="1" dirty="0" smtClean="0">
                <a:solidFill>
                  <a:srgbClr val="0070C0"/>
                </a:solidFill>
                <a:latin typeface="Arial Narrow" panose="020B0606020202030204" pitchFamily="34" charset="0"/>
              </a:rPr>
              <a:t>Je </a:t>
            </a:r>
            <a:r>
              <a:rPr lang="nl-NL" b="1" dirty="0">
                <a:solidFill>
                  <a:srgbClr val="0070C0"/>
                </a:solidFill>
                <a:latin typeface="Arial Narrow" panose="020B0606020202030204" pitchFamily="34" charset="0"/>
              </a:rPr>
              <a:t>schrijft alleen een </a:t>
            </a:r>
            <a:r>
              <a:rPr lang="nl-NL" b="1" dirty="0" err="1">
                <a:solidFill>
                  <a:srgbClr val="0070C0"/>
                </a:solidFill>
                <a:latin typeface="Arial Narrow" panose="020B0606020202030204" pitchFamily="34" charset="0"/>
              </a:rPr>
              <a:t>meervouds</a:t>
            </a:r>
            <a:r>
              <a:rPr lang="nl-NL" b="1" dirty="0">
                <a:solidFill>
                  <a:srgbClr val="0070C0"/>
                </a:solidFill>
                <a:latin typeface="Arial Narrow" panose="020B0606020202030204" pitchFamily="34" charset="0"/>
              </a:rPr>
              <a:t> –n als het gaat om personen </a:t>
            </a:r>
            <a:r>
              <a:rPr lang="nl-NL" b="1" u="sng" dirty="0" smtClean="0">
                <a:solidFill>
                  <a:srgbClr val="0070C0"/>
                </a:solidFill>
                <a:latin typeface="Arial Narrow" panose="020B0606020202030204" pitchFamily="34" charset="0"/>
              </a:rPr>
              <a:t>EN</a:t>
            </a:r>
            <a:r>
              <a:rPr lang="nl-NL" b="1" dirty="0" smtClean="0">
                <a:solidFill>
                  <a:srgbClr val="0070C0"/>
                </a:solidFill>
                <a:latin typeface="Arial Narrow" panose="020B0606020202030204" pitchFamily="34" charset="0"/>
              </a:rPr>
              <a:t> </a:t>
            </a:r>
            <a:r>
              <a:rPr lang="nl-NL" b="1" dirty="0">
                <a:solidFill>
                  <a:srgbClr val="0070C0"/>
                </a:solidFill>
                <a:latin typeface="Arial Narrow" panose="020B0606020202030204" pitchFamily="34" charset="0"/>
              </a:rPr>
              <a:t>de woorden zelfstandig worden gebruikt. </a:t>
            </a:r>
            <a:endParaRPr lang="nl-NL" b="1" dirty="0" smtClean="0">
              <a:solidFill>
                <a:srgbClr val="0070C0"/>
              </a:solidFill>
              <a:latin typeface="Arial Narrow" panose="020B0606020202030204" pitchFamily="34" charset="0"/>
            </a:endParaRPr>
          </a:p>
          <a:p>
            <a:pPr lvl="0"/>
            <a:r>
              <a:rPr lang="nl-NL" dirty="0" smtClean="0">
                <a:latin typeface="Arial Narrow" panose="020B0606020202030204" pitchFamily="34" charset="0"/>
              </a:rPr>
              <a:t>Achter </a:t>
            </a:r>
            <a:r>
              <a:rPr lang="nl-NL" dirty="0">
                <a:latin typeface="Arial Narrow" panose="020B0606020202030204" pitchFamily="34" charset="0"/>
              </a:rPr>
              <a:t>het voornaamwoord staat dan </a:t>
            </a:r>
            <a:r>
              <a:rPr lang="nl-NL" i="1" dirty="0">
                <a:latin typeface="Arial Narrow" panose="020B0606020202030204" pitchFamily="34" charset="0"/>
              </a:rPr>
              <a:t>geen</a:t>
            </a:r>
            <a:r>
              <a:rPr lang="nl-NL" dirty="0">
                <a:latin typeface="Arial Narrow" panose="020B0606020202030204" pitchFamily="34" charset="0"/>
              </a:rPr>
              <a:t> zelfstandig naamwoord en ook in gedachten kun je het niet aanvullen met een zelfstandig naamwoord dat in de directe context wordt gebruikt. (Je kunt er dus geen zelfstandig naamwoord uit dezelfde zin of uit de zin die er meteen aan voorafgaat, bij denken). </a:t>
            </a:r>
          </a:p>
          <a:p>
            <a:endParaRPr lang="nl-NL" dirty="0">
              <a:latin typeface="Arial Narrow" panose="020B0606020202030204" pitchFamily="34" charset="0"/>
            </a:endParaRPr>
          </a:p>
          <a:p>
            <a:r>
              <a:rPr lang="nl-NL" sz="1600" dirty="0" smtClean="0">
                <a:latin typeface="Dyslexie" panose="02000000000000000000" pitchFamily="2" charset="0"/>
              </a:rPr>
              <a:t>Slechts </a:t>
            </a:r>
            <a:r>
              <a:rPr lang="nl-NL" sz="1600" dirty="0">
                <a:latin typeface="Dyslexie" panose="02000000000000000000" pitchFamily="2" charset="0"/>
              </a:rPr>
              <a:t>enkele</a:t>
            </a:r>
            <a:r>
              <a:rPr lang="nl-NL" sz="1600" u="sng" dirty="0">
                <a:latin typeface="Dyslexie" panose="02000000000000000000" pitchFamily="2" charset="0"/>
              </a:rPr>
              <a:t>n</a:t>
            </a:r>
            <a:r>
              <a:rPr lang="nl-NL" sz="1600" dirty="0">
                <a:latin typeface="Dyslexie" panose="02000000000000000000" pitchFamily="2" charset="0"/>
              </a:rPr>
              <a:t> kozen ervoor om zich te laten uitkopen. </a:t>
            </a:r>
          </a:p>
          <a:p>
            <a:endParaRPr lang="nl-NL" sz="1600" dirty="0" smtClean="0">
              <a:latin typeface="Dyslexie" panose="02000000000000000000" pitchFamily="2" charset="0"/>
            </a:endParaRPr>
          </a:p>
          <a:p>
            <a:r>
              <a:rPr lang="nl-NL" sz="1600" dirty="0" smtClean="0">
                <a:latin typeface="Dyslexie" panose="02000000000000000000" pitchFamily="2" charset="0"/>
              </a:rPr>
              <a:t>De </a:t>
            </a:r>
            <a:r>
              <a:rPr lang="nl-NL" sz="1600" dirty="0">
                <a:latin typeface="Dyslexie" panose="02000000000000000000" pitchFamily="2" charset="0"/>
              </a:rPr>
              <a:t>meeste</a:t>
            </a:r>
            <a:r>
              <a:rPr lang="nl-NL" sz="1600" u="sng" dirty="0">
                <a:latin typeface="Dyslexie" panose="02000000000000000000" pitchFamily="2" charset="0"/>
              </a:rPr>
              <a:t>n</a:t>
            </a:r>
            <a:r>
              <a:rPr lang="nl-NL" sz="1600" dirty="0">
                <a:latin typeface="Dyslexie" panose="02000000000000000000" pitchFamily="2" charset="0"/>
              </a:rPr>
              <a:t> kiezen er uiteindelijk niet voor, omdat ze gewoonweg houden van de omgang met hun dieren</a:t>
            </a:r>
          </a:p>
          <a:p>
            <a:endParaRPr lang="nl-NL" dirty="0" smtClean="0">
              <a:latin typeface="Dyslexie" panose="02000000000000000000" pitchFamily="2" charset="0"/>
            </a:endParaRPr>
          </a:p>
          <a:p>
            <a:r>
              <a:rPr lang="nl-NL" sz="1600" dirty="0" smtClean="0">
                <a:latin typeface="Dyslexie" panose="02000000000000000000" pitchFamily="2" charset="0"/>
              </a:rPr>
              <a:t>Sommige</a:t>
            </a:r>
            <a:r>
              <a:rPr lang="nl-NL" sz="1600" u="sng" dirty="0" smtClean="0">
                <a:latin typeface="Dyslexie" panose="02000000000000000000" pitchFamily="2" charset="0"/>
              </a:rPr>
              <a:t>n</a:t>
            </a:r>
            <a:r>
              <a:rPr lang="nl-NL" sz="1600" dirty="0" smtClean="0">
                <a:latin typeface="Dyslexie" panose="02000000000000000000" pitchFamily="2" charset="0"/>
              </a:rPr>
              <a:t> </a:t>
            </a:r>
            <a:r>
              <a:rPr lang="nl-NL" sz="1600" dirty="0">
                <a:latin typeface="Dyslexie" panose="02000000000000000000" pitchFamily="2" charset="0"/>
              </a:rPr>
              <a:t>zijn hun keuze nog aan het overdenken. </a:t>
            </a:r>
          </a:p>
          <a:p>
            <a:r>
              <a:rPr lang="nl-NL" dirty="0">
                <a:latin typeface="Arial Narrow" panose="020B0606020202030204" pitchFamily="34" charset="0"/>
              </a:rPr>
              <a:t>(verwijzing naar personen én zelfstandig gebruikt. Er staat geen zelfstandig naamwoord bij. Dus met –n).</a:t>
            </a:r>
          </a:p>
        </p:txBody>
      </p:sp>
      <p:sp>
        <p:nvSpPr>
          <p:cNvPr id="3" name="Tekstvak 2"/>
          <p:cNvSpPr txBox="1"/>
          <p:nvPr/>
        </p:nvSpPr>
        <p:spPr>
          <a:xfrm>
            <a:off x="0" y="0"/>
            <a:ext cx="9144000" cy="1569660"/>
          </a:xfrm>
          <a:prstGeom prst="rect">
            <a:avLst/>
          </a:prstGeom>
          <a:solidFill>
            <a:srgbClr val="0070C0"/>
          </a:solidFill>
        </p:spPr>
        <p:txBody>
          <a:bodyPr wrap="square" rtlCol="0">
            <a:spAutoFit/>
          </a:bodyPr>
          <a:lstStyle/>
          <a:p>
            <a:pPr algn="ctr"/>
            <a:r>
              <a:rPr lang="nl-NL" sz="3200" b="1" dirty="0">
                <a:solidFill>
                  <a:schemeClr val="bg1"/>
                </a:solidFill>
                <a:latin typeface="Arial Narrow" panose="020B0606020202030204" pitchFamily="34" charset="0"/>
              </a:rPr>
              <a:t>Beide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Beide </a:t>
            </a:r>
            <a:endParaRPr lang="nl-NL" sz="3200" dirty="0">
              <a:solidFill>
                <a:schemeClr val="bg1"/>
              </a:solidFill>
              <a:latin typeface="Arial Narrow" panose="020B0606020202030204" pitchFamily="34" charset="0"/>
            </a:endParaRPr>
          </a:p>
          <a:p>
            <a:pPr algn="ctr"/>
            <a:r>
              <a:rPr lang="nl-NL" sz="3200" b="1" dirty="0">
                <a:solidFill>
                  <a:schemeClr val="bg1"/>
                </a:solidFill>
                <a:latin typeface="Arial Narrow" panose="020B0606020202030204" pitchFamily="34" charset="0"/>
              </a:rPr>
              <a:t>enkele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enkele / alle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alle / talloze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talloze </a:t>
            </a:r>
            <a:r>
              <a:rPr lang="nl-NL" sz="3200" b="1" dirty="0" smtClean="0">
                <a:solidFill>
                  <a:schemeClr val="bg1"/>
                </a:solidFill>
                <a:latin typeface="Arial Narrow" panose="020B0606020202030204" pitchFamily="34" charset="0"/>
              </a:rPr>
              <a:t>/</a:t>
            </a:r>
          </a:p>
          <a:p>
            <a:pPr algn="ctr"/>
            <a:r>
              <a:rPr lang="nl-NL" sz="3200" b="1" dirty="0" smtClean="0">
                <a:solidFill>
                  <a:schemeClr val="bg1"/>
                </a:solidFill>
                <a:latin typeface="Arial Narrow" panose="020B0606020202030204" pitchFamily="34" charset="0"/>
              </a:rPr>
              <a:t>vele</a:t>
            </a:r>
            <a:r>
              <a:rPr lang="nl-NL" sz="3200" b="1" u="sng" dirty="0" smtClean="0">
                <a:solidFill>
                  <a:schemeClr val="bg1"/>
                </a:solidFill>
                <a:latin typeface="Arial Narrow" panose="020B0606020202030204" pitchFamily="34" charset="0"/>
              </a:rPr>
              <a:t>n </a:t>
            </a:r>
            <a:r>
              <a:rPr lang="nl-NL" sz="3200" b="1" u="sng" dirty="0">
                <a:solidFill>
                  <a:schemeClr val="bg1"/>
                </a:solidFill>
                <a:latin typeface="Arial Narrow" panose="020B0606020202030204" pitchFamily="34" charset="0"/>
              </a:rPr>
              <a:t>-</a:t>
            </a:r>
            <a:r>
              <a:rPr lang="nl-NL" sz="3200" b="1" dirty="0">
                <a:solidFill>
                  <a:schemeClr val="bg1"/>
                </a:solidFill>
                <a:latin typeface="Arial Narrow" panose="020B0606020202030204" pitchFamily="34" charset="0"/>
              </a:rPr>
              <a:t> vele / meeste</a:t>
            </a:r>
            <a:r>
              <a:rPr lang="nl-NL" sz="3200" b="1" u="sng" dirty="0">
                <a:solidFill>
                  <a:schemeClr val="bg1"/>
                </a:solidFill>
                <a:latin typeface="Arial Narrow" panose="020B0606020202030204" pitchFamily="34" charset="0"/>
              </a:rPr>
              <a:t>n</a:t>
            </a:r>
            <a:r>
              <a:rPr lang="nl-NL" sz="3200" b="1" dirty="0">
                <a:solidFill>
                  <a:schemeClr val="bg1"/>
                </a:solidFill>
                <a:latin typeface="Arial Narrow" panose="020B0606020202030204" pitchFamily="34" charset="0"/>
              </a:rPr>
              <a:t> - meeste</a:t>
            </a:r>
            <a:endParaRPr lang="nl-NL" sz="3200" dirty="0">
              <a:solidFill>
                <a:schemeClr val="bg1"/>
              </a:solidFill>
              <a:latin typeface="Arial Narrow" panose="020B0606020202030204" pitchFamily="34" charset="0"/>
            </a:endParaRPr>
          </a:p>
        </p:txBody>
      </p:sp>
      <p:sp>
        <p:nvSpPr>
          <p:cNvPr id="5" name="Rechthoek 4"/>
          <p:cNvSpPr/>
          <p:nvPr/>
        </p:nvSpPr>
        <p:spPr>
          <a:xfrm>
            <a:off x="35496" y="5517232"/>
            <a:ext cx="8928992" cy="1384995"/>
          </a:xfrm>
          <a:prstGeom prst="rect">
            <a:avLst/>
          </a:prstGeom>
        </p:spPr>
        <p:txBody>
          <a:bodyPr wrap="square">
            <a:spAutoFit/>
          </a:bodyPr>
          <a:lstStyle/>
          <a:p>
            <a:r>
              <a:rPr lang="nl-NL" u="sng" dirty="0">
                <a:latin typeface="Arial Narrow" panose="020B0606020202030204" pitchFamily="34" charset="0"/>
              </a:rPr>
              <a:t>Je schrijft </a:t>
            </a:r>
            <a:r>
              <a:rPr lang="nl-NL" b="1" u="sng" dirty="0">
                <a:latin typeface="Arial Narrow" panose="020B0606020202030204" pitchFamily="34" charset="0"/>
              </a:rPr>
              <a:t>sowieso alleen een –e als je verwijst naar </a:t>
            </a:r>
            <a:r>
              <a:rPr lang="nl-NL" b="1" u="sng" dirty="0" smtClean="0">
                <a:latin typeface="Arial Narrow" panose="020B0606020202030204" pitchFamily="34" charset="0"/>
              </a:rPr>
              <a:t>zaken</a:t>
            </a:r>
            <a:endParaRPr lang="nl-NL" u="sng" dirty="0" smtClean="0">
              <a:latin typeface="Arial Narrow" panose="020B0606020202030204" pitchFamily="34" charset="0"/>
            </a:endParaRPr>
          </a:p>
          <a:p>
            <a:r>
              <a:rPr lang="nl-NL" dirty="0" smtClean="0">
                <a:latin typeface="Arial Narrow" panose="020B0606020202030204" pitchFamily="34" charset="0"/>
              </a:rPr>
              <a:t>Dus </a:t>
            </a:r>
            <a:r>
              <a:rPr lang="nl-NL" dirty="0">
                <a:latin typeface="Arial Narrow" panose="020B0606020202030204" pitchFamily="34" charset="0"/>
              </a:rPr>
              <a:t>als je </a:t>
            </a:r>
            <a:r>
              <a:rPr lang="nl-NL" dirty="0" smtClean="0">
                <a:latin typeface="Arial Narrow" panose="020B0606020202030204" pitchFamily="34" charset="0"/>
              </a:rPr>
              <a:t>dergelijke </a:t>
            </a:r>
            <a:r>
              <a:rPr lang="nl-NL" dirty="0">
                <a:latin typeface="Arial Narrow" panose="020B0606020202030204" pitchFamily="34" charset="0"/>
              </a:rPr>
              <a:t>woorden gebruikt bij planten, dieren, dingen. </a:t>
            </a:r>
          </a:p>
          <a:p>
            <a:endParaRPr lang="nl-NL" sz="1600" dirty="0" smtClean="0">
              <a:latin typeface="Dyslexie" panose="02000000000000000000" pitchFamily="2" charset="0"/>
            </a:endParaRPr>
          </a:p>
          <a:p>
            <a:r>
              <a:rPr lang="nl-NL" sz="1600" dirty="0" smtClean="0">
                <a:latin typeface="Dyslexie" panose="02000000000000000000" pitchFamily="2" charset="0"/>
              </a:rPr>
              <a:t>Helaas </a:t>
            </a:r>
            <a:r>
              <a:rPr lang="nl-NL" sz="1600" dirty="0">
                <a:latin typeface="Dyslexie" panose="02000000000000000000" pitchFamily="2" charset="0"/>
              </a:rPr>
              <a:t>konden er slechts enkel</a:t>
            </a:r>
            <a:r>
              <a:rPr lang="nl-NL" sz="1600" u="sng" dirty="0">
                <a:latin typeface="Dyslexie" panose="02000000000000000000" pitchFamily="2" charset="0"/>
              </a:rPr>
              <a:t>e</a:t>
            </a:r>
            <a:r>
              <a:rPr lang="nl-NL" sz="1600" dirty="0">
                <a:latin typeface="Dyslexie" panose="02000000000000000000" pitchFamily="2" charset="0"/>
              </a:rPr>
              <a:t> aanvragen worden gehonoreerd.  </a:t>
            </a:r>
          </a:p>
          <a:p>
            <a:r>
              <a:rPr lang="nl-NL" sz="1600" dirty="0">
                <a:latin typeface="Dyslexie" panose="02000000000000000000" pitchFamily="2" charset="0"/>
              </a:rPr>
              <a:t>Vel</a:t>
            </a:r>
            <a:r>
              <a:rPr lang="nl-NL" sz="1600" u="sng" dirty="0">
                <a:latin typeface="Dyslexie" panose="02000000000000000000" pitchFamily="2" charset="0"/>
              </a:rPr>
              <a:t>e</a:t>
            </a:r>
            <a:r>
              <a:rPr lang="nl-NL" sz="1600" dirty="0">
                <a:latin typeface="Dyslexie" panose="02000000000000000000" pitchFamily="2" charset="0"/>
              </a:rPr>
              <a:t> emissies gaat het dan ook niet schelen.</a:t>
            </a:r>
            <a:endParaRPr lang="nl-NL" sz="1600" dirty="0">
              <a:latin typeface="Dyslexie" panose="02000000000000000000" pitchFamily="2" charset="0"/>
            </a:endParaRPr>
          </a:p>
        </p:txBody>
      </p:sp>
    </p:spTree>
    <p:extLst>
      <p:ext uri="{BB962C8B-B14F-4D97-AF65-F5344CB8AC3E}">
        <p14:creationId xmlns:p14="http://schemas.microsoft.com/office/powerpoint/2010/main" val="423757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556792"/>
            <a:ext cx="8964488" cy="4678204"/>
          </a:xfrm>
          <a:prstGeom prst="rect">
            <a:avLst/>
          </a:prstGeom>
        </p:spPr>
        <p:txBody>
          <a:bodyPr wrap="square">
            <a:spAutoFit/>
          </a:bodyPr>
          <a:lstStyle/>
          <a:p>
            <a:r>
              <a:rPr lang="nl-NL" sz="2000" dirty="0" smtClean="0">
                <a:latin typeface="Arial Narrow" panose="020B0606020202030204" pitchFamily="34" charset="0"/>
              </a:rPr>
              <a:t>2. </a:t>
            </a:r>
            <a:r>
              <a:rPr lang="nl-NL" b="1" dirty="0" smtClean="0">
                <a:solidFill>
                  <a:srgbClr val="0070C0"/>
                </a:solidFill>
                <a:latin typeface="Arial Narrow" panose="020B0606020202030204" pitchFamily="34" charset="0"/>
              </a:rPr>
              <a:t>Gebruik </a:t>
            </a:r>
            <a:r>
              <a:rPr lang="nl-NL" b="1" dirty="0">
                <a:solidFill>
                  <a:srgbClr val="0070C0"/>
                </a:solidFill>
                <a:latin typeface="Arial Narrow" panose="020B0606020202030204" pitchFamily="34" charset="0"/>
              </a:rPr>
              <a:t>je </a:t>
            </a:r>
            <a:r>
              <a:rPr lang="nl-NL" b="1" dirty="0" smtClean="0">
                <a:solidFill>
                  <a:srgbClr val="0070C0"/>
                </a:solidFill>
                <a:latin typeface="Arial Narrow" panose="020B0606020202030204" pitchFamily="34" charset="0"/>
              </a:rPr>
              <a:t>een onbepaald voornaamwoord </a:t>
            </a:r>
            <a:r>
              <a:rPr lang="nl-NL" b="1" dirty="0">
                <a:solidFill>
                  <a:srgbClr val="0070C0"/>
                </a:solidFill>
                <a:latin typeface="Arial Narrow" panose="020B0606020202030204" pitchFamily="34" charset="0"/>
              </a:rPr>
              <a:t>als bijvoeglijk naamwoord (voorbeeld: alle mensen) dan schrijf je alleen een –e. </a:t>
            </a:r>
            <a:endParaRPr lang="nl-NL" b="1" dirty="0" smtClean="0">
              <a:solidFill>
                <a:srgbClr val="0070C0"/>
              </a:solidFill>
              <a:latin typeface="Arial Narrow" panose="020B0606020202030204" pitchFamily="34" charset="0"/>
            </a:endParaRPr>
          </a:p>
          <a:p>
            <a:r>
              <a:rPr lang="nl-NL" dirty="0" smtClean="0">
                <a:latin typeface="Arial Narrow" panose="020B0606020202030204" pitchFamily="34" charset="0"/>
              </a:rPr>
              <a:t>Dat </a:t>
            </a:r>
            <a:r>
              <a:rPr lang="nl-NL" dirty="0">
                <a:latin typeface="Arial Narrow" panose="020B0606020202030204" pitchFamily="34" charset="0"/>
              </a:rPr>
              <a:t>geldt </a:t>
            </a:r>
            <a:r>
              <a:rPr lang="nl-NL" dirty="0" smtClean="0">
                <a:latin typeface="Arial Narrow" panose="020B0606020202030204" pitchFamily="34" charset="0"/>
              </a:rPr>
              <a:t>óók </a:t>
            </a:r>
            <a:r>
              <a:rPr lang="nl-NL" dirty="0">
                <a:latin typeface="Arial Narrow" panose="020B0606020202030204" pitchFamily="34" charset="0"/>
              </a:rPr>
              <a:t>als het zelfstandig naamwoord in de directe omgeving staat of erbij kan worden gedacht. </a:t>
            </a:r>
          </a:p>
          <a:p>
            <a:endParaRPr lang="nl-NL" sz="2000" dirty="0" smtClean="0">
              <a:latin typeface="Arial Narrow" panose="020B0606020202030204" pitchFamily="34" charset="0"/>
            </a:endParaRPr>
          </a:p>
          <a:p>
            <a:r>
              <a:rPr lang="nl-NL" sz="1600" dirty="0" smtClean="0">
                <a:latin typeface="Dyslexie" panose="02000000000000000000" pitchFamily="2" charset="0"/>
              </a:rPr>
              <a:t>Vele </a:t>
            </a:r>
            <a:r>
              <a:rPr lang="nl-NL" sz="1600" dirty="0">
                <a:latin typeface="Dyslexie" panose="02000000000000000000" pitchFamily="2" charset="0"/>
              </a:rPr>
              <a:t>boeren denken na over het uitkopen van hun bedrijf. </a:t>
            </a:r>
          </a:p>
          <a:p>
            <a:endParaRPr lang="nl-NL" sz="1600" dirty="0" smtClean="0">
              <a:latin typeface="Dyslexie" panose="02000000000000000000" pitchFamily="2" charset="0"/>
            </a:endParaRPr>
          </a:p>
          <a:p>
            <a:r>
              <a:rPr lang="nl-NL" sz="1600" dirty="0" smtClean="0">
                <a:latin typeface="Dyslexie" panose="02000000000000000000" pitchFamily="2" charset="0"/>
              </a:rPr>
              <a:t>Beide </a:t>
            </a:r>
            <a:r>
              <a:rPr lang="nl-NL" sz="1600" dirty="0">
                <a:latin typeface="Dyslexie" panose="02000000000000000000" pitchFamily="2" charset="0"/>
              </a:rPr>
              <a:t>zonen willen echter het melkveebedrijf voortzetten. </a:t>
            </a:r>
          </a:p>
          <a:p>
            <a:r>
              <a:rPr lang="nl-NL" sz="2000" dirty="0">
                <a:latin typeface="Arial Narrow" panose="020B0606020202030204" pitchFamily="34" charset="0"/>
              </a:rPr>
              <a:t>(</a:t>
            </a:r>
            <a:r>
              <a:rPr lang="nl-NL" dirty="0">
                <a:latin typeface="Arial Narrow" panose="020B0606020202030204" pitchFamily="34" charset="0"/>
              </a:rPr>
              <a:t>verwijzing naar personen, maar niet zelfstandig gebruikt. Er staat een zelfstandig naamwoord bij – boeren / zonen - en het is gebruikt als een bijvoeglijk naamwoord daarbij, dus zonder -n)  </a:t>
            </a:r>
          </a:p>
          <a:p>
            <a:r>
              <a:rPr lang="nl-NL" sz="2000" dirty="0">
                <a:latin typeface="Arial Narrow" panose="020B0606020202030204" pitchFamily="34" charset="0"/>
              </a:rPr>
              <a:t> </a:t>
            </a:r>
          </a:p>
          <a:p>
            <a:r>
              <a:rPr lang="nl-NL" sz="1600" dirty="0">
                <a:latin typeface="Dyslexie" panose="02000000000000000000" pitchFamily="2" charset="0"/>
              </a:rPr>
              <a:t>Sommige boeren gingen over op tuinieren, ander</a:t>
            </a:r>
            <a:r>
              <a:rPr lang="nl-NL" sz="1600" u="sng" dirty="0">
                <a:latin typeface="Dyslexie" panose="02000000000000000000" pitchFamily="2" charset="0"/>
              </a:rPr>
              <a:t>e</a:t>
            </a:r>
            <a:r>
              <a:rPr lang="nl-NL" sz="1600" dirty="0">
                <a:latin typeface="Dyslexie" panose="02000000000000000000" pitchFamily="2" charset="0"/>
              </a:rPr>
              <a:t> gaven er de brui aan. </a:t>
            </a:r>
          </a:p>
          <a:p>
            <a:endParaRPr lang="nl-NL" sz="1600" dirty="0" smtClean="0">
              <a:latin typeface="Dyslexie" panose="02000000000000000000" pitchFamily="2" charset="0"/>
            </a:endParaRPr>
          </a:p>
          <a:p>
            <a:r>
              <a:rPr lang="nl-NL" sz="1600" dirty="0" smtClean="0">
                <a:latin typeface="Dyslexie" panose="02000000000000000000" pitchFamily="2" charset="0"/>
              </a:rPr>
              <a:t>Talloze </a:t>
            </a:r>
            <a:r>
              <a:rPr lang="nl-NL" sz="1600" dirty="0">
                <a:latin typeface="Dyslexie" panose="02000000000000000000" pitchFamily="2" charset="0"/>
              </a:rPr>
              <a:t>boeren trokken naar het Malieveld, terwijl slecht enkel</a:t>
            </a:r>
            <a:r>
              <a:rPr lang="nl-NL" sz="1600" u="sng" dirty="0">
                <a:latin typeface="Dyslexie" panose="02000000000000000000" pitchFamily="2" charset="0"/>
              </a:rPr>
              <a:t>e</a:t>
            </a:r>
            <a:r>
              <a:rPr lang="nl-NL" sz="1600" dirty="0">
                <a:latin typeface="Dyslexie" panose="02000000000000000000" pitchFamily="2" charset="0"/>
              </a:rPr>
              <a:t> op hun erf achterbleven. </a:t>
            </a:r>
          </a:p>
          <a:p>
            <a:r>
              <a:rPr lang="nl-NL" dirty="0">
                <a:latin typeface="Arial Narrow" panose="020B0606020202030204" pitchFamily="34" charset="0"/>
              </a:rPr>
              <a:t>(je kunt er boeren bij denken, dat staat in het eerste deel van de zin. Deze verkorte formulering van een zin heet samentrekking) </a:t>
            </a:r>
          </a:p>
        </p:txBody>
      </p:sp>
      <p:sp>
        <p:nvSpPr>
          <p:cNvPr id="4" name="Tekstvak 3"/>
          <p:cNvSpPr txBox="1"/>
          <p:nvPr/>
        </p:nvSpPr>
        <p:spPr>
          <a:xfrm>
            <a:off x="8865" y="-19520"/>
            <a:ext cx="9144000" cy="1077218"/>
          </a:xfrm>
          <a:prstGeom prst="rect">
            <a:avLst/>
          </a:prstGeom>
          <a:solidFill>
            <a:srgbClr val="0070C0"/>
          </a:solidFill>
        </p:spPr>
        <p:txBody>
          <a:bodyPr wrap="square" rtlCol="0">
            <a:spAutoFit/>
          </a:bodyPr>
          <a:lstStyle/>
          <a:p>
            <a:pPr algn="ctr"/>
            <a:r>
              <a:rPr lang="nl-NL" sz="3200" b="1" dirty="0" smtClean="0">
                <a:solidFill>
                  <a:schemeClr val="bg1"/>
                </a:solidFill>
                <a:latin typeface="Arial Narrow" panose="020B0606020202030204" pitchFamily="34" charset="0"/>
              </a:rPr>
              <a:t>Onbepaald </a:t>
            </a:r>
            <a:r>
              <a:rPr lang="nl-NL" sz="3200" b="1" dirty="0">
                <a:solidFill>
                  <a:schemeClr val="bg1"/>
                </a:solidFill>
                <a:latin typeface="Arial Narrow" panose="020B0606020202030204" pitchFamily="34" charset="0"/>
              </a:rPr>
              <a:t>voornaamwoorden als </a:t>
            </a: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bijvoeglijk </a:t>
            </a:r>
            <a:r>
              <a:rPr lang="nl-NL" sz="3200" b="1" dirty="0">
                <a:solidFill>
                  <a:schemeClr val="bg1"/>
                </a:solidFill>
                <a:latin typeface="Arial Narrow" panose="020B0606020202030204" pitchFamily="34" charset="0"/>
              </a:rPr>
              <a:t>naamwoord </a:t>
            </a:r>
            <a:endParaRPr lang="nl-NL" sz="3200" b="1" dirty="0">
              <a:solidFill>
                <a:schemeClr val="bg1"/>
              </a:solidFill>
            </a:endParaRPr>
          </a:p>
        </p:txBody>
      </p:sp>
    </p:spTree>
    <p:extLst>
      <p:ext uri="{BB962C8B-B14F-4D97-AF65-F5344CB8AC3E}">
        <p14:creationId xmlns:p14="http://schemas.microsoft.com/office/powerpoint/2010/main" val="2984140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99992" y="2130425"/>
            <a:ext cx="3958208" cy="4178895"/>
          </a:xfrm>
          <a:solidFill>
            <a:srgbClr val="0070C0"/>
          </a:solidFill>
        </p:spPr>
        <p:txBody>
          <a:bodyPr/>
          <a:lstStyle/>
          <a:p>
            <a:r>
              <a:rPr lang="nl-NL" dirty="0" smtClean="0">
                <a:solidFill>
                  <a:schemeClr val="bg1"/>
                </a:solidFill>
                <a:latin typeface="Arial Narrow" panose="020B0606020202030204" pitchFamily="34" charset="0"/>
              </a:rPr>
              <a:t>Vul in   </a:t>
            </a:r>
            <a:br>
              <a:rPr lang="nl-NL" dirty="0" smtClean="0">
                <a:solidFill>
                  <a:schemeClr val="bg1"/>
                </a:solidFill>
                <a:latin typeface="Arial Narrow" panose="020B0606020202030204" pitchFamily="34" charset="0"/>
              </a:rPr>
            </a:br>
            <a:r>
              <a:rPr lang="nl-NL" dirty="0" smtClean="0">
                <a:solidFill>
                  <a:schemeClr val="bg1"/>
                </a:solidFill>
                <a:latin typeface="Arial Narrow" panose="020B0606020202030204" pitchFamily="34" charset="0"/>
              </a:rPr>
              <a:t>beide of beiden</a:t>
            </a:r>
            <a:endParaRPr lang="nl-NL"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1158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9036496" cy="646331"/>
          </a:xfrm>
          <a:prstGeom prst="rect">
            <a:avLst/>
          </a:prstGeom>
          <a:noFill/>
        </p:spPr>
        <p:txBody>
          <a:bodyPr wrap="square" rtlCol="0">
            <a:spAutoFit/>
          </a:bodyPr>
          <a:lstStyle/>
          <a:p>
            <a:r>
              <a:rPr lang="nl-NL" dirty="0" smtClean="0">
                <a:latin typeface="Arial Narrow" panose="020B0606020202030204" pitchFamily="34" charset="0"/>
              </a:rPr>
              <a:t>	Vul </a:t>
            </a:r>
            <a:r>
              <a:rPr lang="nl-NL" dirty="0">
                <a:latin typeface="Arial Narrow" panose="020B0606020202030204" pitchFamily="34" charset="0"/>
              </a:rPr>
              <a:t>in: </a:t>
            </a:r>
            <a:r>
              <a:rPr lang="nl-NL" dirty="0" smtClean="0">
                <a:solidFill>
                  <a:srgbClr val="0070C0"/>
                </a:solidFill>
                <a:latin typeface="Arial Narrow" panose="020B0606020202030204" pitchFamily="34" charset="0"/>
              </a:rPr>
              <a:t>beide of beiden  </a:t>
            </a:r>
            <a:r>
              <a:rPr lang="nl-NL" dirty="0" smtClean="0">
                <a:latin typeface="Arial Narrow" panose="020B0606020202030204" pitchFamily="34" charset="0"/>
              </a:rPr>
              <a:t>(met-e of –en) </a:t>
            </a:r>
            <a:r>
              <a:rPr lang="nl-NL" dirty="0">
                <a:latin typeface="Arial Narrow" panose="020B0606020202030204" pitchFamily="34" charset="0"/>
              </a:rPr>
              <a:t/>
            </a:r>
            <a:br>
              <a:rPr lang="nl-NL" dirty="0">
                <a:latin typeface="Arial Narrow" panose="020B0606020202030204" pitchFamily="34" charset="0"/>
              </a:rPr>
            </a:br>
            <a:endParaRPr lang="nl-NL" dirty="0"/>
          </a:p>
        </p:txBody>
      </p:sp>
      <p:sp>
        <p:nvSpPr>
          <p:cNvPr id="3" name="Tekstvak 2"/>
          <p:cNvSpPr txBox="1"/>
          <p:nvPr/>
        </p:nvSpPr>
        <p:spPr>
          <a:xfrm>
            <a:off x="179512" y="692696"/>
            <a:ext cx="8496944" cy="3970318"/>
          </a:xfrm>
          <a:prstGeom prst="rect">
            <a:avLst/>
          </a:prstGeom>
          <a:noFill/>
        </p:spPr>
        <p:txBody>
          <a:bodyPr wrap="square" rtlCol="0">
            <a:spAutoFit/>
          </a:bodyPr>
          <a:lstStyle/>
          <a:p>
            <a:pPr marL="342900" indent="-342900">
              <a:buFont typeface="+mj-lt"/>
              <a:buAutoNum type="arabicPeriod"/>
            </a:pPr>
            <a:r>
              <a:rPr lang="nl-NL" dirty="0" smtClean="0"/>
              <a:t> …….. (veel / vele / velen) van de slachtoffers hebben om smartengeld gevraagd.</a:t>
            </a:r>
          </a:p>
          <a:p>
            <a:pPr marL="342900" indent="-342900">
              <a:buFont typeface="+mj-lt"/>
              <a:buAutoNum type="arabicPeriod"/>
            </a:pPr>
            <a:r>
              <a:rPr lang="nl-NL" dirty="0"/>
              <a:t> </a:t>
            </a:r>
            <a:r>
              <a:rPr lang="nl-NL" dirty="0" smtClean="0"/>
              <a:t>De ……. (meeste / meesten) werknemers nemen hun werk serieus, maar ………….. (sommige / sommigen) doen dat niet. </a:t>
            </a:r>
          </a:p>
          <a:p>
            <a:pPr marL="342900" indent="-342900">
              <a:buFont typeface="+mj-lt"/>
              <a:buAutoNum type="arabicPeriod"/>
            </a:pPr>
            <a:r>
              <a:rPr lang="nl-NL" dirty="0" smtClean="0"/>
              <a:t>………… (enkele / enkelen) opleidingen wilden niet reageren, maar de …….. (meeste / meesten) waren enthousiast. </a:t>
            </a:r>
          </a:p>
          <a:p>
            <a:pPr marL="342900" indent="-342900">
              <a:buFont typeface="+mj-lt"/>
              <a:buAutoNum type="arabicPeriod"/>
            </a:pPr>
            <a:r>
              <a:rPr lang="nl-NL" dirty="0" smtClean="0"/>
              <a:t>…… (alle / allen) docenten zijn voor de vergadering uitgenodigd, maar …… (enkele / enkelen) hadden te weinig tijd. </a:t>
            </a:r>
          </a:p>
          <a:p>
            <a:pPr marL="342900" indent="-342900">
              <a:buFont typeface="+mj-lt"/>
              <a:buAutoNum type="arabicPeriod"/>
            </a:pPr>
            <a:r>
              <a:rPr lang="nl-NL" dirty="0" smtClean="0"/>
              <a:t>Of ik nu aspergesoep of groentesoep neem, van …….(beide / beiden) krijg ik het warm.</a:t>
            </a:r>
          </a:p>
          <a:p>
            <a:pPr marL="342900" indent="-342900">
              <a:buFont typeface="+mj-lt"/>
              <a:buAutoNum type="arabicPeriod"/>
            </a:pPr>
            <a:r>
              <a:rPr lang="nl-NL" dirty="0" smtClean="0"/>
              <a:t>Het kippenhok en de koeienstal zijn ….. (beide / beiden) aan een opknapbeurt toe.</a:t>
            </a:r>
          </a:p>
          <a:p>
            <a:pPr marL="342900" indent="-342900">
              <a:buFont typeface="+mj-lt"/>
              <a:buAutoNum type="arabicPeriod"/>
            </a:pPr>
            <a:r>
              <a:rPr lang="nl-NL" dirty="0" smtClean="0"/>
              <a:t>Toen ik ……..(beide / beiden) ladeblokken kosteloos kon </a:t>
            </a:r>
            <a:r>
              <a:rPr lang="nl-NL" dirty="0" err="1" smtClean="0"/>
              <a:t>kriojgen</a:t>
            </a:r>
            <a:r>
              <a:rPr lang="nl-NL" dirty="0" smtClean="0"/>
              <a:t>, heb ik ….. (beide / beiden) meegenomen. </a:t>
            </a:r>
          </a:p>
          <a:p>
            <a:pPr marL="342900" indent="-342900">
              <a:buFont typeface="+mj-lt"/>
              <a:buAutoNum type="arabicPeriod"/>
            </a:pPr>
            <a:r>
              <a:rPr lang="nl-NL" dirty="0" smtClean="0"/>
              <a:t>Terwijl de ………. (eerste / eersten) in de zaal op hun plaats zaten, stonden de …… (laatste / laatsten) nog buiten te wachten. </a:t>
            </a:r>
            <a:endParaRPr lang="nl-NL" dirty="0"/>
          </a:p>
        </p:txBody>
      </p:sp>
    </p:spTree>
    <p:extLst>
      <p:ext uri="{BB962C8B-B14F-4D97-AF65-F5344CB8AC3E}">
        <p14:creationId xmlns:p14="http://schemas.microsoft.com/office/powerpoint/2010/main" val="3628933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9036496" cy="646331"/>
          </a:xfrm>
          <a:prstGeom prst="rect">
            <a:avLst/>
          </a:prstGeom>
          <a:noFill/>
        </p:spPr>
        <p:txBody>
          <a:bodyPr wrap="square" rtlCol="0">
            <a:spAutoFit/>
          </a:bodyPr>
          <a:lstStyle/>
          <a:p>
            <a:r>
              <a:rPr lang="nl-NL" dirty="0" smtClean="0">
                <a:latin typeface="Arial Narrow" panose="020B0606020202030204" pitchFamily="34" charset="0"/>
              </a:rPr>
              <a:t>	Vul </a:t>
            </a:r>
            <a:r>
              <a:rPr lang="nl-NL" dirty="0">
                <a:latin typeface="Arial Narrow" panose="020B0606020202030204" pitchFamily="34" charset="0"/>
              </a:rPr>
              <a:t>in: </a:t>
            </a:r>
            <a:r>
              <a:rPr lang="nl-NL" dirty="0" smtClean="0">
                <a:solidFill>
                  <a:srgbClr val="0070C0"/>
                </a:solidFill>
                <a:latin typeface="Arial Narrow" panose="020B0606020202030204" pitchFamily="34" charset="0"/>
              </a:rPr>
              <a:t>beide of beiden  </a:t>
            </a:r>
            <a:r>
              <a:rPr lang="nl-NL" dirty="0" smtClean="0">
                <a:latin typeface="Arial Narrow" panose="020B0606020202030204" pitchFamily="34" charset="0"/>
              </a:rPr>
              <a:t>(met-e of –en) </a:t>
            </a:r>
            <a:r>
              <a:rPr lang="nl-NL" dirty="0">
                <a:latin typeface="Arial Narrow" panose="020B0606020202030204" pitchFamily="34" charset="0"/>
              </a:rPr>
              <a:t/>
            </a:r>
            <a:br>
              <a:rPr lang="nl-NL" dirty="0">
                <a:latin typeface="Arial Narrow" panose="020B0606020202030204" pitchFamily="34" charset="0"/>
              </a:rPr>
            </a:br>
            <a:endParaRPr lang="nl-NL" dirty="0"/>
          </a:p>
        </p:txBody>
      </p:sp>
      <p:sp>
        <p:nvSpPr>
          <p:cNvPr id="3" name="Tekstvak 2"/>
          <p:cNvSpPr txBox="1"/>
          <p:nvPr/>
        </p:nvSpPr>
        <p:spPr>
          <a:xfrm>
            <a:off x="179512" y="692696"/>
            <a:ext cx="8496944" cy="3693319"/>
          </a:xfrm>
          <a:prstGeom prst="rect">
            <a:avLst/>
          </a:prstGeom>
          <a:noFill/>
        </p:spPr>
        <p:txBody>
          <a:bodyPr wrap="square" rtlCol="0">
            <a:spAutoFit/>
          </a:bodyPr>
          <a:lstStyle/>
          <a:p>
            <a:pPr marL="342900" indent="-342900">
              <a:buFont typeface="+mj-lt"/>
              <a:buAutoNum type="arabicPeriod"/>
            </a:pPr>
            <a:r>
              <a:rPr lang="nl-NL" dirty="0" smtClean="0">
                <a:solidFill>
                  <a:srgbClr val="0070C0"/>
                </a:solidFill>
                <a:latin typeface="Arial Narrow" panose="020B0606020202030204" pitchFamily="34" charset="0"/>
              </a:rPr>
              <a:t>Velen</a:t>
            </a:r>
            <a:r>
              <a:rPr lang="nl-NL" dirty="0" smtClean="0">
                <a:latin typeface="Arial Narrow" panose="020B0606020202030204" pitchFamily="34" charset="0"/>
              </a:rPr>
              <a:t> (</a:t>
            </a:r>
            <a:r>
              <a:rPr lang="nl-NL" i="1" dirty="0" smtClean="0">
                <a:latin typeface="Arial Narrow" panose="020B0606020202030204" pitchFamily="34" charset="0"/>
              </a:rPr>
              <a:t>je kunt de toevoeging makkelijk weglaten; het gaat om personen</a:t>
            </a:r>
            <a:r>
              <a:rPr lang="nl-NL" dirty="0" smtClean="0">
                <a:latin typeface="Arial Narrow" panose="020B0606020202030204" pitchFamily="34" charset="0"/>
              </a:rPr>
              <a:t>) van de slachtoffers hebben om smartengeld gevraagd.</a:t>
            </a:r>
          </a:p>
          <a:p>
            <a:pPr marL="342900" indent="-342900">
              <a:buFont typeface="+mj-lt"/>
              <a:buAutoNum type="arabicPeriod"/>
            </a:pPr>
            <a:r>
              <a:rPr lang="nl-NL" dirty="0">
                <a:latin typeface="Arial Narrow" panose="020B0606020202030204" pitchFamily="34" charset="0"/>
              </a:rPr>
              <a:t> </a:t>
            </a:r>
            <a:r>
              <a:rPr lang="nl-NL" dirty="0" smtClean="0">
                <a:latin typeface="Arial Narrow" panose="020B0606020202030204" pitchFamily="34" charset="0"/>
              </a:rPr>
              <a:t>De </a:t>
            </a:r>
            <a:r>
              <a:rPr lang="nl-NL" dirty="0" smtClean="0">
                <a:solidFill>
                  <a:srgbClr val="0070C0"/>
                </a:solidFill>
                <a:latin typeface="Arial Narrow" panose="020B0606020202030204" pitchFamily="34" charset="0"/>
              </a:rPr>
              <a:t>meeste</a:t>
            </a:r>
            <a:r>
              <a:rPr lang="nl-NL" dirty="0" smtClean="0">
                <a:latin typeface="Arial Narrow" panose="020B0606020202030204" pitchFamily="34" charset="0"/>
              </a:rPr>
              <a:t> werknemers nemen hun werk serieus, maar sommige (</a:t>
            </a:r>
            <a:r>
              <a:rPr lang="nl-NL" i="1" dirty="0" smtClean="0">
                <a:latin typeface="Arial Narrow" panose="020B0606020202030204" pitchFamily="34" charset="0"/>
              </a:rPr>
              <a:t>denk erbij werknemers, staat vlakbij in de zin</a:t>
            </a:r>
            <a:r>
              <a:rPr lang="nl-NL" dirty="0" smtClean="0">
                <a:latin typeface="Arial Narrow" panose="020B0606020202030204" pitchFamily="34" charset="0"/>
              </a:rPr>
              <a:t>)  doen dat niet. </a:t>
            </a:r>
          </a:p>
          <a:p>
            <a:pPr marL="342900" indent="-342900">
              <a:buFont typeface="+mj-lt"/>
              <a:buAutoNum type="arabicPeriod"/>
            </a:pPr>
            <a:r>
              <a:rPr lang="nl-NL" dirty="0" smtClean="0">
                <a:solidFill>
                  <a:srgbClr val="0070C0"/>
                </a:solidFill>
                <a:latin typeface="Arial Narrow" panose="020B0606020202030204" pitchFamily="34" charset="0"/>
              </a:rPr>
              <a:t>Enkele</a:t>
            </a:r>
            <a:r>
              <a:rPr lang="nl-NL" dirty="0" smtClean="0">
                <a:latin typeface="Arial Narrow" panose="020B0606020202030204" pitchFamily="34" charset="0"/>
              </a:rPr>
              <a:t> opleidingen (</a:t>
            </a:r>
            <a:r>
              <a:rPr lang="nl-NL" i="1" dirty="0" smtClean="0">
                <a:latin typeface="Arial Narrow" panose="020B0606020202030204" pitchFamily="34" charset="0"/>
              </a:rPr>
              <a:t>want bijvoeglijk gebruikt</a:t>
            </a:r>
            <a:r>
              <a:rPr lang="nl-NL" dirty="0" smtClean="0">
                <a:latin typeface="Arial Narrow" panose="020B0606020202030204" pitchFamily="34" charset="0"/>
              </a:rPr>
              <a:t>) wilden niet reageren, maar de </a:t>
            </a:r>
            <a:r>
              <a:rPr lang="nl-NL" dirty="0" smtClean="0">
                <a:solidFill>
                  <a:srgbClr val="0070C0"/>
                </a:solidFill>
                <a:latin typeface="Arial Narrow" panose="020B0606020202030204" pitchFamily="34" charset="0"/>
              </a:rPr>
              <a:t>meeste </a:t>
            </a:r>
            <a:r>
              <a:rPr lang="nl-NL" dirty="0" smtClean="0">
                <a:latin typeface="Arial Narrow" panose="020B0606020202030204" pitchFamily="34" charset="0"/>
              </a:rPr>
              <a:t>(</a:t>
            </a:r>
            <a:r>
              <a:rPr lang="nl-NL" i="1" dirty="0" smtClean="0">
                <a:latin typeface="Arial Narrow" panose="020B0606020202030204" pitchFamily="34" charset="0"/>
              </a:rPr>
              <a:t>denk erbij opleidingen; dat is een zaak en staat in de buurt)</a:t>
            </a:r>
            <a:r>
              <a:rPr lang="nl-NL" dirty="0" smtClean="0">
                <a:latin typeface="Arial Narrow" panose="020B0606020202030204" pitchFamily="34" charset="0"/>
              </a:rPr>
              <a:t> waren enthousiast. </a:t>
            </a:r>
          </a:p>
          <a:p>
            <a:pPr marL="342900" indent="-342900">
              <a:buFont typeface="+mj-lt"/>
              <a:buAutoNum type="arabicPeriod"/>
            </a:pPr>
            <a:r>
              <a:rPr lang="nl-NL" dirty="0" smtClean="0">
                <a:solidFill>
                  <a:srgbClr val="0070C0"/>
                </a:solidFill>
                <a:latin typeface="Arial Narrow" panose="020B0606020202030204" pitchFamily="34" charset="0"/>
              </a:rPr>
              <a:t>Alle</a:t>
            </a:r>
            <a:r>
              <a:rPr lang="nl-NL" dirty="0" smtClean="0">
                <a:latin typeface="Arial Narrow" panose="020B0606020202030204" pitchFamily="34" charset="0"/>
              </a:rPr>
              <a:t> </a:t>
            </a:r>
            <a:r>
              <a:rPr lang="nl-NL" i="1" dirty="0" smtClean="0">
                <a:latin typeface="Arial Narrow" panose="020B0606020202030204" pitchFamily="34" charset="0"/>
              </a:rPr>
              <a:t>(want bijvoeglijk gebruikt)</a:t>
            </a:r>
            <a:r>
              <a:rPr lang="nl-NL" dirty="0" smtClean="0">
                <a:latin typeface="Arial Narrow" panose="020B0606020202030204" pitchFamily="34" charset="0"/>
              </a:rPr>
              <a:t> docenten zijn voor de vergadering uitgenodigd, maar </a:t>
            </a:r>
            <a:r>
              <a:rPr lang="nl-NL" dirty="0" smtClean="0">
                <a:solidFill>
                  <a:srgbClr val="0070C0"/>
                </a:solidFill>
                <a:latin typeface="Arial Narrow" panose="020B0606020202030204" pitchFamily="34" charset="0"/>
              </a:rPr>
              <a:t>enkele </a:t>
            </a:r>
            <a:r>
              <a:rPr lang="nl-NL" dirty="0" smtClean="0">
                <a:latin typeface="Arial Narrow" panose="020B0606020202030204" pitchFamily="34" charset="0"/>
              </a:rPr>
              <a:t>(</a:t>
            </a:r>
            <a:r>
              <a:rPr lang="nl-NL" i="1" dirty="0" smtClean="0">
                <a:latin typeface="Arial Narrow" panose="020B0606020202030204" pitchFamily="34" charset="0"/>
              </a:rPr>
              <a:t>denk erbij docenten; zelfstandig naamwoord staat in de buurt</a:t>
            </a:r>
            <a:r>
              <a:rPr lang="nl-NL" dirty="0" smtClean="0">
                <a:latin typeface="Arial Narrow" panose="020B0606020202030204" pitchFamily="34" charset="0"/>
              </a:rPr>
              <a:t>)  hadden te weinig tijd. </a:t>
            </a:r>
          </a:p>
          <a:p>
            <a:pPr marL="342900" indent="-342900">
              <a:buFont typeface="+mj-lt"/>
              <a:buAutoNum type="arabicPeriod"/>
            </a:pPr>
            <a:r>
              <a:rPr lang="nl-NL" dirty="0" smtClean="0">
                <a:latin typeface="Arial Narrow" panose="020B0606020202030204" pitchFamily="34" charset="0"/>
              </a:rPr>
              <a:t>Of ik nu aspergesoep of groentesoep neem, van </a:t>
            </a:r>
            <a:r>
              <a:rPr lang="nl-NL" dirty="0" smtClean="0">
                <a:solidFill>
                  <a:srgbClr val="0070C0"/>
                </a:solidFill>
                <a:latin typeface="Arial Narrow" panose="020B0606020202030204" pitchFamily="34" charset="0"/>
              </a:rPr>
              <a:t>beide </a:t>
            </a:r>
            <a:r>
              <a:rPr lang="nl-NL" dirty="0" smtClean="0">
                <a:latin typeface="Arial Narrow" panose="020B0606020202030204" pitchFamily="34" charset="0"/>
              </a:rPr>
              <a:t>(</a:t>
            </a:r>
            <a:r>
              <a:rPr lang="nl-NL" i="1" dirty="0" smtClean="0">
                <a:latin typeface="Arial Narrow" panose="020B0606020202030204" pitchFamily="34" charset="0"/>
              </a:rPr>
              <a:t>want een zaak</a:t>
            </a:r>
            <a:r>
              <a:rPr lang="nl-NL" dirty="0" smtClean="0">
                <a:latin typeface="Arial Narrow" panose="020B0606020202030204" pitchFamily="34" charset="0"/>
              </a:rPr>
              <a:t>)  krijg ik het warm.</a:t>
            </a:r>
          </a:p>
          <a:p>
            <a:pPr marL="342900" indent="-342900">
              <a:buFont typeface="+mj-lt"/>
              <a:buAutoNum type="arabicPeriod"/>
            </a:pPr>
            <a:r>
              <a:rPr lang="nl-NL" dirty="0" smtClean="0">
                <a:latin typeface="Arial Narrow" panose="020B0606020202030204" pitchFamily="34" charset="0"/>
              </a:rPr>
              <a:t>Het kippenhok en de koeienstal zijn </a:t>
            </a:r>
            <a:r>
              <a:rPr lang="nl-NL" dirty="0" smtClean="0">
                <a:solidFill>
                  <a:srgbClr val="0070C0"/>
                </a:solidFill>
                <a:latin typeface="Arial Narrow" panose="020B0606020202030204" pitchFamily="34" charset="0"/>
              </a:rPr>
              <a:t>beide</a:t>
            </a:r>
            <a:r>
              <a:rPr lang="nl-NL" dirty="0" smtClean="0">
                <a:latin typeface="Arial Narrow" panose="020B0606020202030204" pitchFamily="34" charset="0"/>
              </a:rPr>
              <a:t> (</a:t>
            </a:r>
            <a:r>
              <a:rPr lang="nl-NL" i="1" dirty="0" smtClean="0">
                <a:latin typeface="Arial Narrow" panose="020B0606020202030204" pitchFamily="34" charset="0"/>
              </a:rPr>
              <a:t>want een zaak</a:t>
            </a:r>
            <a:r>
              <a:rPr lang="nl-NL" dirty="0" smtClean="0">
                <a:latin typeface="Arial Narrow" panose="020B0606020202030204" pitchFamily="34" charset="0"/>
              </a:rPr>
              <a:t>) aan een opknapbeurt toe.</a:t>
            </a:r>
          </a:p>
          <a:p>
            <a:pPr marL="342900" indent="-342900">
              <a:buFont typeface="+mj-lt"/>
              <a:buAutoNum type="arabicPeriod"/>
            </a:pPr>
            <a:r>
              <a:rPr lang="nl-NL" dirty="0" smtClean="0">
                <a:latin typeface="Arial Narrow" panose="020B0606020202030204" pitchFamily="34" charset="0"/>
              </a:rPr>
              <a:t>Toen ik </a:t>
            </a:r>
            <a:r>
              <a:rPr lang="nl-NL" dirty="0" smtClean="0">
                <a:solidFill>
                  <a:srgbClr val="0070C0"/>
                </a:solidFill>
                <a:latin typeface="Arial Narrow" panose="020B0606020202030204" pitchFamily="34" charset="0"/>
              </a:rPr>
              <a:t>beide</a:t>
            </a:r>
            <a:r>
              <a:rPr lang="nl-NL" dirty="0" smtClean="0">
                <a:latin typeface="Arial Narrow" panose="020B0606020202030204" pitchFamily="34" charset="0"/>
              </a:rPr>
              <a:t> ladeblokken kosteloos kon krijgen, heb ik beide (</a:t>
            </a:r>
            <a:r>
              <a:rPr lang="nl-NL" i="1" dirty="0" smtClean="0">
                <a:latin typeface="Arial Narrow" panose="020B0606020202030204" pitchFamily="34" charset="0"/>
              </a:rPr>
              <a:t>want een zaak</a:t>
            </a:r>
            <a:r>
              <a:rPr lang="nl-NL" dirty="0" smtClean="0">
                <a:latin typeface="Arial Narrow" panose="020B0606020202030204" pitchFamily="34" charset="0"/>
              </a:rPr>
              <a:t>) meegenomen. </a:t>
            </a:r>
          </a:p>
          <a:p>
            <a:pPr marL="342900" indent="-342900">
              <a:buFont typeface="+mj-lt"/>
              <a:buAutoNum type="arabicPeriod"/>
            </a:pPr>
            <a:r>
              <a:rPr lang="nl-NL" dirty="0" smtClean="0">
                <a:latin typeface="Arial Narrow" panose="020B0606020202030204" pitchFamily="34" charset="0"/>
              </a:rPr>
              <a:t>Terwijl </a:t>
            </a:r>
            <a:r>
              <a:rPr lang="nl-NL" dirty="0" smtClean="0">
                <a:solidFill>
                  <a:srgbClr val="0070C0"/>
                </a:solidFill>
                <a:latin typeface="Arial Narrow" panose="020B0606020202030204" pitchFamily="34" charset="0"/>
              </a:rPr>
              <a:t>de eersten </a:t>
            </a:r>
            <a:r>
              <a:rPr lang="nl-NL" dirty="0" smtClean="0">
                <a:latin typeface="Arial Narrow" panose="020B0606020202030204" pitchFamily="34" charset="0"/>
              </a:rPr>
              <a:t>(want zelfstandig en personen) in de zaal op hun plaats zaten, stonden de </a:t>
            </a:r>
            <a:r>
              <a:rPr lang="nl-NL" dirty="0" smtClean="0">
                <a:solidFill>
                  <a:srgbClr val="0070C0"/>
                </a:solidFill>
                <a:latin typeface="Arial Narrow" panose="020B0606020202030204" pitchFamily="34" charset="0"/>
              </a:rPr>
              <a:t>laatsten</a:t>
            </a:r>
            <a:r>
              <a:rPr lang="nl-NL" dirty="0" smtClean="0">
                <a:latin typeface="Arial Narrow" panose="020B0606020202030204" pitchFamily="34" charset="0"/>
              </a:rPr>
              <a:t> nog buiten te wachten. </a:t>
            </a:r>
            <a:endParaRPr lang="nl-NL" dirty="0">
              <a:latin typeface="Arial Narrow" panose="020B0606020202030204" pitchFamily="34" charset="0"/>
            </a:endParaRPr>
          </a:p>
        </p:txBody>
      </p:sp>
    </p:spTree>
    <p:extLst>
      <p:ext uri="{BB962C8B-B14F-4D97-AF65-F5344CB8AC3E}">
        <p14:creationId xmlns:p14="http://schemas.microsoft.com/office/powerpoint/2010/main" val="26989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5" y="0"/>
            <a:ext cx="9144000" cy="1143000"/>
          </a:xfrm>
          <a:solidFill>
            <a:srgbClr val="0070C0"/>
          </a:solidFill>
        </p:spPr>
        <p:txBody>
          <a:bodyPr>
            <a:normAutofit/>
          </a:bodyPr>
          <a:lstStyle/>
          <a:p>
            <a:r>
              <a:rPr lang="nl-NL" sz="3200" dirty="0" smtClean="0">
                <a:solidFill>
                  <a:schemeClr val="bg1"/>
                </a:solidFill>
                <a:latin typeface="Arial Narrow" panose="020B0606020202030204" pitchFamily="34" charset="0"/>
              </a:rPr>
              <a:t>De-woorden &gt;  die</a:t>
            </a: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457200" y="1268760"/>
            <a:ext cx="8229600" cy="5400600"/>
          </a:xfrm>
        </p:spPr>
        <p:txBody>
          <a:bodyPr>
            <a:normAutofit fontScale="47500" lnSpcReduction="20000"/>
          </a:bodyPr>
          <a:lstStyle/>
          <a:p>
            <a:pPr marL="0" lvl="0" indent="0">
              <a:buNone/>
            </a:pPr>
            <a:r>
              <a:rPr lang="nl-NL" sz="5100" b="1" dirty="0">
                <a:latin typeface="Arial Narrow" panose="020B0606020202030204" pitchFamily="34" charset="0"/>
              </a:rPr>
              <a:t>Die </a:t>
            </a:r>
            <a:r>
              <a:rPr lang="nl-NL" sz="5100" dirty="0">
                <a:latin typeface="Arial Narrow" panose="020B0606020202030204" pitchFamily="34" charset="0"/>
              </a:rPr>
              <a:t>verwijst naar eerder genoemde zelfstandig naamwoorden met het lidwoord </a:t>
            </a:r>
            <a:r>
              <a:rPr lang="nl-NL" sz="5100" b="1" dirty="0">
                <a:latin typeface="Arial Narrow" panose="020B0606020202030204" pitchFamily="34" charset="0"/>
              </a:rPr>
              <a:t>de. </a:t>
            </a:r>
            <a:endParaRPr lang="nl-NL" sz="5100" b="1" dirty="0" smtClean="0">
              <a:latin typeface="Arial Narrow" panose="020B0606020202030204" pitchFamily="34" charset="0"/>
            </a:endParaRPr>
          </a:p>
          <a:p>
            <a:pPr marL="0" lvl="0" indent="0">
              <a:buNone/>
            </a:pPr>
            <a:endParaRPr lang="nl-NL" sz="5100" b="1" dirty="0">
              <a:latin typeface="Arial Narrow" panose="020B0606020202030204" pitchFamily="34" charset="0"/>
            </a:endParaRPr>
          </a:p>
          <a:p>
            <a:pPr marL="0" lvl="0" indent="0">
              <a:buNone/>
            </a:pPr>
            <a:endParaRPr lang="nl-NL" sz="5100" b="1" dirty="0" smtClean="0">
              <a:latin typeface="Arial Narrow" panose="020B0606020202030204" pitchFamily="34" charset="0"/>
            </a:endParaRPr>
          </a:p>
          <a:p>
            <a:pPr marL="0" lvl="0" indent="0">
              <a:buNone/>
            </a:pPr>
            <a:endParaRPr lang="nl-NL" dirty="0"/>
          </a:p>
          <a:p>
            <a:r>
              <a:rPr lang="nl-NL" u="sng" dirty="0">
                <a:latin typeface="Dyslexie" panose="02000000000000000000" pitchFamily="2" charset="0"/>
              </a:rPr>
              <a:t>De studente</a:t>
            </a:r>
            <a:r>
              <a:rPr lang="nl-NL" dirty="0">
                <a:latin typeface="Dyslexie" panose="02000000000000000000" pitchFamily="2" charset="0"/>
              </a:rPr>
              <a:t>, </a:t>
            </a:r>
            <a:r>
              <a:rPr lang="nl-NL" u="sng" dirty="0">
                <a:latin typeface="Dyslexie" panose="02000000000000000000" pitchFamily="2" charset="0"/>
              </a:rPr>
              <a:t>die</a:t>
            </a:r>
            <a:r>
              <a:rPr lang="nl-NL" dirty="0">
                <a:latin typeface="Dyslexie" panose="02000000000000000000" pitchFamily="2" charset="0"/>
              </a:rPr>
              <a:t> jij zo leuk vond, was roostervrij. Dat kwam goed uit, want je had kaartjes voor </a:t>
            </a:r>
            <a:r>
              <a:rPr lang="nl-NL" u="sng" dirty="0">
                <a:latin typeface="Dyslexie" panose="02000000000000000000" pitchFamily="2" charset="0"/>
              </a:rPr>
              <a:t>de</a:t>
            </a:r>
            <a:r>
              <a:rPr lang="nl-NL" dirty="0">
                <a:latin typeface="Dyslexie" panose="02000000000000000000" pitchFamily="2" charset="0"/>
              </a:rPr>
              <a:t> </a:t>
            </a:r>
            <a:r>
              <a:rPr lang="nl-NL" u="sng" dirty="0">
                <a:latin typeface="Dyslexie" panose="02000000000000000000" pitchFamily="2" charset="0"/>
              </a:rPr>
              <a:t>voorstelling</a:t>
            </a:r>
            <a:r>
              <a:rPr lang="nl-NL" dirty="0">
                <a:latin typeface="Dyslexie" panose="02000000000000000000" pitchFamily="2" charset="0"/>
              </a:rPr>
              <a:t>.  </a:t>
            </a:r>
            <a:endParaRPr lang="nl-NL" dirty="0" smtClean="0">
              <a:latin typeface="Dyslexie" panose="02000000000000000000" pitchFamily="2" charset="0"/>
            </a:endParaRPr>
          </a:p>
          <a:p>
            <a:endParaRPr lang="nl-NL" u="sng" dirty="0" smtClean="0">
              <a:latin typeface="Dyslexie" panose="02000000000000000000" pitchFamily="2" charset="0"/>
            </a:endParaRPr>
          </a:p>
          <a:p>
            <a:r>
              <a:rPr lang="nl-NL" u="sng" dirty="0" smtClean="0">
                <a:latin typeface="Dyslexie" panose="02000000000000000000" pitchFamily="2" charset="0"/>
              </a:rPr>
              <a:t>De</a:t>
            </a:r>
            <a:r>
              <a:rPr lang="nl-NL" dirty="0" smtClean="0">
                <a:latin typeface="Dyslexie" panose="02000000000000000000" pitchFamily="2" charset="0"/>
              </a:rPr>
              <a:t> </a:t>
            </a:r>
            <a:r>
              <a:rPr lang="nl-NL" u="sng" dirty="0">
                <a:latin typeface="Dyslexie" panose="02000000000000000000" pitchFamily="2" charset="0"/>
              </a:rPr>
              <a:t>opening</a:t>
            </a:r>
            <a:r>
              <a:rPr lang="nl-NL" dirty="0">
                <a:latin typeface="Dyslexie" panose="02000000000000000000" pitchFamily="2" charset="0"/>
              </a:rPr>
              <a:t> van het festijn, </a:t>
            </a:r>
            <a:r>
              <a:rPr lang="nl-NL" u="sng" dirty="0">
                <a:latin typeface="Dyslexie" panose="02000000000000000000" pitchFamily="2" charset="0"/>
              </a:rPr>
              <a:t>die</a:t>
            </a:r>
            <a:r>
              <a:rPr lang="nl-NL" dirty="0">
                <a:latin typeface="Dyslexie" panose="02000000000000000000" pitchFamily="2" charset="0"/>
              </a:rPr>
              <a:t> om 20.00 uur zou plaatsvinden, ging echter niet door. Wat een enorme pechvogel was jij.  </a:t>
            </a:r>
            <a:endParaRPr lang="nl-NL" dirty="0" smtClean="0">
              <a:latin typeface="Dyslexie" panose="02000000000000000000" pitchFamily="2" charset="0"/>
            </a:endParaRPr>
          </a:p>
          <a:p>
            <a:endParaRPr lang="nl-NL" dirty="0">
              <a:latin typeface="Dyslexie" panose="02000000000000000000" pitchFamily="2" charset="0"/>
            </a:endParaRPr>
          </a:p>
          <a:p>
            <a:r>
              <a:rPr lang="nl-NL" b="1" dirty="0">
                <a:latin typeface="Dyslexie" panose="02000000000000000000" pitchFamily="2" charset="0"/>
              </a:rPr>
              <a:t>Wie </a:t>
            </a:r>
            <a:r>
              <a:rPr lang="nl-NL" dirty="0">
                <a:latin typeface="Dyslexie" panose="02000000000000000000" pitchFamily="2" charset="0"/>
              </a:rPr>
              <a:t>het eerste reageert mag beginnen. (</a:t>
            </a:r>
            <a:r>
              <a:rPr lang="nl-NL" u="sng" dirty="0">
                <a:latin typeface="Dyslexie" panose="02000000000000000000" pitchFamily="2" charset="0"/>
              </a:rPr>
              <a:t>Diegene die</a:t>
            </a:r>
            <a:r>
              <a:rPr lang="nl-NL" dirty="0">
                <a:latin typeface="Dyslexie" panose="02000000000000000000" pitchFamily="2" charset="0"/>
              </a:rPr>
              <a:t> zit ingesloten in wie). </a:t>
            </a:r>
          </a:p>
          <a:p>
            <a:endParaRPr lang="nl-NL" b="1" dirty="0" smtClean="0">
              <a:latin typeface="Dyslexie" panose="02000000000000000000" pitchFamily="2" charset="0"/>
            </a:endParaRPr>
          </a:p>
          <a:p>
            <a:r>
              <a:rPr lang="nl-NL" b="1" dirty="0" smtClean="0">
                <a:latin typeface="Dyslexie" panose="02000000000000000000" pitchFamily="2" charset="0"/>
              </a:rPr>
              <a:t>Diegene </a:t>
            </a:r>
            <a:r>
              <a:rPr lang="nl-NL" b="1" dirty="0">
                <a:latin typeface="Dyslexie" panose="02000000000000000000" pitchFamily="2" charset="0"/>
              </a:rPr>
              <a:t>die</a:t>
            </a:r>
            <a:r>
              <a:rPr lang="nl-NL" dirty="0">
                <a:latin typeface="Dyslexie" panose="02000000000000000000" pitchFamily="2" charset="0"/>
              </a:rPr>
              <a:t> het eerst reageert, mag beginnen.  </a:t>
            </a:r>
          </a:p>
          <a:p>
            <a:endParaRPr lang="nl-NL" b="1" dirty="0" smtClean="0">
              <a:latin typeface="Dyslexie" panose="02000000000000000000" pitchFamily="2" charset="0"/>
            </a:endParaRPr>
          </a:p>
          <a:p>
            <a:r>
              <a:rPr lang="nl-NL" b="1" dirty="0" smtClean="0">
                <a:latin typeface="Dyslexie" panose="02000000000000000000" pitchFamily="2" charset="0"/>
              </a:rPr>
              <a:t>Die</a:t>
            </a:r>
            <a:r>
              <a:rPr lang="nl-NL" dirty="0" smtClean="0">
                <a:latin typeface="Dyslexie" panose="02000000000000000000" pitchFamily="2" charset="0"/>
              </a:rPr>
              <a:t> </a:t>
            </a:r>
            <a:r>
              <a:rPr lang="nl-NL" dirty="0">
                <a:latin typeface="Dyslexie" panose="02000000000000000000" pitchFamily="2" charset="0"/>
              </a:rPr>
              <a:t>gebruik je ook bij woorden die in het meervoud staan. </a:t>
            </a:r>
          </a:p>
          <a:p>
            <a:endParaRPr lang="nl-NL" u="sng" dirty="0" smtClean="0">
              <a:latin typeface="Dyslexie" panose="02000000000000000000" pitchFamily="2" charset="0"/>
            </a:endParaRPr>
          </a:p>
          <a:p>
            <a:r>
              <a:rPr lang="nl-NL" u="sng" dirty="0" smtClean="0">
                <a:latin typeface="Dyslexie" panose="02000000000000000000" pitchFamily="2" charset="0"/>
              </a:rPr>
              <a:t>Bomen</a:t>
            </a:r>
            <a:r>
              <a:rPr lang="nl-NL" dirty="0" smtClean="0">
                <a:latin typeface="Dyslexie" panose="02000000000000000000" pitchFamily="2" charset="0"/>
              </a:rPr>
              <a:t> </a:t>
            </a:r>
            <a:r>
              <a:rPr lang="nl-NL" u="sng" dirty="0">
                <a:latin typeface="Dyslexie" panose="02000000000000000000" pitchFamily="2" charset="0"/>
              </a:rPr>
              <a:t>die</a:t>
            </a:r>
            <a:r>
              <a:rPr lang="nl-NL" dirty="0">
                <a:latin typeface="Dyslexie" panose="02000000000000000000" pitchFamily="2" charset="0"/>
              </a:rPr>
              <a:t> goed worden gesnoeid, groeien meestal goed. </a:t>
            </a:r>
          </a:p>
          <a:p>
            <a:endParaRPr lang="nl-NL" dirty="0"/>
          </a:p>
        </p:txBody>
      </p:sp>
    </p:spTree>
    <p:extLst>
      <p:ext uri="{BB962C8B-B14F-4D97-AF65-F5344CB8AC3E}">
        <p14:creationId xmlns:p14="http://schemas.microsoft.com/office/powerpoint/2010/main" val="36389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96752"/>
            <a:ext cx="8229600" cy="5544616"/>
          </a:xfrm>
        </p:spPr>
        <p:txBody>
          <a:bodyPr>
            <a:normAutofit fontScale="47500" lnSpcReduction="20000"/>
          </a:bodyPr>
          <a:lstStyle/>
          <a:p>
            <a:pPr marL="0" lvl="0" indent="0">
              <a:buNone/>
            </a:pPr>
            <a:r>
              <a:rPr lang="nl-NL" sz="4400" b="1" dirty="0">
                <a:latin typeface="Arial Narrow" panose="020B0606020202030204" pitchFamily="34" charset="0"/>
              </a:rPr>
              <a:t>De-woorden mannelijk: </a:t>
            </a:r>
            <a:endParaRPr lang="nl-NL" sz="4400" b="1" dirty="0" smtClean="0">
              <a:latin typeface="Arial Narrow" panose="020B0606020202030204" pitchFamily="34" charset="0"/>
            </a:endParaRPr>
          </a:p>
          <a:p>
            <a:pPr lvl="0">
              <a:buFont typeface="Wingdings" panose="05000000000000000000" pitchFamily="2" charset="2"/>
              <a:buChar char="Ø"/>
            </a:pPr>
            <a:r>
              <a:rPr lang="nl-NL" sz="4400" dirty="0" smtClean="0">
                <a:latin typeface="Arial Narrow" panose="020B0606020202030204" pitchFamily="34" charset="0"/>
              </a:rPr>
              <a:t>deze </a:t>
            </a:r>
            <a:r>
              <a:rPr lang="nl-NL" sz="4400" dirty="0">
                <a:latin typeface="Arial Narrow" panose="020B0606020202030204" pitchFamily="34" charset="0"/>
              </a:rPr>
              <a:t>(dichtbij), </a:t>
            </a:r>
            <a:endParaRPr lang="nl-NL" sz="4400" dirty="0" smtClean="0">
              <a:latin typeface="Arial Narrow" panose="020B0606020202030204" pitchFamily="34" charset="0"/>
            </a:endParaRPr>
          </a:p>
          <a:p>
            <a:pPr lvl="0">
              <a:buFont typeface="Wingdings" panose="05000000000000000000" pitchFamily="2" charset="2"/>
              <a:buChar char="Ø"/>
            </a:pPr>
            <a:r>
              <a:rPr lang="nl-NL" sz="4400" dirty="0" smtClean="0">
                <a:latin typeface="Arial Narrow" panose="020B0606020202030204" pitchFamily="34" charset="0"/>
              </a:rPr>
              <a:t>die </a:t>
            </a:r>
            <a:r>
              <a:rPr lang="nl-NL" sz="4400" dirty="0">
                <a:latin typeface="Arial Narrow" panose="020B0606020202030204" pitchFamily="34" charset="0"/>
              </a:rPr>
              <a:t>(veraf), </a:t>
            </a:r>
            <a:endParaRPr lang="nl-NL" sz="4400" dirty="0" smtClean="0">
              <a:latin typeface="Arial Narrow" panose="020B0606020202030204" pitchFamily="34" charset="0"/>
            </a:endParaRPr>
          </a:p>
          <a:p>
            <a:pPr lvl="0">
              <a:buFont typeface="Wingdings" panose="05000000000000000000" pitchFamily="2" charset="2"/>
              <a:buChar char="Ø"/>
            </a:pPr>
            <a:r>
              <a:rPr lang="nl-NL" sz="4400" dirty="0" smtClean="0">
                <a:latin typeface="Arial Narrow" panose="020B0606020202030204" pitchFamily="34" charset="0"/>
              </a:rPr>
              <a:t>hij</a:t>
            </a:r>
            <a:r>
              <a:rPr lang="nl-NL" sz="4400" dirty="0">
                <a:latin typeface="Arial Narrow" panose="020B0606020202030204" pitchFamily="34" charset="0"/>
              </a:rPr>
              <a:t>, hem, zijn. </a:t>
            </a:r>
          </a:p>
          <a:p>
            <a:endParaRPr lang="nl-NL" i="1" dirty="0" smtClean="0"/>
          </a:p>
          <a:p>
            <a:pPr marL="400050" lvl="1" indent="0">
              <a:buNone/>
            </a:pPr>
            <a:r>
              <a:rPr lang="nl-NL" sz="2900" dirty="0" smtClean="0">
                <a:latin typeface="Dyslexie" panose="02000000000000000000" pitchFamily="2" charset="0"/>
              </a:rPr>
              <a:t>We </a:t>
            </a:r>
            <a:r>
              <a:rPr lang="nl-NL" sz="2900" dirty="0">
                <a:latin typeface="Dyslexie" panose="02000000000000000000" pitchFamily="2" charset="0"/>
              </a:rPr>
              <a:t>hebben </a:t>
            </a:r>
            <a:r>
              <a:rPr lang="nl-NL" sz="2900" u="sng" dirty="0">
                <a:latin typeface="Dyslexie" panose="02000000000000000000" pitchFamily="2" charset="0"/>
              </a:rPr>
              <a:t>de</a:t>
            </a:r>
            <a:r>
              <a:rPr lang="nl-NL" sz="2900" dirty="0">
                <a:latin typeface="Dyslexie" panose="02000000000000000000" pitchFamily="2" charset="0"/>
              </a:rPr>
              <a:t> </a:t>
            </a:r>
            <a:r>
              <a:rPr lang="nl-NL" sz="2900" u="sng" dirty="0">
                <a:latin typeface="Dyslexie" panose="02000000000000000000" pitchFamily="2" charset="0"/>
              </a:rPr>
              <a:t>praktijkruimte</a:t>
            </a:r>
            <a:r>
              <a:rPr lang="nl-NL" sz="2900" dirty="0">
                <a:latin typeface="Dyslexie" panose="02000000000000000000" pitchFamily="2" charset="0"/>
              </a:rPr>
              <a:t> opgeruimd en nu ziet </a:t>
            </a:r>
            <a:r>
              <a:rPr lang="nl-NL" sz="2900" u="sng" dirty="0">
                <a:latin typeface="Dyslexie" panose="02000000000000000000" pitchFamily="2" charset="0"/>
              </a:rPr>
              <a:t>hij</a:t>
            </a:r>
            <a:r>
              <a:rPr lang="nl-NL" sz="2900" dirty="0">
                <a:latin typeface="Dyslexie" panose="02000000000000000000" pitchFamily="2" charset="0"/>
              </a:rPr>
              <a:t> (deze, die) er weer goed uit.  </a:t>
            </a:r>
            <a:endParaRPr lang="nl-NL" sz="2900" dirty="0" smtClean="0">
              <a:latin typeface="Dyslexie" panose="02000000000000000000" pitchFamily="2" charset="0"/>
            </a:endParaRPr>
          </a:p>
          <a:p>
            <a:pPr marL="0" indent="0">
              <a:buNone/>
            </a:pPr>
            <a:endParaRPr lang="nl-NL" dirty="0" smtClean="0"/>
          </a:p>
          <a:p>
            <a:pPr marL="0" indent="0">
              <a:buNone/>
            </a:pPr>
            <a:endParaRPr lang="nl-NL" dirty="0"/>
          </a:p>
          <a:p>
            <a:pPr marL="0" lvl="0" indent="0">
              <a:buNone/>
            </a:pPr>
            <a:r>
              <a:rPr lang="nl-NL" sz="5100" b="1" dirty="0">
                <a:latin typeface="Arial Narrow" panose="020B0606020202030204" pitchFamily="34" charset="0"/>
              </a:rPr>
              <a:t>De-woorden vrouwelijk: </a:t>
            </a:r>
            <a:endParaRPr lang="nl-NL" sz="5100" b="1" dirty="0" smtClean="0">
              <a:latin typeface="Arial Narrow" panose="020B0606020202030204" pitchFamily="34" charset="0"/>
            </a:endParaRPr>
          </a:p>
          <a:p>
            <a:pPr lvl="0">
              <a:buFont typeface="Wingdings" panose="05000000000000000000" pitchFamily="2" charset="2"/>
              <a:buChar char="Ø"/>
            </a:pPr>
            <a:r>
              <a:rPr lang="nl-NL" sz="5100" dirty="0" smtClean="0">
                <a:latin typeface="Arial Narrow" panose="020B0606020202030204" pitchFamily="34" charset="0"/>
              </a:rPr>
              <a:t>deze</a:t>
            </a:r>
            <a:r>
              <a:rPr lang="nl-NL" sz="5100" dirty="0">
                <a:latin typeface="Arial Narrow" panose="020B0606020202030204" pitchFamily="34" charset="0"/>
              </a:rPr>
              <a:t>, </a:t>
            </a:r>
            <a:endParaRPr lang="nl-NL" sz="5100" dirty="0" smtClean="0">
              <a:latin typeface="Arial Narrow" panose="020B0606020202030204" pitchFamily="34" charset="0"/>
            </a:endParaRPr>
          </a:p>
          <a:p>
            <a:pPr lvl="0">
              <a:buFont typeface="Wingdings" panose="05000000000000000000" pitchFamily="2" charset="2"/>
              <a:buChar char="Ø"/>
            </a:pPr>
            <a:r>
              <a:rPr lang="nl-NL" sz="5100" dirty="0" smtClean="0">
                <a:latin typeface="Arial Narrow" panose="020B0606020202030204" pitchFamily="34" charset="0"/>
              </a:rPr>
              <a:t>die</a:t>
            </a:r>
            <a:r>
              <a:rPr lang="nl-NL" sz="5100" dirty="0">
                <a:latin typeface="Arial Narrow" panose="020B0606020202030204" pitchFamily="34" charset="0"/>
              </a:rPr>
              <a:t>, </a:t>
            </a:r>
            <a:endParaRPr lang="nl-NL" sz="5100" dirty="0" smtClean="0">
              <a:latin typeface="Arial Narrow" panose="020B0606020202030204" pitchFamily="34" charset="0"/>
            </a:endParaRPr>
          </a:p>
          <a:p>
            <a:pPr lvl="0">
              <a:buFont typeface="Wingdings" panose="05000000000000000000" pitchFamily="2" charset="2"/>
              <a:buChar char="Ø"/>
            </a:pPr>
            <a:r>
              <a:rPr lang="nl-NL" sz="5100" dirty="0" smtClean="0">
                <a:latin typeface="Arial Narrow" panose="020B0606020202030204" pitchFamily="34" charset="0"/>
              </a:rPr>
              <a:t>zij</a:t>
            </a:r>
            <a:r>
              <a:rPr lang="nl-NL" sz="5100" dirty="0">
                <a:latin typeface="Arial Narrow" panose="020B0606020202030204" pitchFamily="34" charset="0"/>
              </a:rPr>
              <a:t>, ze en haar</a:t>
            </a:r>
            <a:r>
              <a:rPr lang="nl-NL" sz="5100" b="1" dirty="0">
                <a:latin typeface="Arial Narrow" panose="020B0606020202030204" pitchFamily="34" charset="0"/>
              </a:rPr>
              <a:t>. </a:t>
            </a:r>
            <a:endParaRPr lang="nl-NL" sz="5100" b="1" dirty="0" smtClean="0">
              <a:latin typeface="Arial Narrow" panose="020B0606020202030204" pitchFamily="34" charset="0"/>
            </a:endParaRPr>
          </a:p>
          <a:p>
            <a:pPr marL="0" lvl="0" indent="0">
              <a:buNone/>
            </a:pPr>
            <a:endParaRPr lang="nl-NL" b="1" dirty="0"/>
          </a:p>
          <a:p>
            <a:pPr lvl="0">
              <a:buFont typeface="Wingdings" panose="05000000000000000000" pitchFamily="2" charset="2"/>
              <a:buChar char="Ø"/>
            </a:pPr>
            <a:endParaRPr lang="nl-NL" dirty="0"/>
          </a:p>
          <a:p>
            <a:pPr marL="400050" lvl="1" indent="0">
              <a:buNone/>
            </a:pPr>
            <a:r>
              <a:rPr lang="nl-NL" sz="2900" u="sng" dirty="0">
                <a:latin typeface="Dyslexie" panose="02000000000000000000" pitchFamily="2" charset="0"/>
              </a:rPr>
              <a:t>De</a:t>
            </a:r>
            <a:r>
              <a:rPr lang="nl-NL" sz="2900" dirty="0">
                <a:latin typeface="Dyslexie" panose="02000000000000000000" pitchFamily="2" charset="0"/>
              </a:rPr>
              <a:t> </a:t>
            </a:r>
            <a:r>
              <a:rPr lang="nl-NL" sz="2900" u="sng" dirty="0">
                <a:latin typeface="Dyslexie" panose="02000000000000000000" pitchFamily="2" charset="0"/>
              </a:rPr>
              <a:t>regering</a:t>
            </a:r>
            <a:r>
              <a:rPr lang="nl-NL" sz="2900" dirty="0">
                <a:latin typeface="Dyslexie" panose="02000000000000000000" pitchFamily="2" charset="0"/>
              </a:rPr>
              <a:t> heeft </a:t>
            </a:r>
            <a:r>
              <a:rPr lang="nl-NL" sz="2900" u="sng" dirty="0">
                <a:latin typeface="Dyslexie" panose="02000000000000000000" pitchFamily="2" charset="0"/>
              </a:rPr>
              <a:t>haa</a:t>
            </a:r>
            <a:r>
              <a:rPr lang="nl-NL" sz="2900" dirty="0">
                <a:latin typeface="Dyslexie" panose="02000000000000000000" pitchFamily="2" charset="0"/>
              </a:rPr>
              <a:t>r besluit over de CO2-uitstoot uitgesteld. </a:t>
            </a:r>
          </a:p>
          <a:p>
            <a:pPr marL="400050" lvl="1" indent="0">
              <a:buNone/>
            </a:pPr>
            <a:endParaRPr lang="nl-NL" sz="2900" u="sng" dirty="0" smtClean="0">
              <a:latin typeface="Dyslexie" panose="02000000000000000000" pitchFamily="2" charset="0"/>
            </a:endParaRPr>
          </a:p>
          <a:p>
            <a:pPr marL="400050" lvl="1" indent="0">
              <a:buNone/>
            </a:pPr>
            <a:r>
              <a:rPr lang="nl-NL" sz="2900" u="sng" dirty="0" smtClean="0">
                <a:latin typeface="Dyslexie" panose="02000000000000000000" pitchFamily="2" charset="0"/>
              </a:rPr>
              <a:t>Z</a:t>
            </a:r>
            <a:r>
              <a:rPr lang="nl-NL" sz="2900" dirty="0" smtClean="0">
                <a:latin typeface="Dyslexie" panose="02000000000000000000" pitchFamily="2" charset="0"/>
              </a:rPr>
              <a:t>ij </a:t>
            </a:r>
            <a:r>
              <a:rPr lang="nl-NL" sz="2900" dirty="0">
                <a:latin typeface="Dyslexie" panose="02000000000000000000" pitchFamily="2" charset="0"/>
              </a:rPr>
              <a:t>moet </a:t>
            </a:r>
            <a:r>
              <a:rPr lang="nl-NL" sz="2900" u="sng" dirty="0">
                <a:latin typeface="Dyslexie" panose="02000000000000000000" pitchFamily="2" charset="0"/>
              </a:rPr>
              <a:t>de</a:t>
            </a:r>
            <a:r>
              <a:rPr lang="nl-NL" sz="2900" dirty="0">
                <a:latin typeface="Dyslexie" panose="02000000000000000000" pitchFamily="2" charset="0"/>
              </a:rPr>
              <a:t> alinea </a:t>
            </a:r>
            <a:r>
              <a:rPr lang="nl-NL" sz="2900" u="sng" dirty="0">
                <a:latin typeface="Dyslexie" panose="02000000000000000000" pitchFamily="2" charset="0"/>
              </a:rPr>
              <a:t>die</a:t>
            </a:r>
            <a:r>
              <a:rPr lang="nl-NL" sz="2900" dirty="0">
                <a:latin typeface="Dyslexie" panose="02000000000000000000" pitchFamily="2" charset="0"/>
              </a:rPr>
              <a:t> gaat over de natuurgebieden nog aanpassen. </a:t>
            </a:r>
          </a:p>
          <a:p>
            <a:pPr marL="400050" lvl="1" indent="0">
              <a:buNone/>
            </a:pPr>
            <a:endParaRPr lang="nl-NL" sz="2900" u="sng" dirty="0" smtClean="0">
              <a:latin typeface="Dyslexie" panose="02000000000000000000" pitchFamily="2" charset="0"/>
            </a:endParaRPr>
          </a:p>
          <a:p>
            <a:pPr marL="400050" lvl="1" indent="0">
              <a:buNone/>
            </a:pPr>
            <a:r>
              <a:rPr lang="nl-NL" sz="2900" u="sng" dirty="0" smtClean="0">
                <a:latin typeface="Dyslexie" panose="02000000000000000000" pitchFamily="2" charset="0"/>
              </a:rPr>
              <a:t>Het</a:t>
            </a:r>
            <a:r>
              <a:rPr lang="nl-NL" sz="2900" dirty="0" smtClean="0">
                <a:latin typeface="Dyslexie" panose="02000000000000000000" pitchFamily="2" charset="0"/>
              </a:rPr>
              <a:t> </a:t>
            </a:r>
            <a:r>
              <a:rPr lang="nl-NL" sz="2900" u="sng" dirty="0">
                <a:latin typeface="Dyslexie" panose="02000000000000000000" pitchFamily="2" charset="0"/>
              </a:rPr>
              <a:t>kabinet</a:t>
            </a:r>
            <a:r>
              <a:rPr lang="nl-NL" sz="2900" dirty="0">
                <a:latin typeface="Dyslexie" panose="02000000000000000000" pitchFamily="2" charset="0"/>
              </a:rPr>
              <a:t> heeft erover vergaderd, maar </a:t>
            </a:r>
            <a:r>
              <a:rPr lang="nl-NL" sz="2900" u="sng" dirty="0">
                <a:latin typeface="Dyslexie" panose="02000000000000000000" pitchFamily="2" charset="0"/>
              </a:rPr>
              <a:t>he</a:t>
            </a:r>
            <a:r>
              <a:rPr lang="nl-NL" sz="2900" dirty="0">
                <a:latin typeface="Dyslexie" panose="02000000000000000000" pitchFamily="2" charset="0"/>
              </a:rPr>
              <a:t>t heeft nog niets besloten</a:t>
            </a:r>
          </a:p>
        </p:txBody>
      </p:sp>
      <p:sp>
        <p:nvSpPr>
          <p:cNvPr id="4" name="Titel 1"/>
          <p:cNvSpPr>
            <a:spLocks noGrp="1"/>
          </p:cNvSpPr>
          <p:nvPr>
            <p:ph type="title"/>
          </p:nvPr>
        </p:nvSpPr>
        <p:spPr>
          <a:xfrm>
            <a:off x="-25648" y="0"/>
            <a:ext cx="9144000" cy="1143000"/>
          </a:xfrm>
          <a:solidFill>
            <a:srgbClr val="0070C0"/>
          </a:solidFill>
        </p:spPr>
        <p:txBody>
          <a:bodyPr>
            <a:normAutofit/>
          </a:bodyPr>
          <a:lstStyle/>
          <a:p>
            <a:r>
              <a:rPr lang="nl-NL" sz="3200" dirty="0" smtClean="0">
                <a:solidFill>
                  <a:schemeClr val="bg1"/>
                </a:solidFill>
                <a:latin typeface="Arial Narrow" panose="020B0606020202030204" pitchFamily="34" charset="0"/>
              </a:rPr>
              <a:t>De-woorden &gt;  mannelijk of vrouwelijk</a:t>
            </a:r>
            <a:endParaRPr lang="nl-NL"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99516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55" y="-5682"/>
            <a:ext cx="9144000" cy="1143000"/>
          </a:xfrm>
          <a:solidFill>
            <a:srgbClr val="0070C0"/>
          </a:solidFill>
        </p:spPr>
        <p:txBody>
          <a:bodyPr>
            <a:normAutofit/>
          </a:bodyPr>
          <a:lstStyle/>
          <a:p>
            <a:r>
              <a:rPr lang="nl-NL" sz="3200" dirty="0" smtClean="0">
                <a:solidFill>
                  <a:schemeClr val="bg1"/>
                </a:solidFill>
                <a:latin typeface="Arial Narrow" panose="020B0606020202030204" pitchFamily="34" charset="0"/>
              </a:rPr>
              <a:t>Het-woorden &gt; dat</a:t>
            </a: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p:txBody>
          <a:bodyPr>
            <a:normAutofit/>
          </a:bodyPr>
          <a:lstStyle/>
          <a:p>
            <a:pPr marL="0" lvl="0" indent="0">
              <a:buNone/>
            </a:pPr>
            <a:r>
              <a:rPr lang="nl-NL" sz="2400" b="1" dirty="0">
                <a:latin typeface="Arial Narrow" panose="020B0606020202030204" pitchFamily="34" charset="0"/>
              </a:rPr>
              <a:t>Dat</a:t>
            </a:r>
            <a:r>
              <a:rPr lang="nl-NL" sz="2400" dirty="0">
                <a:latin typeface="Arial Narrow" panose="020B0606020202030204" pitchFamily="34" charset="0"/>
              </a:rPr>
              <a:t> verwijst naar eerder genoemde  zelfstandig naamwoorden met het lidwoord </a:t>
            </a:r>
            <a:r>
              <a:rPr lang="nl-NL" sz="2400" b="1" dirty="0">
                <a:latin typeface="Arial Narrow" panose="020B0606020202030204" pitchFamily="34" charset="0"/>
              </a:rPr>
              <a:t>het. </a:t>
            </a:r>
            <a:endParaRPr lang="nl-NL" sz="2400" b="1" dirty="0" smtClean="0">
              <a:latin typeface="Arial Narrow" panose="020B0606020202030204" pitchFamily="34" charset="0"/>
            </a:endParaRPr>
          </a:p>
          <a:p>
            <a:pPr lvl="0"/>
            <a:endParaRPr lang="nl-NL" b="1" dirty="0"/>
          </a:p>
          <a:p>
            <a:pPr lvl="0"/>
            <a:endParaRPr lang="nl-NL" dirty="0"/>
          </a:p>
          <a:p>
            <a:r>
              <a:rPr lang="nl-NL" sz="1900" dirty="0">
                <a:latin typeface="Dyslexie" panose="02000000000000000000" pitchFamily="2" charset="0"/>
              </a:rPr>
              <a:t>Ik keek naar </a:t>
            </a:r>
            <a:r>
              <a:rPr lang="nl-NL" sz="1900" u="sng" dirty="0">
                <a:latin typeface="Dyslexie" panose="02000000000000000000" pitchFamily="2" charset="0"/>
              </a:rPr>
              <a:t>he</a:t>
            </a:r>
            <a:r>
              <a:rPr lang="nl-NL" sz="1900" dirty="0">
                <a:latin typeface="Dyslexie" panose="02000000000000000000" pitchFamily="2" charset="0"/>
              </a:rPr>
              <a:t>t bord </a:t>
            </a:r>
            <a:r>
              <a:rPr lang="nl-NL" sz="1900" u="sng" dirty="0">
                <a:latin typeface="Dyslexie" panose="02000000000000000000" pitchFamily="2" charset="0"/>
              </a:rPr>
              <a:t>dat</a:t>
            </a:r>
            <a:r>
              <a:rPr lang="nl-NL" sz="1900" dirty="0">
                <a:latin typeface="Dyslexie" panose="02000000000000000000" pitchFamily="2" charset="0"/>
              </a:rPr>
              <a:t> voor de helft beschreven was. </a:t>
            </a:r>
            <a:endParaRPr lang="nl-NL" sz="1900" dirty="0" smtClean="0">
              <a:latin typeface="Dyslexie" panose="02000000000000000000" pitchFamily="2" charset="0"/>
            </a:endParaRPr>
          </a:p>
          <a:p>
            <a:endParaRPr lang="nl-NL" sz="1900" dirty="0">
              <a:latin typeface="Dyslexie" panose="02000000000000000000" pitchFamily="2" charset="0"/>
            </a:endParaRPr>
          </a:p>
          <a:p>
            <a:r>
              <a:rPr lang="nl-NL" sz="1900" dirty="0" smtClean="0">
                <a:latin typeface="Dyslexie" panose="02000000000000000000" pitchFamily="2" charset="0"/>
              </a:rPr>
              <a:t>Blijkbaar </a:t>
            </a:r>
            <a:r>
              <a:rPr lang="nl-NL" sz="1900" dirty="0">
                <a:latin typeface="Dyslexie" panose="02000000000000000000" pitchFamily="2" charset="0"/>
              </a:rPr>
              <a:t>had ik het toch niet helemaal begrepen. Want mijn </a:t>
            </a:r>
            <a:r>
              <a:rPr lang="nl-NL" sz="1900" u="sng" dirty="0">
                <a:latin typeface="Dyslexie" panose="02000000000000000000" pitchFamily="2" charset="0"/>
              </a:rPr>
              <a:t>verslag</a:t>
            </a:r>
            <a:r>
              <a:rPr lang="nl-NL" sz="1900" dirty="0">
                <a:latin typeface="Dyslexie" panose="02000000000000000000" pitchFamily="2" charset="0"/>
              </a:rPr>
              <a:t> van de praktijkles, </a:t>
            </a:r>
            <a:r>
              <a:rPr lang="nl-NL" sz="1900" u="sng" dirty="0">
                <a:latin typeface="Dyslexie" panose="02000000000000000000" pitchFamily="2" charset="0"/>
              </a:rPr>
              <a:t>dat</a:t>
            </a:r>
            <a:r>
              <a:rPr lang="nl-NL" sz="1900" dirty="0">
                <a:latin typeface="Dyslexie" panose="02000000000000000000" pitchFamily="2" charset="0"/>
              </a:rPr>
              <a:t> vol fouten zat, moest ik opnieuw maken. </a:t>
            </a:r>
          </a:p>
          <a:p>
            <a:endParaRPr lang="nl-NL" dirty="0"/>
          </a:p>
        </p:txBody>
      </p:sp>
    </p:spTree>
    <p:extLst>
      <p:ext uri="{BB962C8B-B14F-4D97-AF65-F5344CB8AC3E}">
        <p14:creationId xmlns:p14="http://schemas.microsoft.com/office/powerpoint/2010/main" val="330633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1700808"/>
            <a:ext cx="7560840" cy="4339650"/>
          </a:xfrm>
          <a:prstGeom prst="rect">
            <a:avLst/>
          </a:prstGeom>
        </p:spPr>
        <p:txBody>
          <a:bodyPr wrap="square">
            <a:spAutoFit/>
          </a:bodyPr>
          <a:lstStyle/>
          <a:p>
            <a:pPr lvl="0"/>
            <a:r>
              <a:rPr lang="nl-NL" sz="2400" b="1" dirty="0">
                <a:latin typeface="Arial Narrow" panose="020B0606020202030204" pitchFamily="34" charset="0"/>
              </a:rPr>
              <a:t>Het-woorden: </a:t>
            </a:r>
            <a:endParaRPr lang="nl-NL" sz="2400" b="1" dirty="0" smtClean="0">
              <a:latin typeface="Arial Narrow" panose="020B0606020202030204" pitchFamily="34" charset="0"/>
            </a:endParaRPr>
          </a:p>
          <a:p>
            <a:pPr marL="285750" lvl="0" indent="-285750">
              <a:buFont typeface="Wingdings"/>
              <a:buChar char="Ø"/>
            </a:pPr>
            <a:r>
              <a:rPr lang="nl-NL" sz="2400" dirty="0" smtClean="0">
                <a:latin typeface="Arial Narrow" panose="020B0606020202030204" pitchFamily="34" charset="0"/>
              </a:rPr>
              <a:t>dat </a:t>
            </a:r>
            <a:r>
              <a:rPr lang="nl-NL" sz="2400" dirty="0">
                <a:latin typeface="Arial Narrow" panose="020B0606020202030204" pitchFamily="34" charset="0"/>
              </a:rPr>
              <a:t>(veraf), </a:t>
            </a:r>
            <a:endParaRPr lang="nl-NL" sz="2400" dirty="0" smtClean="0">
              <a:latin typeface="Arial Narrow" panose="020B0606020202030204" pitchFamily="34" charset="0"/>
            </a:endParaRPr>
          </a:p>
          <a:p>
            <a:pPr marL="285750" lvl="0" indent="-285750">
              <a:buFont typeface="Wingdings"/>
              <a:buChar char="Ø"/>
            </a:pPr>
            <a:r>
              <a:rPr lang="nl-NL" sz="2400" dirty="0" smtClean="0">
                <a:latin typeface="Arial Narrow" panose="020B0606020202030204" pitchFamily="34" charset="0"/>
              </a:rPr>
              <a:t>dit </a:t>
            </a:r>
            <a:r>
              <a:rPr lang="nl-NL" sz="2400" dirty="0">
                <a:latin typeface="Arial Narrow" panose="020B0606020202030204" pitchFamily="34" charset="0"/>
              </a:rPr>
              <a:t>(dichtbij), </a:t>
            </a:r>
            <a:r>
              <a:rPr lang="nl-NL" sz="2400" dirty="0" smtClean="0">
                <a:latin typeface="Arial Narrow" panose="020B0606020202030204" pitchFamily="34" charset="0"/>
              </a:rPr>
              <a:t> </a:t>
            </a:r>
          </a:p>
          <a:p>
            <a:pPr marL="285750" lvl="0" indent="-285750">
              <a:buFont typeface="Wingdings"/>
              <a:buChar char="Ø"/>
            </a:pPr>
            <a:r>
              <a:rPr lang="nl-NL" sz="2400" dirty="0" smtClean="0">
                <a:latin typeface="Arial Narrow" panose="020B0606020202030204" pitchFamily="34" charset="0"/>
              </a:rPr>
              <a:t>&gt; zijn</a:t>
            </a:r>
            <a:r>
              <a:rPr lang="nl-NL" sz="2400" dirty="0">
                <a:latin typeface="Arial Narrow" panose="020B0606020202030204" pitchFamily="34" charset="0"/>
              </a:rPr>
              <a:t>. </a:t>
            </a:r>
            <a:endParaRPr lang="nl-NL" sz="2400" dirty="0" smtClean="0">
              <a:latin typeface="Arial Narrow" panose="020B0606020202030204" pitchFamily="34" charset="0"/>
            </a:endParaRPr>
          </a:p>
          <a:p>
            <a:pPr marL="285750" lvl="0" indent="-285750">
              <a:buFont typeface="Wingdings"/>
              <a:buChar char="Ø"/>
            </a:pPr>
            <a:endParaRPr lang="nl-NL" dirty="0"/>
          </a:p>
          <a:p>
            <a:pPr marL="285750" lvl="0" indent="-285750">
              <a:buFont typeface="Wingdings"/>
              <a:buChar char="Ø"/>
            </a:pPr>
            <a:endParaRPr lang="nl-NL" dirty="0" smtClean="0"/>
          </a:p>
          <a:p>
            <a:pPr marL="285750" lvl="0" indent="-285750">
              <a:buFont typeface="Wingdings"/>
              <a:buChar char="Ø"/>
            </a:pPr>
            <a:endParaRPr lang="nl-NL" dirty="0"/>
          </a:p>
          <a:p>
            <a:r>
              <a:rPr lang="nl-NL" u="sng" dirty="0">
                <a:latin typeface="Dyslexie" panose="02000000000000000000" pitchFamily="2" charset="0"/>
              </a:rPr>
              <a:t>Het managementteam</a:t>
            </a:r>
            <a:r>
              <a:rPr lang="nl-NL" dirty="0">
                <a:latin typeface="Dyslexie" panose="02000000000000000000" pitchFamily="2" charset="0"/>
              </a:rPr>
              <a:t> heeft </a:t>
            </a:r>
            <a:r>
              <a:rPr lang="nl-NL" u="sng" dirty="0">
                <a:latin typeface="Dyslexie" panose="02000000000000000000" pitchFamily="2" charset="0"/>
              </a:rPr>
              <a:t>zijn</a:t>
            </a:r>
            <a:r>
              <a:rPr lang="nl-NL" dirty="0">
                <a:latin typeface="Dyslexie" panose="02000000000000000000" pitchFamily="2" charset="0"/>
              </a:rPr>
              <a:t> studenten gevraagd om suggesties. </a:t>
            </a:r>
          </a:p>
          <a:p>
            <a:endParaRPr lang="nl-NL" u="sng" dirty="0" smtClean="0">
              <a:latin typeface="Dyslexie" panose="02000000000000000000" pitchFamily="2" charset="0"/>
            </a:endParaRPr>
          </a:p>
          <a:p>
            <a:r>
              <a:rPr lang="nl-NL" u="sng" dirty="0" smtClean="0">
                <a:latin typeface="Dyslexie" panose="02000000000000000000" pitchFamily="2" charset="0"/>
              </a:rPr>
              <a:t>Het </a:t>
            </a:r>
            <a:r>
              <a:rPr lang="nl-NL" u="sng" dirty="0">
                <a:latin typeface="Dyslexie" panose="02000000000000000000" pitchFamily="2" charset="0"/>
              </a:rPr>
              <a:t>binnenplein</a:t>
            </a:r>
            <a:r>
              <a:rPr lang="nl-NL" dirty="0">
                <a:latin typeface="Dyslexie" panose="02000000000000000000" pitchFamily="2" charset="0"/>
              </a:rPr>
              <a:t> moet </a:t>
            </a:r>
            <a:r>
              <a:rPr lang="nl-NL" u="sng" dirty="0">
                <a:latin typeface="Dyslexie" panose="02000000000000000000" pitchFamily="2" charset="0"/>
              </a:rPr>
              <a:t>zijn</a:t>
            </a:r>
            <a:r>
              <a:rPr lang="nl-NL" dirty="0">
                <a:latin typeface="Dyslexie" panose="02000000000000000000" pitchFamily="2" charset="0"/>
              </a:rPr>
              <a:t> mooie omlijsting terugkrijgen. </a:t>
            </a:r>
          </a:p>
          <a:p>
            <a:endParaRPr lang="nl-NL" u="sng" dirty="0" smtClean="0">
              <a:latin typeface="Dyslexie" panose="02000000000000000000" pitchFamily="2" charset="0"/>
            </a:endParaRPr>
          </a:p>
          <a:p>
            <a:r>
              <a:rPr lang="nl-NL" u="sng" dirty="0" smtClean="0">
                <a:latin typeface="Dyslexie" panose="02000000000000000000" pitchFamily="2" charset="0"/>
              </a:rPr>
              <a:t>Het </a:t>
            </a:r>
            <a:r>
              <a:rPr lang="nl-NL" u="sng" dirty="0">
                <a:latin typeface="Dyslexie" panose="02000000000000000000" pitchFamily="2" charset="0"/>
              </a:rPr>
              <a:t>team</a:t>
            </a:r>
            <a:r>
              <a:rPr lang="nl-NL" dirty="0">
                <a:latin typeface="Dyslexie" panose="02000000000000000000" pitchFamily="2" charset="0"/>
              </a:rPr>
              <a:t> heeft </a:t>
            </a:r>
            <a:r>
              <a:rPr lang="nl-NL" u="sng" dirty="0">
                <a:latin typeface="Dyslexie" panose="02000000000000000000" pitchFamily="2" charset="0"/>
              </a:rPr>
              <a:t>zijn </a:t>
            </a:r>
            <a:r>
              <a:rPr lang="nl-NL" dirty="0">
                <a:latin typeface="Dyslexie" panose="02000000000000000000" pitchFamily="2" charset="0"/>
              </a:rPr>
              <a:t>docenten daarover ingelicht. </a:t>
            </a:r>
          </a:p>
        </p:txBody>
      </p:sp>
      <p:sp>
        <p:nvSpPr>
          <p:cNvPr id="3" name="Titel 1"/>
          <p:cNvSpPr txBox="1">
            <a:spLocks/>
          </p:cNvSpPr>
          <p:nvPr/>
        </p:nvSpPr>
        <p:spPr>
          <a:xfrm>
            <a:off x="-17755" y="-5682"/>
            <a:ext cx="9144000" cy="1143000"/>
          </a:xfrm>
          <a:prstGeom prst="rect">
            <a:avLst/>
          </a:prstGeom>
          <a:solidFill>
            <a:srgbClr val="0070C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smtClean="0">
                <a:solidFill>
                  <a:schemeClr val="bg1"/>
                </a:solidFill>
                <a:latin typeface="Arial Narrow" panose="020B0606020202030204" pitchFamily="34" charset="0"/>
              </a:rPr>
              <a:t>Het-woorden </a:t>
            </a:r>
            <a:endParaRPr lang="nl-NL"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9022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a:solidFill>
            <a:srgbClr val="0070C0"/>
          </a:solidFill>
        </p:spPr>
        <p:txBody>
          <a:bodyPr>
            <a:normAutofit fontScale="90000"/>
          </a:bodyPr>
          <a:lstStyle/>
          <a:p>
            <a:r>
              <a:rPr lang="nl-NL" sz="3200" dirty="0" smtClean="0">
                <a:solidFill>
                  <a:schemeClr val="bg1"/>
                </a:solidFill>
                <a:latin typeface="Arial Narrow" panose="020B0606020202030204" pitchFamily="34" charset="0"/>
              </a:rPr>
              <a:t/>
            </a:r>
            <a:br>
              <a:rPr lang="nl-NL" sz="3200" dirty="0" smtClean="0">
                <a:solidFill>
                  <a:schemeClr val="bg1"/>
                </a:solidFill>
                <a:latin typeface="Arial Narrow" panose="020B0606020202030204" pitchFamily="34" charset="0"/>
              </a:rPr>
            </a:br>
            <a:r>
              <a:rPr lang="nl-NL" sz="3200" dirty="0" smtClean="0">
                <a:solidFill>
                  <a:schemeClr val="bg1"/>
                </a:solidFill>
                <a:latin typeface="Arial Narrow" panose="020B0606020202030204" pitchFamily="34" charset="0"/>
              </a:rPr>
              <a:t>Wat (4)</a:t>
            </a:r>
            <a:br>
              <a:rPr lang="nl-NL" sz="3200" dirty="0" smtClean="0">
                <a:solidFill>
                  <a:schemeClr val="bg1"/>
                </a:solidFill>
                <a:latin typeface="Arial Narrow" panose="020B0606020202030204" pitchFamily="34" charset="0"/>
              </a:rPr>
            </a:br>
            <a:endParaRPr lang="nl-NL" sz="3200" dirty="0">
              <a:solidFill>
                <a:schemeClr val="bg1"/>
              </a:solidFill>
              <a:latin typeface="Arial Narrow" panose="020B0606020202030204" pitchFamily="34" charset="0"/>
            </a:endParaRPr>
          </a:p>
        </p:txBody>
      </p:sp>
      <p:sp>
        <p:nvSpPr>
          <p:cNvPr id="3" name="Tijdelijke aanduiding voor inhoud 2"/>
          <p:cNvSpPr>
            <a:spLocks noGrp="1"/>
          </p:cNvSpPr>
          <p:nvPr>
            <p:ph idx="1"/>
          </p:nvPr>
        </p:nvSpPr>
        <p:spPr>
          <a:xfrm>
            <a:off x="323528" y="692696"/>
            <a:ext cx="8733656" cy="6165304"/>
          </a:xfrm>
        </p:spPr>
        <p:txBody>
          <a:bodyPr>
            <a:normAutofit fontScale="55000" lnSpcReduction="20000"/>
          </a:bodyPr>
          <a:lstStyle/>
          <a:p>
            <a:pPr marL="0" lvl="0" indent="0">
              <a:buNone/>
            </a:pPr>
            <a:r>
              <a:rPr lang="nl-NL" b="1" dirty="0" smtClean="0"/>
              <a:t>Wat </a:t>
            </a:r>
            <a:r>
              <a:rPr lang="nl-NL" dirty="0"/>
              <a:t>verwijst naar een hele zin en kan niet vervangen worden door ‘dat’. </a:t>
            </a:r>
          </a:p>
          <a:p>
            <a:pPr marL="400050" lvl="1" indent="0">
              <a:buNone/>
            </a:pPr>
            <a:endParaRPr lang="nl-NL" u="sng" dirty="0" smtClean="0">
              <a:latin typeface="Dyslexie" panose="02000000000000000000" pitchFamily="2" charset="0"/>
            </a:endParaRPr>
          </a:p>
          <a:p>
            <a:pPr marL="400050" lvl="1" indent="0">
              <a:buNone/>
            </a:pPr>
            <a:r>
              <a:rPr lang="nl-NL" u="sng" dirty="0" smtClean="0">
                <a:latin typeface="Dyslexie" panose="02000000000000000000" pitchFamily="2" charset="0"/>
              </a:rPr>
              <a:t>We </a:t>
            </a:r>
            <a:r>
              <a:rPr lang="nl-NL" u="sng" dirty="0">
                <a:latin typeface="Dyslexie" panose="02000000000000000000" pitchFamily="2" charset="0"/>
              </a:rPr>
              <a:t>gingen op excursie naar het voedselbos,</a:t>
            </a:r>
            <a:r>
              <a:rPr lang="nl-NL" dirty="0">
                <a:latin typeface="Dyslexie" panose="02000000000000000000" pitchFamily="2" charset="0"/>
              </a:rPr>
              <a:t> </a:t>
            </a:r>
            <a:r>
              <a:rPr lang="nl-NL" u="sng" dirty="0">
                <a:latin typeface="Dyslexie" panose="02000000000000000000" pitchFamily="2" charset="0"/>
              </a:rPr>
              <a:t>wat </a:t>
            </a:r>
            <a:r>
              <a:rPr lang="nl-NL" dirty="0">
                <a:latin typeface="Dyslexie" panose="02000000000000000000" pitchFamily="2" charset="0"/>
              </a:rPr>
              <a:t>een leerzame activiteit was. </a:t>
            </a:r>
          </a:p>
          <a:p>
            <a:pPr lvl="0"/>
            <a:endParaRPr lang="nl-NL" b="1" dirty="0" smtClean="0"/>
          </a:p>
          <a:p>
            <a:pPr marL="0" lvl="0" indent="0">
              <a:buNone/>
            </a:pPr>
            <a:r>
              <a:rPr lang="nl-NL" b="1" dirty="0" smtClean="0"/>
              <a:t>Wat </a:t>
            </a:r>
            <a:r>
              <a:rPr lang="nl-NL" dirty="0"/>
              <a:t>verwijst naar een eerder genoemde dat / datgene:</a:t>
            </a:r>
            <a:r>
              <a:rPr lang="nl-NL" b="1" dirty="0"/>
              <a:t> </a:t>
            </a:r>
            <a:endParaRPr lang="nl-NL" dirty="0"/>
          </a:p>
          <a:p>
            <a:pPr marL="400050" lvl="1" indent="0">
              <a:buNone/>
            </a:pPr>
            <a:endParaRPr lang="nl-NL" sz="2700" u="sng" dirty="0" smtClean="0">
              <a:latin typeface="Dyslexie" panose="02000000000000000000" pitchFamily="2" charset="0"/>
            </a:endParaRPr>
          </a:p>
          <a:p>
            <a:pPr marL="400050" lvl="1" indent="0">
              <a:buNone/>
            </a:pPr>
            <a:r>
              <a:rPr lang="nl-NL" sz="2700" u="sng" dirty="0" smtClean="0">
                <a:latin typeface="Dyslexie" panose="02000000000000000000" pitchFamily="2" charset="0"/>
              </a:rPr>
              <a:t>Datgene</a:t>
            </a:r>
            <a:r>
              <a:rPr lang="nl-NL" sz="2700" dirty="0">
                <a:latin typeface="Dyslexie" panose="02000000000000000000" pitchFamily="2" charset="0"/>
              </a:rPr>
              <a:t>, </a:t>
            </a:r>
            <a:r>
              <a:rPr lang="nl-NL" sz="2700" u="sng" dirty="0">
                <a:latin typeface="Dyslexie" panose="02000000000000000000" pitchFamily="2" charset="0"/>
              </a:rPr>
              <a:t>wat</a:t>
            </a:r>
            <a:r>
              <a:rPr lang="nl-NL" sz="2700" dirty="0">
                <a:latin typeface="Dyslexie" panose="02000000000000000000" pitchFamily="2" charset="0"/>
              </a:rPr>
              <a:t> hij me niet vertelde, kon ik natuurlijk ook niet vergeten. </a:t>
            </a:r>
          </a:p>
          <a:p>
            <a:pPr marL="400050" lvl="1" indent="0">
              <a:buNone/>
            </a:pPr>
            <a:r>
              <a:rPr lang="nl-NL" sz="2700" dirty="0">
                <a:latin typeface="Dyslexie" panose="02000000000000000000" pitchFamily="2" charset="0"/>
              </a:rPr>
              <a:t>(</a:t>
            </a:r>
            <a:r>
              <a:rPr lang="nl-NL" sz="2700" u="sng" dirty="0">
                <a:latin typeface="Dyslexie" panose="02000000000000000000" pitchFamily="2" charset="0"/>
              </a:rPr>
              <a:t>Dat</a:t>
            </a:r>
            <a:r>
              <a:rPr lang="nl-NL" sz="2700" dirty="0">
                <a:latin typeface="Dyslexie" panose="02000000000000000000" pitchFamily="2" charset="0"/>
              </a:rPr>
              <a:t>) </a:t>
            </a:r>
            <a:r>
              <a:rPr lang="nl-NL" sz="2700" u="sng" dirty="0">
                <a:latin typeface="Dyslexie" panose="02000000000000000000" pitchFamily="2" charset="0"/>
              </a:rPr>
              <a:t>Wat</a:t>
            </a:r>
            <a:r>
              <a:rPr lang="nl-NL" sz="2700" dirty="0">
                <a:latin typeface="Dyslexie" panose="02000000000000000000" pitchFamily="2" charset="0"/>
              </a:rPr>
              <a:t> die student deed, kon ik niet tolereren. </a:t>
            </a:r>
            <a:endParaRPr lang="nl-NL" sz="2700" dirty="0" smtClean="0">
              <a:latin typeface="Dyslexie" panose="02000000000000000000" pitchFamily="2" charset="0"/>
            </a:endParaRPr>
          </a:p>
          <a:p>
            <a:pPr marL="400050" lvl="1" indent="0">
              <a:buNone/>
            </a:pPr>
            <a:r>
              <a:rPr lang="nl-NL" sz="2700" dirty="0" smtClean="0">
                <a:latin typeface="Dyslexie" panose="02000000000000000000" pitchFamily="2" charset="0"/>
              </a:rPr>
              <a:t>Wat </a:t>
            </a:r>
            <a:r>
              <a:rPr lang="nl-NL" sz="2700" dirty="0">
                <a:latin typeface="Dyslexie" panose="02000000000000000000" pitchFamily="2" charset="0"/>
              </a:rPr>
              <a:t>je zegt, moet je waar kunnen maken / Dat wat je zegt, moet je waar kunnen maken</a:t>
            </a:r>
            <a:r>
              <a:rPr lang="nl-NL" sz="2700" i="1" dirty="0">
                <a:latin typeface="Dyslexie" panose="02000000000000000000" pitchFamily="2" charset="0"/>
              </a:rPr>
              <a:t>. </a:t>
            </a:r>
            <a:endParaRPr lang="nl-NL" sz="2700" i="1" dirty="0" smtClean="0">
              <a:latin typeface="Dyslexie" panose="02000000000000000000" pitchFamily="2" charset="0"/>
            </a:endParaRPr>
          </a:p>
          <a:p>
            <a:pPr marL="400050" lvl="1" indent="0">
              <a:buNone/>
            </a:pPr>
            <a:endParaRPr lang="nl-NL" i="1" dirty="0" smtClean="0"/>
          </a:p>
          <a:p>
            <a:pPr marL="400050" lvl="1" indent="0">
              <a:buNone/>
            </a:pPr>
            <a:r>
              <a:rPr lang="nl-NL" i="1" dirty="0" smtClean="0"/>
              <a:t>(</a:t>
            </a:r>
            <a:r>
              <a:rPr lang="nl-NL" dirty="0"/>
              <a:t>Soms staat ‘dat’ niet letterlijk in de zin, maar kun je het er wel bij denken. Dat / datgene zit dan ingesloten in het ‘wat’.) </a:t>
            </a:r>
          </a:p>
          <a:p>
            <a:pPr marL="0" indent="0">
              <a:buNone/>
            </a:pPr>
            <a:r>
              <a:rPr lang="nl-NL" dirty="0"/>
              <a:t> </a:t>
            </a:r>
          </a:p>
          <a:p>
            <a:pPr marL="0" lvl="0" indent="0">
              <a:buNone/>
            </a:pPr>
            <a:r>
              <a:rPr lang="nl-NL" b="1" dirty="0"/>
              <a:t>Wat </a:t>
            </a:r>
            <a:r>
              <a:rPr lang="nl-NL" dirty="0"/>
              <a:t>verwijst naar een onbepaald voornaamwoord: alles, niets, iets, veel. </a:t>
            </a:r>
          </a:p>
          <a:p>
            <a:pPr marL="400050" lvl="1" indent="0">
              <a:buNone/>
            </a:pPr>
            <a:endParaRPr lang="nl-NL" sz="2700" u="sng" dirty="0" smtClean="0">
              <a:latin typeface="Dyslexie" panose="02000000000000000000" pitchFamily="2" charset="0"/>
            </a:endParaRPr>
          </a:p>
          <a:p>
            <a:pPr marL="400050" lvl="1" indent="0">
              <a:buNone/>
            </a:pPr>
            <a:r>
              <a:rPr lang="nl-NL" sz="2700" u="sng" dirty="0" smtClean="0">
                <a:latin typeface="Dyslexie" panose="02000000000000000000" pitchFamily="2" charset="0"/>
              </a:rPr>
              <a:t>Alles </a:t>
            </a:r>
            <a:r>
              <a:rPr lang="nl-NL" sz="2700" u="sng" dirty="0">
                <a:latin typeface="Dyslexie" panose="02000000000000000000" pitchFamily="2" charset="0"/>
              </a:rPr>
              <a:t>wat</a:t>
            </a:r>
            <a:r>
              <a:rPr lang="nl-NL" sz="2700" dirty="0">
                <a:latin typeface="Dyslexie" panose="02000000000000000000" pitchFamily="2" charset="0"/>
              </a:rPr>
              <a:t> hij onderneemt, lukt hem. </a:t>
            </a:r>
            <a:endParaRPr lang="nl-NL" sz="2700" dirty="0" smtClean="0">
              <a:latin typeface="Dyslexie" panose="02000000000000000000" pitchFamily="2" charset="0"/>
            </a:endParaRPr>
          </a:p>
          <a:p>
            <a:pPr marL="400050" lvl="1" indent="0">
              <a:buNone/>
            </a:pPr>
            <a:r>
              <a:rPr lang="nl-NL" sz="2700" dirty="0" smtClean="0">
                <a:latin typeface="Dyslexie" panose="02000000000000000000" pitchFamily="2" charset="0"/>
              </a:rPr>
              <a:t>Nieuwe </a:t>
            </a:r>
            <a:r>
              <a:rPr lang="nl-NL" sz="2700" dirty="0">
                <a:latin typeface="Dyslexie" panose="02000000000000000000" pitchFamily="2" charset="0"/>
              </a:rPr>
              <a:t>dingen uitproberen is </a:t>
            </a:r>
            <a:r>
              <a:rPr lang="nl-NL" sz="2700" u="sng" dirty="0">
                <a:latin typeface="Dyslexie" panose="02000000000000000000" pitchFamily="2" charset="0"/>
              </a:rPr>
              <a:t>iets wat</a:t>
            </a:r>
            <a:r>
              <a:rPr lang="nl-NL" sz="2700" dirty="0">
                <a:latin typeface="Dyslexie" panose="02000000000000000000" pitchFamily="2" charset="0"/>
              </a:rPr>
              <a:t> hij heel graag doet. </a:t>
            </a:r>
          </a:p>
          <a:p>
            <a:pPr marL="0" lvl="0" indent="0">
              <a:buNone/>
            </a:pPr>
            <a:endParaRPr lang="nl-NL" sz="2700" b="1" dirty="0" smtClean="0"/>
          </a:p>
          <a:p>
            <a:pPr marL="0" lvl="0" indent="0">
              <a:buNone/>
            </a:pPr>
            <a:r>
              <a:rPr lang="nl-NL" b="1" dirty="0" smtClean="0"/>
              <a:t>Wat </a:t>
            </a:r>
            <a:r>
              <a:rPr lang="nl-NL" dirty="0"/>
              <a:t>verwijst naar een overtreffende trap. </a:t>
            </a:r>
          </a:p>
          <a:p>
            <a:pPr marL="400050" lvl="1" indent="0">
              <a:buNone/>
            </a:pPr>
            <a:endParaRPr lang="nl-NL" sz="2600" dirty="0" smtClean="0">
              <a:latin typeface="Dyslexie" panose="02000000000000000000" pitchFamily="2" charset="0"/>
            </a:endParaRPr>
          </a:p>
          <a:p>
            <a:pPr marL="400050" lvl="1" indent="0">
              <a:buNone/>
            </a:pPr>
            <a:r>
              <a:rPr lang="nl-NL" sz="2600" dirty="0" smtClean="0">
                <a:latin typeface="Dyslexie" panose="02000000000000000000" pitchFamily="2" charset="0"/>
              </a:rPr>
              <a:t>Het </a:t>
            </a:r>
            <a:r>
              <a:rPr lang="nl-NL" sz="2600" u="sng" dirty="0">
                <a:latin typeface="Dyslexie" panose="02000000000000000000" pitchFamily="2" charset="0"/>
              </a:rPr>
              <a:t>beste</a:t>
            </a:r>
            <a:r>
              <a:rPr lang="nl-NL" sz="2600" dirty="0">
                <a:latin typeface="Dyslexie" panose="02000000000000000000" pitchFamily="2" charset="0"/>
              </a:rPr>
              <a:t> </a:t>
            </a:r>
            <a:r>
              <a:rPr lang="nl-NL" sz="2600" u="sng" dirty="0">
                <a:latin typeface="Dyslexie" panose="02000000000000000000" pitchFamily="2" charset="0"/>
              </a:rPr>
              <a:t>wat</a:t>
            </a:r>
            <a:r>
              <a:rPr lang="nl-NL" sz="2600" dirty="0">
                <a:latin typeface="Dyslexie" panose="02000000000000000000" pitchFamily="2" charset="0"/>
              </a:rPr>
              <a:t> ik voor je kan doen om je licentie in orde te maken, is naar Noordhoff bellen</a:t>
            </a:r>
            <a:r>
              <a:rPr lang="nl-NL" sz="2600" i="1" dirty="0">
                <a:latin typeface="Dyslexie" panose="02000000000000000000" pitchFamily="2" charset="0"/>
              </a:rPr>
              <a:t>. </a:t>
            </a:r>
            <a:endParaRPr lang="nl-NL" sz="2600" dirty="0">
              <a:latin typeface="Dyslexie" panose="02000000000000000000" pitchFamily="2" charset="0"/>
            </a:endParaRPr>
          </a:p>
          <a:p>
            <a:pPr lvl="1"/>
            <a:endParaRPr lang="nl-NL" dirty="0"/>
          </a:p>
        </p:txBody>
      </p:sp>
    </p:spTree>
    <p:extLst>
      <p:ext uri="{BB962C8B-B14F-4D97-AF65-F5344CB8AC3E}">
        <p14:creationId xmlns:p14="http://schemas.microsoft.com/office/powerpoint/2010/main" val="376242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20" y="0"/>
            <a:ext cx="9252520" cy="1143000"/>
          </a:xfrm>
          <a:solidFill>
            <a:srgbClr val="0070C0"/>
          </a:solidFill>
        </p:spPr>
        <p:txBody>
          <a:bodyPr>
            <a:normAutofit fontScale="90000"/>
          </a:bodyPr>
          <a:lstStyle/>
          <a:p>
            <a:r>
              <a:rPr lang="nl-NL" dirty="0" smtClean="0">
                <a:latin typeface="Arial Narrow" panose="020B0606020202030204" pitchFamily="34" charset="0"/>
              </a:rPr>
              <a:t> </a:t>
            </a:r>
            <a:br>
              <a:rPr lang="nl-NL" dirty="0" smtClean="0">
                <a:latin typeface="Arial Narrow" panose="020B0606020202030204" pitchFamily="34" charset="0"/>
              </a:rPr>
            </a:br>
            <a:r>
              <a:rPr lang="nl-NL" sz="3600" dirty="0" smtClean="0">
                <a:solidFill>
                  <a:schemeClr val="bg1"/>
                </a:solidFill>
                <a:latin typeface="Arial Narrow" panose="020B0606020202030204" pitchFamily="34" charset="0"/>
              </a:rPr>
              <a:t>‘Dat’ en ‘wat’ kunnen tot verschillende betekenissen in een zin leiden:</a:t>
            </a:r>
            <a:br>
              <a:rPr lang="nl-NL" sz="3600" dirty="0" smtClean="0">
                <a:solidFill>
                  <a:schemeClr val="bg1"/>
                </a:solidFill>
                <a:latin typeface="Arial Narrow" panose="020B0606020202030204" pitchFamily="34" charset="0"/>
              </a:rPr>
            </a:br>
            <a:endParaRPr lang="nl-NL" sz="3600" dirty="0">
              <a:solidFill>
                <a:schemeClr val="bg1"/>
              </a:solidFill>
            </a:endParaRPr>
          </a:p>
        </p:txBody>
      </p:sp>
      <p:sp>
        <p:nvSpPr>
          <p:cNvPr id="3" name="Tijdelijke aanduiding voor inhoud 2"/>
          <p:cNvSpPr>
            <a:spLocks noGrp="1"/>
          </p:cNvSpPr>
          <p:nvPr>
            <p:ph idx="1"/>
          </p:nvPr>
        </p:nvSpPr>
        <p:spPr/>
        <p:txBody>
          <a:bodyPr/>
          <a:lstStyle/>
          <a:p>
            <a:r>
              <a:rPr lang="nl-NL" sz="2400" dirty="0" smtClean="0">
                <a:latin typeface="Dyslexie" panose="02000000000000000000" pitchFamily="2" charset="0"/>
              </a:rPr>
              <a:t>Zij </a:t>
            </a:r>
            <a:r>
              <a:rPr lang="nl-NL" sz="2400" dirty="0">
                <a:latin typeface="Dyslexie" panose="02000000000000000000" pitchFamily="2" charset="0"/>
              </a:rPr>
              <a:t>gaan naar het feest dat hij leuk vindt.</a:t>
            </a:r>
          </a:p>
          <a:p>
            <a:endParaRPr lang="nl-NL" sz="2400" dirty="0" smtClean="0">
              <a:latin typeface="Dyslexie" panose="02000000000000000000" pitchFamily="2" charset="0"/>
            </a:endParaRPr>
          </a:p>
          <a:p>
            <a:endParaRPr lang="nl-NL" sz="2400" dirty="0">
              <a:latin typeface="Dyslexie" panose="02000000000000000000" pitchFamily="2" charset="0"/>
            </a:endParaRPr>
          </a:p>
          <a:p>
            <a:r>
              <a:rPr lang="nl-NL" sz="2400" dirty="0" smtClean="0">
                <a:latin typeface="Dyslexie" panose="02000000000000000000" pitchFamily="2" charset="0"/>
              </a:rPr>
              <a:t>Zij </a:t>
            </a:r>
            <a:r>
              <a:rPr lang="nl-NL" sz="2400" dirty="0">
                <a:latin typeface="Dyslexie" panose="02000000000000000000" pitchFamily="2" charset="0"/>
              </a:rPr>
              <a:t>gaan naar het feest, wat hij leuk vindt. </a:t>
            </a:r>
          </a:p>
          <a:p>
            <a:endParaRPr lang="nl-NL" dirty="0"/>
          </a:p>
        </p:txBody>
      </p:sp>
    </p:spTree>
    <p:extLst>
      <p:ext uri="{BB962C8B-B14F-4D97-AF65-F5344CB8AC3E}">
        <p14:creationId xmlns:p14="http://schemas.microsoft.com/office/powerpoint/2010/main" val="169658237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3313</Words>
  <Application>Microsoft Office PowerPoint</Application>
  <PresentationFormat>Diavoorstelling (4:3)</PresentationFormat>
  <Paragraphs>422</Paragraphs>
  <Slides>37</Slides>
  <Notes>7</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Goed formuleren</vt:lpstr>
      <vt:lpstr>Goed verwijzen</vt:lpstr>
      <vt:lpstr>Goed verwijzen</vt:lpstr>
      <vt:lpstr>De-woorden &gt;  die</vt:lpstr>
      <vt:lpstr>De-woorden &gt;  mannelijk of vrouwelijk</vt:lpstr>
      <vt:lpstr>Het-woorden &gt; dat</vt:lpstr>
      <vt:lpstr>PowerPoint-presentatie</vt:lpstr>
      <vt:lpstr> Wat (4) </vt:lpstr>
      <vt:lpstr>  ‘Dat’ en ‘wat’ kunnen tot verschillende betekenissen in een zin leiden: </vt:lpstr>
      <vt:lpstr>Zoek de verwijsfout</vt:lpstr>
      <vt:lpstr>PowerPoint-presentatie</vt:lpstr>
      <vt:lpstr>PowerPoint-presentatie</vt:lpstr>
      <vt:lpstr>PowerPoint-presentatie</vt:lpstr>
      <vt:lpstr>PowerPoint-presentatie</vt:lpstr>
      <vt:lpstr> Hun of hen </vt:lpstr>
      <vt:lpstr>Zij (1) (meervoudvorm) Hun / hen</vt:lpstr>
      <vt:lpstr>PowerPoint-presentatie</vt:lpstr>
      <vt:lpstr>Me en mijn </vt:lpstr>
      <vt:lpstr>Vul in    hun, hen, zij</vt:lpstr>
      <vt:lpstr>Vul in: hun, hen , zij</vt:lpstr>
      <vt:lpstr>Vul in: hun, hen , zij</vt:lpstr>
      <vt:lpstr>PowerPoint-presentatie</vt:lpstr>
      <vt:lpstr> Jou / Jouw / Jouwe </vt:lpstr>
      <vt:lpstr> Bezitsvorm </vt:lpstr>
      <vt:lpstr>Stijl: gebruik Als en Dan </vt:lpstr>
      <vt:lpstr>PowerPoint-presentatie</vt:lpstr>
      <vt:lpstr>Vul in    als of dan</vt:lpstr>
      <vt:lpstr>Vul in: als of dan </vt:lpstr>
      <vt:lpstr>Vul in: als of dan </vt:lpstr>
      <vt:lpstr>PowerPoint-presentatie</vt:lpstr>
      <vt:lpstr>PowerPoint-presentatie</vt:lpstr>
      <vt:lpstr>Beiden - Beide  enkelen - enkele / allen - alle / tallozen - talloze / velen - vele / meesten - meeste</vt:lpstr>
      <vt:lpstr>PowerPoint-presentatie</vt:lpstr>
      <vt:lpstr>PowerPoint-presentatie</vt:lpstr>
      <vt:lpstr>Vul in    beide of beiden</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Zoek de verwijsfout</dc:title>
  <dc:creator>Mieke</dc:creator>
  <cp:lastModifiedBy>Mieke</cp:lastModifiedBy>
  <cp:revision>25</cp:revision>
  <dcterms:created xsi:type="dcterms:W3CDTF">2021-02-25T21:52:00Z</dcterms:created>
  <dcterms:modified xsi:type="dcterms:W3CDTF">2021-03-06T16:30:06Z</dcterms:modified>
</cp:coreProperties>
</file>