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2610" y="-7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B604-60CF-4E06-8F77-FB7950A1DD7E}" type="datetimeFigureOut">
              <a:rPr lang="nl-NL" smtClean="0"/>
              <a:t>20-12-2020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A291-B85E-415D-92FB-F38A55FEBE0D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B604-60CF-4E06-8F77-FB7950A1DD7E}" type="datetimeFigureOut">
              <a:rPr lang="nl-NL" smtClean="0"/>
              <a:t>20-12-2020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A291-B85E-415D-92FB-F38A55FEBE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B604-60CF-4E06-8F77-FB7950A1DD7E}" type="datetimeFigureOut">
              <a:rPr lang="nl-NL" smtClean="0"/>
              <a:t>20-12-2020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A291-B85E-415D-92FB-F38A55FEBE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B604-60CF-4E06-8F77-FB7950A1DD7E}" type="datetimeFigureOut">
              <a:rPr lang="nl-NL" smtClean="0"/>
              <a:t>20-12-2020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A291-B85E-415D-92FB-F38A55FEBE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B604-60CF-4E06-8F77-FB7950A1DD7E}" type="datetimeFigureOut">
              <a:rPr lang="nl-NL" smtClean="0"/>
              <a:t>20-12-2020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A291-B85E-415D-92FB-F38A55FEBE0D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B604-60CF-4E06-8F77-FB7950A1DD7E}" type="datetimeFigureOut">
              <a:rPr lang="nl-NL" smtClean="0"/>
              <a:t>20-12-2020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A291-B85E-415D-92FB-F38A55FEBE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B604-60CF-4E06-8F77-FB7950A1DD7E}" type="datetimeFigureOut">
              <a:rPr lang="nl-NL" smtClean="0"/>
              <a:t>20-12-2020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A291-B85E-415D-92FB-F38A55FEBE0D}" type="slidenum">
              <a:rPr lang="nl-NL" smtClean="0"/>
              <a:t>‹nr.›</a:t>
            </a:fld>
            <a:endParaRPr lang="nl-NL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B604-60CF-4E06-8F77-FB7950A1DD7E}" type="datetimeFigureOut">
              <a:rPr lang="nl-NL" smtClean="0"/>
              <a:t>20-12-2020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A291-B85E-415D-92FB-F38A55FEBE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B604-60CF-4E06-8F77-FB7950A1DD7E}" type="datetimeFigureOut">
              <a:rPr lang="nl-NL" smtClean="0"/>
              <a:t>20-12-2020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A291-B85E-415D-92FB-F38A55FEBE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B604-60CF-4E06-8F77-FB7950A1DD7E}" type="datetimeFigureOut">
              <a:rPr lang="nl-NL" smtClean="0"/>
              <a:t>20-12-2020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A291-B85E-415D-92FB-F38A55FEBE0D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B604-60CF-4E06-8F77-FB7950A1DD7E}" type="datetimeFigureOut">
              <a:rPr lang="nl-NL" smtClean="0"/>
              <a:t>20-12-2020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A291-B85E-415D-92FB-F38A55FEBE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03FB604-60CF-4E06-8F77-FB7950A1DD7E}" type="datetimeFigureOut">
              <a:rPr lang="nl-NL" smtClean="0"/>
              <a:t>20-12-2020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AC2A291-B85E-415D-92FB-F38A55FEBE0D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99592" y="620688"/>
            <a:ext cx="7848600" cy="1927225"/>
          </a:xfrm>
          <a:solidFill>
            <a:srgbClr val="0070C0"/>
          </a:solidFill>
        </p:spPr>
        <p:txBody>
          <a:bodyPr/>
          <a:lstStyle/>
          <a:p>
            <a:pPr algn="ctr"/>
            <a:r>
              <a:rPr lang="nl-NL" sz="4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Vragen stellen</a:t>
            </a:r>
            <a:endParaRPr lang="nl-NL" sz="40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46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332656"/>
            <a:ext cx="9114338" cy="990600"/>
          </a:xfrm>
          <a:solidFill>
            <a:srgbClr val="0070C0"/>
          </a:solidFill>
        </p:spPr>
        <p:txBody>
          <a:bodyPr/>
          <a:lstStyle/>
          <a:p>
            <a:pPr algn="ctr"/>
            <a:r>
              <a:rPr lang="nl-NL" dirty="0" smtClean="0">
                <a:solidFill>
                  <a:schemeClr val="bg1"/>
                </a:solidFill>
              </a:rPr>
              <a:t>Vraagtechnieken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>
                <a:solidFill>
                  <a:srgbClr val="0070C0"/>
                </a:solidFill>
              </a:rPr>
              <a:t>Verschillende doelen voor het stellen van vragen:</a:t>
            </a:r>
          </a:p>
          <a:p>
            <a:r>
              <a:rPr lang="nl-NL" dirty="0" smtClean="0"/>
              <a:t>- Informatie inwinnen/bevestigen</a:t>
            </a:r>
          </a:p>
          <a:p>
            <a:r>
              <a:rPr lang="nl-NL" dirty="0" smtClean="0"/>
              <a:t>- Initiatief nemen of het leiden van een gesprek</a:t>
            </a:r>
          </a:p>
          <a:p>
            <a:r>
              <a:rPr lang="nl-NL" dirty="0" smtClean="0"/>
              <a:t>- Vasthouden van de aandacht</a:t>
            </a:r>
          </a:p>
          <a:p>
            <a:r>
              <a:rPr lang="nl-NL" dirty="0" smtClean="0"/>
              <a:t>- Informatie laten herhalen voor betere opslag</a:t>
            </a:r>
          </a:p>
          <a:p>
            <a:r>
              <a:rPr lang="nl-NL" dirty="0" smtClean="0"/>
              <a:t>- Afwisseling brengen in het gesprek</a:t>
            </a:r>
          </a:p>
          <a:p>
            <a:r>
              <a:rPr lang="nl-NL" dirty="0" smtClean="0"/>
              <a:t>- Vragen roepen minder weerstand op dan beweringen</a:t>
            </a:r>
          </a:p>
          <a:p>
            <a:r>
              <a:rPr lang="nl-NL" dirty="0" smtClean="0"/>
              <a:t>- Activeren van gesprekspartner</a:t>
            </a:r>
          </a:p>
          <a:p>
            <a:r>
              <a:rPr lang="nl-NL" dirty="0" smtClean="0"/>
              <a:t>- Controle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858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779" y="332656"/>
            <a:ext cx="9144000" cy="990600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Vraagsoorten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>
                <a:latin typeface="Arial Narrow" panose="020B0606020202030204" pitchFamily="34" charset="0"/>
              </a:rPr>
              <a:t>Open vraag </a:t>
            </a:r>
          </a:p>
          <a:p>
            <a:pPr marL="548640" lvl="2" indent="0">
              <a:buNone/>
            </a:pPr>
            <a:r>
              <a:rPr lang="nl-NL" dirty="0" smtClean="0">
                <a:latin typeface="Arial Narrow" panose="020B0606020202030204" pitchFamily="34" charset="0"/>
              </a:rPr>
              <a:t>Wie, wat, waar, waardoor, waarom….etc.</a:t>
            </a:r>
          </a:p>
          <a:p>
            <a:pPr marL="548640" lvl="2" indent="0">
              <a:buNone/>
            </a:pPr>
            <a:r>
              <a:rPr lang="nl-NL" dirty="0" smtClean="0">
                <a:latin typeface="Arial Narrow" panose="020B0606020202030204" pitchFamily="34" charset="0"/>
              </a:rPr>
              <a:t>Doel = klant laten spreken</a:t>
            </a:r>
          </a:p>
          <a:p>
            <a:pPr>
              <a:buClr>
                <a:srgbClr val="93A299"/>
              </a:buClr>
            </a:pPr>
            <a:r>
              <a:rPr lang="nl-NL" dirty="0" smtClean="0">
                <a:solidFill>
                  <a:srgbClr val="292934"/>
                </a:solidFill>
                <a:latin typeface="Arial Narrow" panose="020B0606020202030204" pitchFamily="34" charset="0"/>
              </a:rPr>
              <a:t>Gesloten </a:t>
            </a:r>
            <a:r>
              <a:rPr lang="nl-NL" dirty="0">
                <a:solidFill>
                  <a:srgbClr val="292934"/>
                </a:solidFill>
                <a:latin typeface="Arial Narrow" panose="020B0606020202030204" pitchFamily="34" charset="0"/>
              </a:rPr>
              <a:t>vraag. Ja-nee antwoorden. </a:t>
            </a:r>
          </a:p>
          <a:p>
            <a:pPr marL="548640" lvl="2" indent="0">
              <a:buClr>
                <a:srgbClr val="93A299"/>
              </a:buClr>
              <a:buNone/>
            </a:pPr>
            <a:r>
              <a:rPr lang="nl-NL" dirty="0" smtClean="0">
                <a:solidFill>
                  <a:srgbClr val="292934"/>
                </a:solidFill>
                <a:latin typeface="Arial Narrow" panose="020B0606020202030204" pitchFamily="34" charset="0"/>
              </a:rPr>
              <a:t>Beginnen met een werkwoord. </a:t>
            </a:r>
          </a:p>
          <a:p>
            <a:pPr lvl="0">
              <a:buClr>
                <a:srgbClr val="93A299"/>
              </a:buClr>
            </a:pPr>
            <a:r>
              <a:rPr lang="nl-NL" dirty="0" smtClean="0">
                <a:solidFill>
                  <a:srgbClr val="292934"/>
                </a:solidFill>
                <a:latin typeface="Arial Narrow" panose="020B0606020202030204" pitchFamily="34" charset="0"/>
              </a:rPr>
              <a:t>Gerichte vragen. Open vraag met 1 antwoord mogelijkheid. </a:t>
            </a:r>
          </a:p>
          <a:p>
            <a:pPr marL="548640" lvl="2" indent="0">
              <a:buClr>
                <a:srgbClr val="93A299"/>
              </a:buClr>
              <a:buNone/>
            </a:pPr>
            <a:r>
              <a:rPr lang="nl-NL" sz="1600" dirty="0" smtClean="0">
                <a:solidFill>
                  <a:srgbClr val="292934"/>
                </a:solidFill>
                <a:latin typeface="Dyslexie" panose="02000000000000000000" pitchFamily="2" charset="0"/>
              </a:rPr>
              <a:t>Welke </a:t>
            </a:r>
            <a:r>
              <a:rPr lang="nl-NL" sz="1600" dirty="0" smtClean="0">
                <a:solidFill>
                  <a:srgbClr val="292934"/>
                </a:solidFill>
                <a:latin typeface="Dyslexie" panose="02000000000000000000" pitchFamily="2" charset="0"/>
              </a:rPr>
              <a:t>leverancier  hebben jullie? Wat is de bestelfrequentie?</a:t>
            </a:r>
          </a:p>
          <a:p>
            <a:pPr>
              <a:buClr>
                <a:srgbClr val="93A299"/>
              </a:buClr>
            </a:pPr>
            <a:r>
              <a:rPr lang="nl-NL" dirty="0" smtClean="0">
                <a:solidFill>
                  <a:srgbClr val="292934"/>
                </a:solidFill>
                <a:latin typeface="Arial Narrow" panose="020B0606020202030204" pitchFamily="34" charset="0"/>
              </a:rPr>
              <a:t>Suggestieve vraag</a:t>
            </a:r>
          </a:p>
          <a:p>
            <a:pPr marL="548640" lvl="2" indent="0">
              <a:buClr>
                <a:srgbClr val="93A299"/>
              </a:buClr>
              <a:buNone/>
            </a:pPr>
            <a:r>
              <a:rPr lang="nl-NL" sz="1600" dirty="0" smtClean="0">
                <a:solidFill>
                  <a:srgbClr val="292934"/>
                </a:solidFill>
                <a:latin typeface="Dyslexie" panose="02000000000000000000" pitchFamily="2" charset="0"/>
              </a:rPr>
              <a:t>Dat is toch werkelijk een mooi aanbod, vind je niet?</a:t>
            </a:r>
          </a:p>
          <a:p>
            <a:pPr>
              <a:buClr>
                <a:srgbClr val="93A299"/>
              </a:buClr>
            </a:pPr>
            <a:r>
              <a:rPr lang="nl-NL" dirty="0" smtClean="0">
                <a:solidFill>
                  <a:srgbClr val="292934"/>
                </a:solidFill>
                <a:latin typeface="Arial Narrow" panose="020B0606020202030204" pitchFamily="34" charset="0"/>
              </a:rPr>
              <a:t>Keuze vraag</a:t>
            </a:r>
          </a:p>
          <a:p>
            <a:pPr marL="548640" lvl="2" indent="0">
              <a:buClr>
                <a:srgbClr val="93A299"/>
              </a:buClr>
              <a:buNone/>
            </a:pPr>
            <a:r>
              <a:rPr lang="nl-NL" sz="1600" dirty="0" smtClean="0">
                <a:solidFill>
                  <a:srgbClr val="292934"/>
                </a:solidFill>
                <a:latin typeface="Dyslexie" panose="02000000000000000000" pitchFamily="2" charset="0"/>
              </a:rPr>
              <a:t>Wil je het in week 8 of week 10 geleverd hebben?</a:t>
            </a:r>
          </a:p>
          <a:p>
            <a:pPr lvl="0">
              <a:buClr>
                <a:srgbClr val="93A299"/>
              </a:buClr>
            </a:pPr>
            <a:r>
              <a:rPr lang="nl-NL" dirty="0" smtClean="0">
                <a:solidFill>
                  <a:srgbClr val="292934"/>
                </a:solidFill>
                <a:latin typeface="Arial Narrow" panose="020B0606020202030204" pitchFamily="34" charset="0"/>
              </a:rPr>
              <a:t>Controlevraag</a:t>
            </a:r>
          </a:p>
          <a:p>
            <a:pPr marL="548640" lvl="2" indent="0">
              <a:buClr>
                <a:srgbClr val="93A299"/>
              </a:buClr>
              <a:buNone/>
            </a:pPr>
            <a:r>
              <a:rPr lang="nl-NL" dirty="0" smtClean="0">
                <a:solidFill>
                  <a:srgbClr val="292934"/>
                </a:solidFill>
                <a:latin typeface="Arial Narrow" panose="020B0606020202030204" pitchFamily="34" charset="0"/>
              </a:rPr>
              <a:t>Je controleert of je het juist begrepen hebt.</a:t>
            </a:r>
          </a:p>
          <a:p>
            <a:pPr lvl="0">
              <a:buClr>
                <a:srgbClr val="93A299"/>
              </a:buClr>
            </a:pPr>
            <a:endParaRPr lang="nl-NL" dirty="0" smtClean="0">
              <a:solidFill>
                <a:srgbClr val="292934"/>
              </a:solidFill>
              <a:latin typeface="Arial Narrow" panose="020B0606020202030204" pitchFamily="34" charset="0"/>
            </a:endParaRPr>
          </a:p>
          <a:p>
            <a:pPr lvl="0">
              <a:buClr>
                <a:srgbClr val="93A299"/>
              </a:buClr>
            </a:pPr>
            <a:endParaRPr lang="nl-NL" dirty="0">
              <a:solidFill>
                <a:srgbClr val="292934"/>
              </a:solidFill>
            </a:endParaRP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129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990600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nl-NL" sz="32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	</a:t>
            </a:r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Schematische weergave gespreksopbouw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84784"/>
            <a:ext cx="6840760" cy="5133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166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990600"/>
          </a:xfrm>
          <a:solidFill>
            <a:srgbClr val="0070C0"/>
          </a:solidFill>
        </p:spPr>
        <p:txBody>
          <a:bodyPr/>
          <a:lstStyle/>
          <a:p>
            <a:pPr algn="ctr"/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Houd rekening met</a:t>
            </a:r>
            <a:r>
              <a:rPr lang="nl-NL" dirty="0" smtClean="0"/>
              <a:t>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De </a:t>
            </a:r>
            <a:r>
              <a:rPr lang="nl-NL" dirty="0"/>
              <a:t>zwijgzame </a:t>
            </a:r>
            <a:r>
              <a:rPr lang="nl-NL" dirty="0" smtClean="0"/>
              <a:t>gesprekspartner: door ontspannen </a:t>
            </a:r>
            <a:r>
              <a:rPr lang="nl-NL" dirty="0"/>
              <a:t>en open informatievragen </a:t>
            </a:r>
            <a:r>
              <a:rPr lang="nl-NL" dirty="0" smtClean="0"/>
              <a:t>te stellen</a:t>
            </a:r>
            <a:r>
              <a:rPr lang="nl-NL" dirty="0"/>
              <a:t>.</a:t>
            </a:r>
          </a:p>
          <a:p>
            <a:r>
              <a:rPr lang="nl-NL" dirty="0" smtClean="0"/>
              <a:t>Antwoorden na een vraag door een </a:t>
            </a:r>
            <a:r>
              <a:rPr lang="nl-NL" dirty="0"/>
              <a:t>zwijgpauze </a:t>
            </a:r>
            <a:r>
              <a:rPr lang="nl-NL" dirty="0" smtClean="0"/>
              <a:t>in te lassen mogelijk </a:t>
            </a:r>
            <a:r>
              <a:rPr lang="nl-NL" dirty="0"/>
              <a:t>te </a:t>
            </a:r>
            <a:r>
              <a:rPr lang="nl-NL" dirty="0" smtClean="0"/>
              <a:t>maken. </a:t>
            </a:r>
          </a:p>
          <a:p>
            <a:r>
              <a:rPr lang="nl-NL" dirty="0" smtClean="0"/>
              <a:t>Naar de mening van de gesprekspartner te vragen.</a:t>
            </a:r>
            <a:endParaRPr lang="nl-NL" dirty="0"/>
          </a:p>
          <a:p>
            <a:r>
              <a:rPr lang="nl-NL" dirty="0" smtClean="0"/>
              <a:t>Bij </a:t>
            </a:r>
            <a:r>
              <a:rPr lang="nl-NL" dirty="0"/>
              <a:t>tegenwerpingen een rustige </a:t>
            </a:r>
            <a:r>
              <a:rPr lang="nl-NL" dirty="0" smtClean="0"/>
              <a:t>‘wat maakt dat je er zo over denkt ’‐</a:t>
            </a:r>
            <a:r>
              <a:rPr lang="nl-NL" dirty="0"/>
              <a:t>vraag </a:t>
            </a:r>
            <a:r>
              <a:rPr lang="nl-NL" dirty="0" smtClean="0"/>
              <a:t>te stellen</a:t>
            </a:r>
            <a:r>
              <a:rPr lang="nl-NL" dirty="0"/>
              <a:t>.  </a:t>
            </a:r>
            <a:r>
              <a:rPr lang="nl-NL" dirty="0" smtClean="0"/>
              <a:t>Gebruik </a:t>
            </a:r>
            <a:r>
              <a:rPr lang="nl-NL" dirty="0"/>
              <a:t>de ‘waarom’‐vraag </a:t>
            </a:r>
            <a:r>
              <a:rPr lang="nl-NL" dirty="0" smtClean="0"/>
              <a:t>niet </a:t>
            </a:r>
            <a:r>
              <a:rPr lang="nl-NL" dirty="0"/>
              <a:t>te veel, dit is namelijk </a:t>
            </a:r>
            <a:r>
              <a:rPr lang="nl-NL" dirty="0" smtClean="0"/>
              <a:t>een ‘aanvallende’ vraag, die weerstand oproept bij de ander. (Mensen </a:t>
            </a:r>
            <a:r>
              <a:rPr lang="nl-NL" dirty="0"/>
              <a:t>zijn geneigd hun keuzes te gaan verdedigen).</a:t>
            </a:r>
          </a:p>
          <a:p>
            <a:r>
              <a:rPr lang="nl-NL" dirty="0" smtClean="0"/>
              <a:t>Als </a:t>
            </a:r>
            <a:r>
              <a:rPr lang="nl-NL" dirty="0"/>
              <a:t>je informatie </a:t>
            </a:r>
            <a:r>
              <a:rPr lang="nl-NL" dirty="0" smtClean="0"/>
              <a:t>geeft, is het goed om regelmatig </a:t>
            </a:r>
            <a:r>
              <a:rPr lang="nl-NL" dirty="0"/>
              <a:t>een controlevraag </a:t>
            </a:r>
            <a:r>
              <a:rPr lang="nl-NL" dirty="0" smtClean="0"/>
              <a:t>te stellen</a:t>
            </a:r>
            <a:r>
              <a:rPr lang="nl-N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59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990600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Bereid je gesprek voor	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Maak een overzicht met de pluspunten van jouw bedrijf.</a:t>
            </a:r>
          </a:p>
          <a:p>
            <a:r>
              <a:rPr lang="nl-NL" dirty="0" smtClean="0"/>
              <a:t>Maak een overzicht van de voordelen van jouw product / aanpak.</a:t>
            </a:r>
          </a:p>
          <a:p>
            <a:r>
              <a:rPr lang="nl-NL" dirty="0" smtClean="0"/>
              <a:t>Maak een overzicht van de mogelijkheden bij bepaalde taken / bestellingen</a:t>
            </a:r>
            <a:r>
              <a:rPr lang="nl-NL" dirty="0"/>
              <a:t> </a:t>
            </a:r>
            <a:r>
              <a:rPr lang="nl-NL" dirty="0" smtClean="0"/>
              <a:t>/ ….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Noteer 3 vragen / zinnen waar je het gesprek mee kunt beginnen.</a:t>
            </a:r>
          </a:p>
          <a:p>
            <a:r>
              <a:rPr lang="nl-NL" dirty="0" smtClean="0"/>
              <a:t>Noteer 6 vragen die je tijdens het gesprek kunt stellen.</a:t>
            </a:r>
          </a:p>
          <a:p>
            <a:r>
              <a:rPr lang="nl-NL" dirty="0" smtClean="0"/>
              <a:t>Noteer 3 vragen / zinnen waarmee je het gesprek kunt eindigen.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330571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elderheid">
  <a:themeElements>
    <a:clrScheme name="Helderhei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Kantoor - klassiek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lderhei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216</TotalTime>
  <Words>276</Words>
  <Application>Microsoft Office PowerPoint</Application>
  <PresentationFormat>Diavoorstelling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Helderheid</vt:lpstr>
      <vt:lpstr>Vragen stellen</vt:lpstr>
      <vt:lpstr>Vraagtechnieken</vt:lpstr>
      <vt:lpstr>Vraagsoorten</vt:lpstr>
      <vt:lpstr> Schematische weergave gespreksopbouw</vt:lpstr>
      <vt:lpstr>Houd rekening met:</vt:lpstr>
      <vt:lpstr>Bereid je gesprek voor </vt:lpstr>
    </vt:vector>
  </TitlesOfParts>
  <Company>Summa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Vragen stellen</dc:title>
  <dc:creator>Fouraschen, Aurin</dc:creator>
  <cp:lastModifiedBy>Mieke</cp:lastModifiedBy>
  <cp:revision>10</cp:revision>
  <dcterms:created xsi:type="dcterms:W3CDTF">2014-11-10T11:25:24Z</dcterms:created>
  <dcterms:modified xsi:type="dcterms:W3CDTF">2020-12-20T14:21:29Z</dcterms:modified>
</cp:coreProperties>
</file>