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80" r:id="rId6"/>
    <p:sldId id="259" r:id="rId7"/>
    <p:sldId id="287" r:id="rId8"/>
    <p:sldId id="260" r:id="rId9"/>
    <p:sldId id="266" r:id="rId10"/>
    <p:sldId id="267" r:id="rId11"/>
    <p:sldId id="264" r:id="rId12"/>
    <p:sldId id="270" r:id="rId13"/>
    <p:sldId id="283" r:id="rId14"/>
    <p:sldId id="269" r:id="rId15"/>
    <p:sldId id="286" r:id="rId16"/>
    <p:sldId id="285" r:id="rId17"/>
    <p:sldId id="265" r:id="rId18"/>
    <p:sldId id="261" r:id="rId19"/>
    <p:sldId id="268" r:id="rId20"/>
    <p:sldId id="273" r:id="rId21"/>
    <p:sldId id="277" r:id="rId22"/>
    <p:sldId id="271" r:id="rId23"/>
    <p:sldId id="274" r:id="rId24"/>
    <p:sldId id="275" r:id="rId25"/>
    <p:sldId id="290" r:id="rId26"/>
    <p:sldId id="289" r:id="rId27"/>
    <p:sldId id="272" r:id="rId28"/>
    <p:sldId id="278" r:id="rId29"/>
    <p:sldId id="279" r:id="rId30"/>
  </p:sldIdLst>
  <p:sldSz cx="9144000" cy="6858000" type="screen4x3"/>
  <p:notesSz cx="6761163"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1DA83-C8CE-4A9D-AF8F-8FFDEB3BC816}" v="13" dt="2020-12-20T12:54:44.155"/>
    <p1510:client id="{EEF4004C-A557-4A13-897F-DF8738D30AFF}" v="91" dt="2020-12-19T16:56:19.49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eke van Os" userId="S::m.vanos@helicon.nl::c95d4bba-a218-45d6-8b15-7c1d5c35dffe" providerId="AD" clId="Web-{EEF4004C-A557-4A13-897F-DF8738D30AFF}"/>
    <pc:docChg chg="modSld">
      <pc:chgData name="Mieke van Os" userId="S::m.vanos@helicon.nl::c95d4bba-a218-45d6-8b15-7c1d5c35dffe" providerId="AD" clId="Web-{EEF4004C-A557-4A13-897F-DF8738D30AFF}" dt="2020-12-19T16:56:19.492" v="88" actId="20577"/>
      <pc:docMkLst>
        <pc:docMk/>
      </pc:docMkLst>
      <pc:sldChg chg="modSp">
        <pc:chgData name="Mieke van Os" userId="S::m.vanos@helicon.nl::c95d4bba-a218-45d6-8b15-7c1d5c35dffe" providerId="AD" clId="Web-{EEF4004C-A557-4A13-897F-DF8738D30AFF}" dt="2020-12-19T16:53:01.159" v="25" actId="20577"/>
        <pc:sldMkLst>
          <pc:docMk/>
          <pc:sldMk cId="4220322379" sldId="265"/>
        </pc:sldMkLst>
        <pc:spChg chg="mod">
          <ac:chgData name="Mieke van Os" userId="S::m.vanos@helicon.nl::c95d4bba-a218-45d6-8b15-7c1d5c35dffe" providerId="AD" clId="Web-{EEF4004C-A557-4A13-897F-DF8738D30AFF}" dt="2020-12-19T16:53:01.159" v="25" actId="20577"/>
          <ac:spMkLst>
            <pc:docMk/>
            <pc:sldMk cId="4220322379" sldId="265"/>
            <ac:spMk id="2" creationId="{00000000-0000-0000-0000-000000000000}"/>
          </ac:spMkLst>
        </pc:spChg>
      </pc:sldChg>
      <pc:sldChg chg="modSp">
        <pc:chgData name="Mieke van Os" userId="S::m.vanos@helicon.nl::c95d4bba-a218-45d6-8b15-7c1d5c35dffe" providerId="AD" clId="Web-{EEF4004C-A557-4A13-897F-DF8738D30AFF}" dt="2020-12-19T16:50:57.406" v="4" actId="20577"/>
        <pc:sldMkLst>
          <pc:docMk/>
          <pc:sldMk cId="899610048" sldId="266"/>
        </pc:sldMkLst>
        <pc:spChg chg="mod">
          <ac:chgData name="Mieke van Os" userId="S::m.vanos@helicon.nl::c95d4bba-a218-45d6-8b15-7c1d5c35dffe" providerId="AD" clId="Web-{EEF4004C-A557-4A13-897F-DF8738D30AFF}" dt="2020-12-19T16:50:57.406" v="4" actId="20577"/>
          <ac:spMkLst>
            <pc:docMk/>
            <pc:sldMk cId="899610048" sldId="266"/>
            <ac:spMk id="4" creationId="{00000000-0000-0000-0000-000000000000}"/>
          </ac:spMkLst>
        </pc:spChg>
      </pc:sldChg>
      <pc:sldChg chg="modSp">
        <pc:chgData name="Mieke van Os" userId="S::m.vanos@helicon.nl::c95d4bba-a218-45d6-8b15-7c1d5c35dffe" providerId="AD" clId="Web-{EEF4004C-A557-4A13-897F-DF8738D30AFF}" dt="2020-12-19T16:53:30.832" v="31" actId="20577"/>
        <pc:sldMkLst>
          <pc:docMk/>
          <pc:sldMk cId="1140817135" sldId="268"/>
        </pc:sldMkLst>
        <pc:spChg chg="mod">
          <ac:chgData name="Mieke van Os" userId="S::m.vanos@helicon.nl::c95d4bba-a218-45d6-8b15-7c1d5c35dffe" providerId="AD" clId="Web-{EEF4004C-A557-4A13-897F-DF8738D30AFF}" dt="2020-12-19T16:53:26.769" v="28" actId="20577"/>
          <ac:spMkLst>
            <pc:docMk/>
            <pc:sldMk cId="1140817135" sldId="268"/>
            <ac:spMk id="5" creationId="{00000000-0000-0000-0000-000000000000}"/>
          </ac:spMkLst>
        </pc:spChg>
        <pc:spChg chg="mod">
          <ac:chgData name="Mieke van Os" userId="S::m.vanos@helicon.nl::c95d4bba-a218-45d6-8b15-7c1d5c35dffe" providerId="AD" clId="Web-{EEF4004C-A557-4A13-897F-DF8738D30AFF}" dt="2020-12-19T16:53:30.832" v="31" actId="20577"/>
          <ac:spMkLst>
            <pc:docMk/>
            <pc:sldMk cId="1140817135" sldId="268"/>
            <ac:spMk id="17" creationId="{00000000-0000-0000-0000-000000000000}"/>
          </ac:spMkLst>
        </pc:spChg>
      </pc:sldChg>
      <pc:sldChg chg="modSp">
        <pc:chgData name="Mieke van Os" userId="S::m.vanos@helicon.nl::c95d4bba-a218-45d6-8b15-7c1d5c35dffe" providerId="AD" clId="Web-{EEF4004C-A557-4A13-897F-DF8738D30AFF}" dt="2020-12-19T16:54:05.958" v="54" actId="20577"/>
        <pc:sldMkLst>
          <pc:docMk/>
          <pc:sldMk cId="1668120210" sldId="271"/>
        </pc:sldMkLst>
        <pc:spChg chg="mod">
          <ac:chgData name="Mieke van Os" userId="S::m.vanos@helicon.nl::c95d4bba-a218-45d6-8b15-7c1d5c35dffe" providerId="AD" clId="Web-{EEF4004C-A557-4A13-897F-DF8738D30AFF}" dt="2020-12-19T16:54:05.958" v="54" actId="20577"/>
          <ac:spMkLst>
            <pc:docMk/>
            <pc:sldMk cId="1668120210" sldId="271"/>
            <ac:spMk id="4" creationId="{00000000-0000-0000-0000-000000000000}"/>
          </ac:spMkLst>
        </pc:spChg>
      </pc:sldChg>
      <pc:sldChg chg="modSp">
        <pc:chgData name="Mieke van Os" userId="S::m.vanos@helicon.nl::c95d4bba-a218-45d6-8b15-7c1d5c35dffe" providerId="AD" clId="Web-{EEF4004C-A557-4A13-897F-DF8738D30AFF}" dt="2020-12-19T16:56:15.085" v="86" actId="20577"/>
        <pc:sldMkLst>
          <pc:docMk/>
          <pc:sldMk cId="81911410" sldId="272"/>
        </pc:sldMkLst>
        <pc:spChg chg="mod">
          <ac:chgData name="Mieke van Os" userId="S::m.vanos@helicon.nl::c95d4bba-a218-45d6-8b15-7c1d5c35dffe" providerId="AD" clId="Web-{EEF4004C-A557-4A13-897F-DF8738D30AFF}" dt="2020-12-19T16:56:15.085" v="86" actId="20577"/>
          <ac:spMkLst>
            <pc:docMk/>
            <pc:sldMk cId="81911410" sldId="272"/>
            <ac:spMk id="3" creationId="{00000000-0000-0000-0000-000000000000}"/>
          </ac:spMkLst>
        </pc:spChg>
      </pc:sldChg>
      <pc:sldChg chg="modSp">
        <pc:chgData name="Mieke van Os" userId="S::m.vanos@helicon.nl::c95d4bba-a218-45d6-8b15-7c1d5c35dffe" providerId="AD" clId="Web-{EEF4004C-A557-4A13-897F-DF8738D30AFF}" dt="2020-12-19T16:54:39.521" v="78" actId="20577"/>
        <pc:sldMkLst>
          <pc:docMk/>
          <pc:sldMk cId="2132880921" sldId="274"/>
        </pc:sldMkLst>
        <pc:spChg chg="mod">
          <ac:chgData name="Mieke van Os" userId="S::m.vanos@helicon.nl::c95d4bba-a218-45d6-8b15-7c1d5c35dffe" providerId="AD" clId="Web-{EEF4004C-A557-4A13-897F-DF8738D30AFF}" dt="2020-12-19T16:54:39.521" v="78" actId="20577"/>
          <ac:spMkLst>
            <pc:docMk/>
            <pc:sldMk cId="2132880921" sldId="274"/>
            <ac:spMk id="3" creationId="{00000000-0000-0000-0000-000000000000}"/>
          </ac:spMkLst>
        </pc:spChg>
      </pc:sldChg>
    </pc:docChg>
  </pc:docChgLst>
  <pc:docChgLst>
    <pc:chgData name="Mieke van Os" userId="S::m.vanos@helicon.nl::c95d4bba-a218-45d6-8b15-7c1d5c35dffe" providerId="AD" clId="Web-{31A1DA83-C8CE-4A9D-AF8F-8FFDEB3BC816}"/>
    <pc:docChg chg="modSld">
      <pc:chgData name="Mieke van Os" userId="S::m.vanos@helicon.nl::c95d4bba-a218-45d6-8b15-7c1d5c35dffe" providerId="AD" clId="Web-{31A1DA83-C8CE-4A9D-AF8F-8FFDEB3BC816}" dt="2020-12-20T12:54:44.155" v="11" actId="20577"/>
      <pc:docMkLst>
        <pc:docMk/>
      </pc:docMkLst>
      <pc:sldChg chg="modSp">
        <pc:chgData name="Mieke van Os" userId="S::m.vanos@helicon.nl::c95d4bba-a218-45d6-8b15-7c1d5c35dffe" providerId="AD" clId="Web-{31A1DA83-C8CE-4A9D-AF8F-8FFDEB3BC816}" dt="2020-12-20T12:53:49.573" v="0" actId="20577"/>
        <pc:sldMkLst>
          <pc:docMk/>
          <pc:sldMk cId="2734470527" sldId="257"/>
        </pc:sldMkLst>
        <pc:spChg chg="mod">
          <ac:chgData name="Mieke van Os" userId="S::m.vanos@helicon.nl::c95d4bba-a218-45d6-8b15-7c1d5c35dffe" providerId="AD" clId="Web-{31A1DA83-C8CE-4A9D-AF8F-8FFDEB3BC816}" dt="2020-12-20T12:53:49.573" v="0" actId="20577"/>
          <ac:spMkLst>
            <pc:docMk/>
            <pc:sldMk cId="2734470527" sldId="257"/>
            <ac:spMk id="2" creationId="{00000000-0000-0000-0000-000000000000}"/>
          </ac:spMkLst>
        </pc:spChg>
      </pc:sldChg>
      <pc:sldChg chg="modSp">
        <pc:chgData name="Mieke van Os" userId="S::m.vanos@helicon.nl::c95d4bba-a218-45d6-8b15-7c1d5c35dffe" providerId="AD" clId="Web-{31A1DA83-C8CE-4A9D-AF8F-8FFDEB3BC816}" dt="2020-12-20T12:54:12.152" v="5" actId="20577"/>
        <pc:sldMkLst>
          <pc:docMk/>
          <pc:sldMk cId="3501149463" sldId="259"/>
        </pc:sldMkLst>
        <pc:spChg chg="mod">
          <ac:chgData name="Mieke van Os" userId="S::m.vanos@helicon.nl::c95d4bba-a218-45d6-8b15-7c1d5c35dffe" providerId="AD" clId="Web-{31A1DA83-C8CE-4A9D-AF8F-8FFDEB3BC816}" dt="2020-12-20T12:54:12.152" v="5" actId="20577"/>
          <ac:spMkLst>
            <pc:docMk/>
            <pc:sldMk cId="3501149463" sldId="259"/>
            <ac:spMk id="3" creationId="{00000000-0000-0000-0000-000000000000}"/>
          </ac:spMkLst>
        </pc:spChg>
      </pc:sldChg>
      <pc:sldChg chg="modSp">
        <pc:chgData name="Mieke van Os" userId="S::m.vanos@helicon.nl::c95d4bba-a218-45d6-8b15-7c1d5c35dffe" providerId="AD" clId="Web-{31A1DA83-C8CE-4A9D-AF8F-8FFDEB3BC816}" dt="2020-12-20T12:54:44.155" v="10" actId="20577"/>
        <pc:sldMkLst>
          <pc:docMk/>
          <pc:sldMk cId="899610048" sldId="266"/>
        </pc:sldMkLst>
        <pc:spChg chg="mod">
          <ac:chgData name="Mieke van Os" userId="S::m.vanos@helicon.nl::c95d4bba-a218-45d6-8b15-7c1d5c35dffe" providerId="AD" clId="Web-{31A1DA83-C8CE-4A9D-AF8F-8FFDEB3BC816}" dt="2020-12-20T12:54:44.155" v="10" actId="20577"/>
          <ac:spMkLst>
            <pc:docMk/>
            <pc:sldMk cId="899610048" sldId="26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96D85FCA-32DF-475B-99E6-674BCE1001D9}" type="datetimeFigureOut">
              <a:rPr lang="nl-NL" smtClean="0"/>
              <a:t>20-12-2020</a:t>
            </a:fld>
            <a:endParaRPr lang="nl-NL"/>
          </a:p>
        </p:txBody>
      </p:sp>
      <p:sp>
        <p:nvSpPr>
          <p:cNvPr id="4" name="Tijdelijke aanduiding voor dia-afbeelding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D4C86615-90EE-41CF-9B5A-667EDF504F06}" type="slidenum">
              <a:rPr lang="nl-NL" smtClean="0"/>
              <a:t>‹nr.›</a:t>
            </a:fld>
            <a:endParaRPr lang="nl-NL"/>
          </a:p>
        </p:txBody>
      </p:sp>
    </p:spTree>
    <p:extLst>
      <p:ext uri="{BB962C8B-B14F-4D97-AF65-F5344CB8AC3E}">
        <p14:creationId xmlns:p14="http://schemas.microsoft.com/office/powerpoint/2010/main" val="284773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1</a:t>
            </a:fld>
            <a:endParaRPr lang="nl-NL"/>
          </a:p>
        </p:txBody>
      </p:sp>
    </p:spTree>
    <p:extLst>
      <p:ext uri="{BB962C8B-B14F-4D97-AF65-F5344CB8AC3E}">
        <p14:creationId xmlns:p14="http://schemas.microsoft.com/office/powerpoint/2010/main" val="290968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10</a:t>
            </a:fld>
            <a:endParaRPr lang="nl-NL"/>
          </a:p>
        </p:txBody>
      </p:sp>
    </p:spTree>
    <p:extLst>
      <p:ext uri="{BB962C8B-B14F-4D97-AF65-F5344CB8AC3E}">
        <p14:creationId xmlns:p14="http://schemas.microsoft.com/office/powerpoint/2010/main" val="146024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begrijpt de tekst als je kunt navertellen of beoordelen wat er is gezegd.  Daarvoor moet je samenvatten. </a:t>
            </a:r>
          </a:p>
          <a:p>
            <a:r>
              <a:rPr lang="nl-NL" b="1" dirty="0"/>
              <a:t>Een stappenplan voor samenvatten</a:t>
            </a:r>
            <a:r>
              <a:rPr lang="nl-NL" dirty="0"/>
              <a:t>:</a:t>
            </a:r>
          </a:p>
          <a:p>
            <a:r>
              <a:rPr lang="nl-NL" dirty="0"/>
              <a:t>1. Maak aantekeningen tijdens het luisteren. En noteer de trefwoorden.</a:t>
            </a:r>
          </a:p>
          <a:p>
            <a:r>
              <a:rPr lang="nl-NL" dirty="0"/>
              <a:t>2.</a:t>
            </a:r>
            <a:r>
              <a:rPr lang="nl-NL" baseline="0" dirty="0"/>
              <a:t> </a:t>
            </a:r>
            <a:r>
              <a:rPr lang="nl-NL" dirty="0"/>
              <a:t>Markeer in je aantekeningen welke informatie je nodig hebt om het in eigen woorden te vertellen. </a:t>
            </a:r>
          </a:p>
          <a:p>
            <a:r>
              <a:rPr lang="nl-NL" dirty="0"/>
              <a:t>3. Geef in eigen woorden weer waar de tekst over gaat</a:t>
            </a:r>
            <a:r>
              <a:rPr lang="nl-NL" baseline="0" dirty="0"/>
              <a:t> en je gebruikt daarbij uit jouw aantekeningen de gemarkeerde informatie. </a:t>
            </a:r>
          </a:p>
          <a:p>
            <a:r>
              <a:rPr lang="nl-NL" baseline="0" dirty="0"/>
              <a:t>Als je de tekst hebt samengevat, kun je de hoofdgedachte van de gesproken tekst bepalen. Deze geeft de bedoeling van het hele gesprek in één zin weer. Dus niet van een gedeelte van het luisterfragment. </a:t>
            </a:r>
          </a:p>
          <a:p>
            <a:endParaRPr lang="nl-NL" baseline="0" dirty="0"/>
          </a:p>
          <a:p>
            <a:r>
              <a:rPr lang="nl-NL" b="1" baseline="0" dirty="0"/>
              <a:t>Vragen die je in een toets kunt verwachten:</a:t>
            </a:r>
          </a:p>
          <a:p>
            <a:pPr marL="171450" indent="-171450">
              <a:buFont typeface="Arial" panose="020B0604020202020204" pitchFamily="34" charset="0"/>
              <a:buChar char="•"/>
            </a:pPr>
            <a:r>
              <a:rPr lang="nl-NL" i="1" baseline="0" dirty="0"/>
              <a:t>Wat is het verband tussen deelfragment a en b?</a:t>
            </a:r>
          </a:p>
          <a:p>
            <a:pPr marL="171450" indent="-171450">
              <a:buFont typeface="Arial" panose="020B0604020202020204" pitchFamily="34" charset="0"/>
              <a:buChar char="•"/>
            </a:pPr>
            <a:r>
              <a:rPr lang="nl-NL" i="1" baseline="0" dirty="0"/>
              <a:t>Wat is de beste samenvatting van deelonderwerp c?</a:t>
            </a:r>
          </a:p>
          <a:p>
            <a:pPr marL="171450" indent="-171450">
              <a:buFont typeface="Arial" panose="020B0604020202020204" pitchFamily="34" charset="0"/>
              <a:buChar char="•"/>
            </a:pPr>
            <a:r>
              <a:rPr lang="nl-NL" i="1" baseline="0" dirty="0"/>
              <a:t>Wat is de belangrijkste boodschap van x in fragment 1?</a:t>
            </a:r>
          </a:p>
          <a:p>
            <a:pPr marL="171450" indent="-171450">
              <a:buFont typeface="Arial" panose="020B0604020202020204" pitchFamily="34" charset="0"/>
              <a:buChar char="•"/>
            </a:pPr>
            <a:r>
              <a:rPr lang="nl-NL" i="1" baseline="0" dirty="0"/>
              <a:t>Is de informatie van x betrouwbaar?</a:t>
            </a:r>
          </a:p>
          <a:p>
            <a:pPr marL="171450" indent="-171450">
              <a:buFont typeface="Arial" panose="020B0604020202020204" pitchFamily="34" charset="0"/>
              <a:buChar char="•"/>
            </a:pPr>
            <a:r>
              <a:rPr lang="nl-NL" i="1" baseline="0" dirty="0"/>
              <a:t>Hoe verhoudt  fragment deel 1 zich tot fragmentdeel 2? </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11</a:t>
            </a:fld>
            <a:endParaRPr lang="nl-NL"/>
          </a:p>
        </p:txBody>
      </p:sp>
    </p:spTree>
    <p:extLst>
      <p:ext uri="{BB962C8B-B14F-4D97-AF65-F5344CB8AC3E}">
        <p14:creationId xmlns:p14="http://schemas.microsoft.com/office/powerpoint/2010/main" val="151723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12</a:t>
            </a:fld>
            <a:endParaRPr lang="nl-NL"/>
          </a:p>
        </p:txBody>
      </p:sp>
    </p:spTree>
    <p:extLst>
      <p:ext uri="{BB962C8B-B14F-4D97-AF65-F5344CB8AC3E}">
        <p14:creationId xmlns:p14="http://schemas.microsoft.com/office/powerpoint/2010/main" val="220737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vragen bij een toets Luisteren komen in grote lijn</a:t>
            </a:r>
            <a:r>
              <a:rPr lang="nl-NL" baseline="0" dirty="0" smtClean="0"/>
              <a:t> overeen met de vragen in een toets Lezen. </a:t>
            </a:r>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13</a:t>
            </a:fld>
            <a:endParaRPr lang="nl-NL"/>
          </a:p>
        </p:txBody>
      </p:sp>
    </p:spTree>
    <p:extLst>
      <p:ext uri="{BB962C8B-B14F-4D97-AF65-F5344CB8AC3E}">
        <p14:creationId xmlns:p14="http://schemas.microsoft.com/office/powerpoint/2010/main" val="1382826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Vragen die je in een toets kunt verwachten:</a:t>
            </a:r>
          </a:p>
          <a:p>
            <a:pPr marL="171450" indent="-171450">
              <a:buFont typeface="Arial" panose="020B0604020202020204" pitchFamily="34" charset="0"/>
              <a:buChar char="•"/>
            </a:pPr>
            <a:r>
              <a:rPr lang="nl-NL" b="0" i="1" dirty="0"/>
              <a:t>Wat is de toon van de spreker hier?</a:t>
            </a:r>
          </a:p>
          <a:p>
            <a:pPr marL="171450" indent="-171450">
              <a:buFont typeface="Arial" panose="020B0604020202020204" pitchFamily="34" charset="0"/>
              <a:buChar char="•"/>
            </a:pPr>
            <a:r>
              <a:rPr lang="nl-NL" b="0" i="1" dirty="0"/>
              <a:t>Wat is de houding van de spreker in het geluidsfragment in het eerste deel?</a:t>
            </a:r>
          </a:p>
          <a:p>
            <a:pPr marL="171450" indent="-171450">
              <a:buFont typeface="Arial" panose="020B0604020202020204" pitchFamily="34" charset="0"/>
              <a:buChar char="•"/>
            </a:pPr>
            <a:endParaRPr lang="nl-NL" b="0" i="1"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14</a:t>
            </a:fld>
            <a:endParaRPr lang="nl-NL"/>
          </a:p>
        </p:txBody>
      </p:sp>
    </p:spTree>
    <p:extLst>
      <p:ext uri="{BB962C8B-B14F-4D97-AF65-F5344CB8AC3E}">
        <p14:creationId xmlns:p14="http://schemas.microsoft.com/office/powerpoint/2010/main" val="2913027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15</a:t>
            </a:fld>
            <a:endParaRPr lang="nl-NL"/>
          </a:p>
        </p:txBody>
      </p:sp>
    </p:spTree>
    <p:extLst>
      <p:ext uri="{BB962C8B-B14F-4D97-AF65-F5344CB8AC3E}">
        <p14:creationId xmlns:p14="http://schemas.microsoft.com/office/powerpoint/2010/main" val="349855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16</a:t>
            </a:fld>
            <a:endParaRPr lang="nl-NL"/>
          </a:p>
        </p:txBody>
      </p:sp>
    </p:spTree>
    <p:extLst>
      <p:ext uri="{BB962C8B-B14F-4D97-AF65-F5344CB8AC3E}">
        <p14:creationId xmlns:p14="http://schemas.microsoft.com/office/powerpoint/2010/main" val="1131832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17</a:t>
            </a:fld>
            <a:endParaRPr lang="nl-NL"/>
          </a:p>
        </p:txBody>
      </p:sp>
    </p:spTree>
    <p:extLst>
      <p:ext uri="{BB962C8B-B14F-4D97-AF65-F5344CB8AC3E}">
        <p14:creationId xmlns:p14="http://schemas.microsoft.com/office/powerpoint/2010/main" val="64073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Waarmee houd je rekening bij het geven van informatie? </a:t>
            </a:r>
          </a:p>
          <a:p>
            <a:r>
              <a:rPr lang="nl-NL" baseline="0" dirty="0"/>
              <a:t>Wat vind je zelf belangrijk als je zelf informatie van iemand wilt krijgen? Waarbij voel je je geholpen? </a:t>
            </a:r>
          </a:p>
          <a:p>
            <a:r>
              <a:rPr lang="nl-NL" baseline="0" dirty="0"/>
              <a:t>Hoe zou jij spreken om jouw doel te bereiken als je daarvoor anderen moet overtuigen ?  </a:t>
            </a:r>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7CBF2E79-8AF8-47E4-8BB2-C8326A1DF4D4}" type="slidenum">
              <a:rPr lang="nl-NL" smtClean="0"/>
              <a:t>18</a:t>
            </a:fld>
            <a:endParaRPr lang="nl-NL"/>
          </a:p>
        </p:txBody>
      </p:sp>
    </p:spTree>
    <p:extLst>
      <p:ext uri="{BB962C8B-B14F-4D97-AF65-F5344CB8AC3E}">
        <p14:creationId xmlns:p14="http://schemas.microsoft.com/office/powerpoint/2010/main" val="2223872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Beschouwend: de luisteraar / kijker laten nadenken over een onderwerp of stelling en deze zelf</a:t>
            </a:r>
            <a:r>
              <a:rPr lang="nl-NL" b="1" baseline="0" dirty="0"/>
              <a:t> tot een oordeel / mening laten komen. </a:t>
            </a:r>
            <a:r>
              <a:rPr lang="nl-NL" baseline="0" dirty="0"/>
              <a:t>Verschillende kanten worden belicht. Toepassen eventueel van hoor en wederhoor. </a:t>
            </a:r>
            <a:r>
              <a:rPr lang="nl-NL" u="sng" baseline="0" dirty="0"/>
              <a:t>Doel: informerend. </a:t>
            </a:r>
          </a:p>
          <a:p>
            <a:r>
              <a:rPr lang="nl-NL" b="1" baseline="0" dirty="0"/>
              <a:t>Betoog: de luisteraar of kijker willen overtuigen</a:t>
            </a:r>
            <a:r>
              <a:rPr lang="nl-NL" baseline="0" dirty="0"/>
              <a:t>. Meestal duidelijke richting waarin de argumenten gaan. </a:t>
            </a:r>
          </a:p>
          <a:p>
            <a:endParaRPr lang="nl-NL" b="1" baseline="0" dirty="0"/>
          </a:p>
          <a:p>
            <a:r>
              <a:rPr lang="nl-NL" b="1" baseline="0" dirty="0"/>
              <a:t>Vragen die je op een toets kunt krijgen:</a:t>
            </a:r>
          </a:p>
          <a:p>
            <a:pPr marL="171450" indent="-171450">
              <a:buFont typeface="Arial" panose="020B0604020202020204" pitchFamily="34" charset="0"/>
              <a:buChar char="•"/>
            </a:pPr>
            <a:r>
              <a:rPr lang="nl-NL" b="0" i="1" baseline="0" dirty="0"/>
              <a:t>Met welke stelling zou x het eens zijn? </a:t>
            </a:r>
          </a:p>
          <a:p>
            <a:pPr marL="171450" indent="-171450">
              <a:buFont typeface="Arial" panose="020B0604020202020204" pitchFamily="34" charset="0"/>
              <a:buChar char="•"/>
            </a:pPr>
            <a:r>
              <a:rPr lang="nl-NL" b="0" i="1" baseline="0" dirty="0"/>
              <a:t>Geeft x vooral meningen of feiten?  (</a:t>
            </a:r>
            <a:r>
              <a:rPr lang="nl-NL" b="0" i="0" baseline="0" dirty="0"/>
              <a:t>ongeveer evenveel feiten als meningen, vooral feiten, vooral meningen) </a:t>
            </a:r>
          </a:p>
          <a:p>
            <a:pPr marL="171450" indent="-171450">
              <a:buFont typeface="Arial" panose="020B0604020202020204" pitchFamily="34" charset="0"/>
              <a:buChar char="•"/>
            </a:pPr>
            <a:r>
              <a:rPr lang="nl-NL" b="0" i="1" baseline="0" dirty="0"/>
              <a:t>Welk argument geeft x hiervoor?  </a:t>
            </a:r>
            <a:r>
              <a:rPr lang="nl-NL" b="0" i="0" baseline="0" dirty="0"/>
              <a:t>(A,B,C,D)</a:t>
            </a:r>
          </a:p>
          <a:p>
            <a:pPr marL="171450" indent="-171450">
              <a:buFont typeface="Arial" panose="020B0604020202020204" pitchFamily="34" charset="0"/>
              <a:buChar char="•"/>
            </a:pPr>
            <a:r>
              <a:rPr lang="nl-NL" b="0" i="1" baseline="0" dirty="0"/>
              <a:t>Welke zin geeft zijn of haar argument het beste weer?  </a:t>
            </a:r>
            <a:r>
              <a:rPr lang="nl-NL" b="0" i="0" baseline="0" dirty="0"/>
              <a:t>(A,B,C,D)</a:t>
            </a:r>
            <a:endParaRPr lang="nl-NL" b="0" i="0"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19</a:t>
            </a:fld>
            <a:endParaRPr lang="nl-NL"/>
          </a:p>
        </p:txBody>
      </p:sp>
    </p:spTree>
    <p:extLst>
      <p:ext uri="{BB962C8B-B14F-4D97-AF65-F5344CB8AC3E}">
        <p14:creationId xmlns:p14="http://schemas.microsoft.com/office/powerpoint/2010/main" val="340877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2</a:t>
            </a:fld>
            <a:endParaRPr lang="nl-NL"/>
          </a:p>
        </p:txBody>
      </p:sp>
    </p:spTree>
    <p:extLst>
      <p:ext uri="{BB962C8B-B14F-4D97-AF65-F5344CB8AC3E}">
        <p14:creationId xmlns:p14="http://schemas.microsoft.com/office/powerpoint/2010/main" val="74537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baseline="0" dirty="0"/>
              <a:t>Vragen welke in een toets </a:t>
            </a:r>
            <a:r>
              <a:rPr lang="nl-NL" b="1" baseline="0" dirty="0" smtClean="0"/>
              <a:t>Luisteren naar </a:t>
            </a:r>
            <a:r>
              <a:rPr lang="nl-NL" b="1" baseline="0" dirty="0"/>
              <a:t>voren kunnen komen zijn: </a:t>
            </a:r>
          </a:p>
          <a:p>
            <a:pPr marL="171450" indent="-171450">
              <a:buFont typeface="Arial" panose="020B0604020202020204" pitchFamily="34" charset="0"/>
              <a:buChar char="•"/>
            </a:pPr>
            <a:r>
              <a:rPr lang="nl-NL" i="1" baseline="0" dirty="0"/>
              <a:t>Welk spreekdoel kent de luistertekst?</a:t>
            </a:r>
          </a:p>
          <a:p>
            <a:pPr marL="171450" indent="-171450">
              <a:buFont typeface="Arial" panose="020B0604020202020204" pitchFamily="34" charset="0"/>
              <a:buChar char="•"/>
            </a:pPr>
            <a:r>
              <a:rPr lang="nl-NL" i="1" baseline="0" dirty="0"/>
              <a:t>Waarop baseert de spreker zijn of haar standpunt? </a:t>
            </a:r>
            <a:r>
              <a:rPr lang="nl-NL" i="0" baseline="0" dirty="0"/>
              <a:t>(aannames, emoties, feiten, mening van een ander.</a:t>
            </a:r>
          </a:p>
          <a:p>
            <a:pPr marL="171450" indent="-171450">
              <a:buFont typeface="Arial" panose="020B0604020202020204" pitchFamily="34" charset="0"/>
              <a:buChar char="•"/>
            </a:pPr>
            <a:r>
              <a:rPr lang="nl-NL" i="1" baseline="0" dirty="0"/>
              <a:t>Welke van de volgende beweringen is juist of onjuist? </a:t>
            </a:r>
            <a:r>
              <a:rPr lang="nl-NL" i="0" baseline="0" dirty="0"/>
              <a:t>(keuze uit drie of vier antwoorden op basis van een gehoord fragment). </a:t>
            </a:r>
          </a:p>
          <a:p>
            <a:pPr marL="171450" indent="-171450">
              <a:buFont typeface="Arial" panose="020B0604020202020204" pitchFamily="34" charset="0"/>
              <a:buChar char="•"/>
            </a:pPr>
            <a:r>
              <a:rPr lang="nl-NL" i="1" baseline="0" dirty="0"/>
              <a:t>Wat is de functie van uitspraak x? </a:t>
            </a:r>
            <a:r>
              <a:rPr lang="nl-NL" i="0" baseline="0" dirty="0"/>
              <a:t>(een argument, een conclusie, een standpunt, een advies)</a:t>
            </a:r>
          </a:p>
          <a:p>
            <a:pPr marL="171450" indent="-171450">
              <a:buFont typeface="Arial" panose="020B0604020202020204" pitchFamily="34" charset="0"/>
              <a:buChar char="•"/>
            </a:pPr>
            <a:r>
              <a:rPr lang="nl-NL" i="1" dirty="0"/>
              <a:t>Welke conclusie kun je trekken naar</a:t>
            </a:r>
            <a:r>
              <a:rPr lang="nl-NL" i="1" baseline="0" dirty="0"/>
              <a:t> aanleiding van het verhaal hierover?  </a:t>
            </a:r>
            <a:r>
              <a:rPr lang="nl-NL" baseline="0" dirty="0"/>
              <a:t>(A,B,C, D).</a:t>
            </a:r>
          </a:p>
          <a:p>
            <a:pPr marL="171450" indent="-171450">
              <a:buFont typeface="Arial" panose="020B0604020202020204" pitchFamily="34" charset="0"/>
              <a:buChar char="•"/>
            </a:pPr>
            <a:r>
              <a:rPr lang="nl-NL" i="1" baseline="0" dirty="0"/>
              <a:t>Hoe kun je de reactie van x op y het beste omschrijven? (</a:t>
            </a:r>
            <a:r>
              <a:rPr lang="nl-NL" i="0" baseline="0" dirty="0"/>
              <a:t>A,B,C,D)</a:t>
            </a:r>
          </a:p>
          <a:p>
            <a:pPr marL="171450" indent="-171450">
              <a:buFont typeface="Arial" panose="020B0604020202020204" pitchFamily="34" charset="0"/>
              <a:buChar char="•"/>
            </a:pPr>
            <a:r>
              <a:rPr lang="nl-NL" i="1" baseline="0" dirty="0"/>
              <a:t>Wat is het antwoord van x op vraag y / deelonderwerp y?</a:t>
            </a:r>
          </a:p>
          <a:p>
            <a:pPr marL="171450" indent="-171450">
              <a:buFont typeface="Arial" panose="020B0604020202020204" pitchFamily="34" charset="0"/>
              <a:buChar char="•"/>
            </a:pPr>
            <a:r>
              <a:rPr lang="nl-NL" i="1" baseline="0" dirty="0"/>
              <a:t>Wat is de kern van wat x zegt? </a:t>
            </a:r>
            <a:r>
              <a:rPr lang="nl-NL" i="0" baseline="0" dirty="0"/>
              <a:t>(A,B,C, D)</a:t>
            </a:r>
          </a:p>
          <a:p>
            <a:pPr marL="171450" indent="-171450">
              <a:buFont typeface="Arial" panose="020B0604020202020204" pitchFamily="34" charset="0"/>
              <a:buChar char="•"/>
            </a:pPr>
            <a:r>
              <a:rPr lang="nl-NL" i="1" baseline="0" dirty="0"/>
              <a:t>Wat bedoelt x met de uitdrukking ‘…………………..’? </a:t>
            </a:r>
            <a:r>
              <a:rPr lang="nl-NL" i="0" baseline="0" dirty="0"/>
              <a:t>(A,B,C)</a:t>
            </a:r>
            <a:endParaRPr lang="nl-NL" i="0"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20</a:t>
            </a:fld>
            <a:endParaRPr lang="nl-NL"/>
          </a:p>
        </p:txBody>
      </p:sp>
    </p:spTree>
    <p:extLst>
      <p:ext uri="{BB962C8B-B14F-4D97-AF65-F5344CB8AC3E}">
        <p14:creationId xmlns:p14="http://schemas.microsoft.com/office/powerpoint/2010/main" val="2432717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komt terug</a:t>
            </a:r>
            <a:r>
              <a:rPr lang="nl-NL" baseline="0" dirty="0" smtClean="0"/>
              <a:t> in het onderdeel gesprekken voeren. Denk aan een sollicitatiegesprek, een gesprek over een klacht, een begeleidingsgesprek. Bijvoorbeeld tijdens een stage. </a:t>
            </a:r>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21</a:t>
            </a:fld>
            <a:endParaRPr lang="nl-NL"/>
          </a:p>
        </p:txBody>
      </p:sp>
    </p:spTree>
    <p:extLst>
      <p:ext uri="{BB962C8B-B14F-4D97-AF65-F5344CB8AC3E}">
        <p14:creationId xmlns:p14="http://schemas.microsoft.com/office/powerpoint/2010/main" val="1105787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Je kunt dit soort vragen ook voor jezelf</a:t>
            </a:r>
            <a:r>
              <a:rPr lang="nl-NL" baseline="0" dirty="0" smtClean="0"/>
              <a:t> of in duo’s oefenen door ze toe te passen op teksten en geluidsfragmenten.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22</a:t>
            </a:fld>
            <a:endParaRPr lang="nl-NL"/>
          </a:p>
        </p:txBody>
      </p:sp>
    </p:spTree>
    <p:extLst>
      <p:ext uri="{BB962C8B-B14F-4D97-AF65-F5344CB8AC3E}">
        <p14:creationId xmlns:p14="http://schemas.microsoft.com/office/powerpoint/2010/main" val="3381443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kunt dit soort vragen ook voor jezelf</a:t>
            </a:r>
            <a:r>
              <a:rPr lang="nl-NL" baseline="0" dirty="0" smtClean="0"/>
              <a:t> of in duo’s oefenen door ze toe te passen op teksten en geluidsfragmenten.</a:t>
            </a:r>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23</a:t>
            </a:fld>
            <a:endParaRPr lang="nl-NL"/>
          </a:p>
        </p:txBody>
      </p:sp>
    </p:spTree>
    <p:extLst>
      <p:ext uri="{BB962C8B-B14F-4D97-AF65-F5344CB8AC3E}">
        <p14:creationId xmlns:p14="http://schemas.microsoft.com/office/powerpoint/2010/main" val="132897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Meerkeuzevragen</a:t>
            </a:r>
            <a:r>
              <a:rPr lang="nl-NL" dirty="0"/>
              <a:t>:  </a:t>
            </a:r>
          </a:p>
          <a:p>
            <a:pPr marL="171450" indent="-171450">
              <a:buFont typeface="Arial" panose="020B0604020202020204" pitchFamily="34" charset="0"/>
              <a:buChar char="•"/>
            </a:pPr>
            <a:r>
              <a:rPr lang="nl-NL" dirty="0"/>
              <a:t>Lees</a:t>
            </a:r>
            <a:r>
              <a:rPr lang="nl-NL" baseline="0" dirty="0"/>
              <a:t> de vraag. Lees het tekstfragment bij de vraag. Maak aantekeningen. </a:t>
            </a:r>
          </a:p>
          <a:p>
            <a:pPr marL="171450" indent="-171450">
              <a:buFont typeface="Arial" panose="020B0604020202020204" pitchFamily="34" charset="0"/>
              <a:buChar char="•"/>
            </a:pPr>
            <a:r>
              <a:rPr lang="nl-NL" baseline="0" dirty="0"/>
              <a:t>Vat de hoofdzaak samen in je hoofd. Dek de antwoorden af. Welk antwoord formuleer je nu bij de vraag op basis van je aantekeningen en samenvatting? </a:t>
            </a:r>
          </a:p>
          <a:p>
            <a:pPr marL="171450" indent="-171450">
              <a:buFont typeface="Arial" panose="020B0604020202020204" pitchFamily="34" charset="0"/>
              <a:buChar char="•"/>
            </a:pPr>
            <a:r>
              <a:rPr lang="nl-NL" baseline="0" dirty="0"/>
              <a:t>Welk van de antwoorden past daar het beste bij?</a:t>
            </a:r>
          </a:p>
          <a:p>
            <a:pPr marL="171450" indent="-171450">
              <a:buFont typeface="Arial" panose="020B0604020202020204" pitchFamily="34" charset="0"/>
              <a:buChar char="•"/>
            </a:pPr>
            <a:r>
              <a:rPr lang="nl-NL" baseline="0" dirty="0"/>
              <a:t>Weet je het antwoord niet? Sla de vraag even over, noteer op je kladpapier een voorlopig antwoord en vul later een antwoord in. Controleer op het eind je antwoorden en vul altijd een antwoord in. </a:t>
            </a:r>
          </a:p>
          <a:p>
            <a:pPr marL="171450" indent="-171450">
              <a:buFont typeface="Arial" panose="020B0604020202020204" pitchFamily="34" charset="0"/>
              <a:buChar char="•"/>
            </a:pPr>
            <a:r>
              <a:rPr lang="nl-NL" baseline="0" dirty="0"/>
              <a:t>Train met oefentoetsen en houd bij hoelang je over de toets doet.</a:t>
            </a:r>
            <a:endParaRPr lang="nl-NL" dirty="0"/>
          </a:p>
          <a:p>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24</a:t>
            </a:fld>
            <a:endParaRPr lang="nl-NL"/>
          </a:p>
        </p:txBody>
      </p:sp>
    </p:spTree>
    <p:extLst>
      <p:ext uri="{BB962C8B-B14F-4D97-AF65-F5344CB8AC3E}">
        <p14:creationId xmlns:p14="http://schemas.microsoft.com/office/powerpoint/2010/main" val="1967406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25</a:t>
            </a:fld>
            <a:endParaRPr lang="nl-NL"/>
          </a:p>
        </p:txBody>
      </p:sp>
    </p:spTree>
    <p:extLst>
      <p:ext uri="{BB962C8B-B14F-4D97-AF65-F5344CB8AC3E}">
        <p14:creationId xmlns:p14="http://schemas.microsoft.com/office/powerpoint/2010/main" val="3222037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26</a:t>
            </a:fld>
            <a:endParaRPr lang="nl-NL"/>
          </a:p>
        </p:txBody>
      </p:sp>
    </p:spTree>
    <p:extLst>
      <p:ext uri="{BB962C8B-B14F-4D97-AF65-F5344CB8AC3E}">
        <p14:creationId xmlns:p14="http://schemas.microsoft.com/office/powerpoint/2010/main" val="194595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 alert op signaalwoorden en de bijhorende verbanden. Houd dit lijstje ook bij het luiteren in je hoofd.  Dat helpt bij het luisteren. </a:t>
            </a:r>
          </a:p>
          <a:p>
            <a:endParaRPr lang="nl-NL" dirty="0"/>
          </a:p>
          <a:p>
            <a:r>
              <a:rPr lang="nl-NL" b="1" dirty="0"/>
              <a:t>Een vraag in een toets kan zijn: </a:t>
            </a:r>
          </a:p>
          <a:p>
            <a:pPr marL="171450" indent="-171450">
              <a:buFont typeface="Arial" panose="020B0604020202020204" pitchFamily="34" charset="0"/>
              <a:buChar char="•"/>
            </a:pPr>
            <a:r>
              <a:rPr lang="nl-NL" i="1" dirty="0"/>
              <a:t>Welke luisterstrategie gebruik je in situatie x? </a:t>
            </a:r>
          </a:p>
          <a:p>
            <a:pPr marL="171450" indent="-171450">
              <a:buFont typeface="Arial" panose="020B0604020202020204" pitchFamily="34" charset="0"/>
              <a:buChar char="•"/>
            </a:pPr>
            <a:r>
              <a:rPr lang="nl-NL" i="1" dirty="0"/>
              <a:t>Wat is de aanleiding voor het</a:t>
            </a:r>
            <a:r>
              <a:rPr lang="nl-NL" i="1" baseline="0" dirty="0"/>
              <a:t> maken van dit geluidsfragment?</a:t>
            </a:r>
          </a:p>
          <a:p>
            <a:pPr marL="171450" indent="-171450">
              <a:buFont typeface="Arial" panose="020B0604020202020204" pitchFamily="34" charset="0"/>
              <a:buChar char="•"/>
            </a:pPr>
            <a:r>
              <a:rPr lang="nl-NL" i="1" baseline="0" dirty="0"/>
              <a:t>Welke van de volgende zinnen horen in de samenvatting en welke niet?</a:t>
            </a:r>
            <a:endParaRPr lang="nl-NL" dirty="0"/>
          </a:p>
          <a:p>
            <a:pPr marL="171450" indent="-171450">
              <a:buFont typeface="Arial" panose="020B0604020202020204" pitchFamily="34" charset="0"/>
              <a:buChar char="•"/>
            </a:pPr>
            <a:r>
              <a:rPr lang="nl-NL" i="1" dirty="0"/>
              <a:t>Wat maakt dat je informatie mist tijdens het luisteren naar (deel)fragment x?</a:t>
            </a:r>
          </a:p>
          <a:p>
            <a:pPr marL="171450" indent="-171450">
              <a:buFont typeface="Arial" panose="020B0604020202020204" pitchFamily="34" charset="0"/>
              <a:buChar char="•"/>
            </a:pPr>
            <a:r>
              <a:rPr lang="nl-NL" i="1" dirty="0"/>
              <a:t>Wat kun je doen om ervoor te zorgen dat je niet wordt afgeleid tijdens het intensief luisteren? </a:t>
            </a:r>
          </a:p>
          <a:p>
            <a:pPr marL="171450" indent="-171450">
              <a:buFont typeface="Arial" panose="020B0604020202020204" pitchFamily="34" charset="0"/>
              <a:buChar char="•"/>
            </a:pPr>
            <a:r>
              <a:rPr lang="nl-NL" i="1" dirty="0"/>
              <a:t>Waaraan herken je een nieuw tekstdeel in een luisterfragment? </a:t>
            </a:r>
          </a:p>
          <a:p>
            <a:pPr marL="171450" indent="-171450">
              <a:buFont typeface="Arial" panose="020B0604020202020204" pitchFamily="34" charset="0"/>
              <a:buChar char="•"/>
            </a:pPr>
            <a:r>
              <a:rPr lang="nl-NL" i="1" dirty="0"/>
              <a:t>Welke informatie geeft de spreker in de inleiding?  </a:t>
            </a:r>
            <a:r>
              <a:rPr lang="nl-NL" i="0" dirty="0"/>
              <a:t>Kruis aan welke aspecten wel en welke niet. </a:t>
            </a:r>
          </a:p>
          <a:p>
            <a:pPr marL="171450" indent="-171450">
              <a:buFont typeface="Arial" panose="020B0604020202020204" pitchFamily="34" charset="0"/>
              <a:buChar char="•"/>
            </a:pPr>
            <a:r>
              <a:rPr lang="nl-NL" i="1" dirty="0"/>
              <a:t>Hoe sluit de interviewer het geluidsfragment af? </a:t>
            </a:r>
            <a:r>
              <a:rPr lang="nl-NL" i="0" dirty="0"/>
              <a:t>(met een aanbeveling, met een conclusie, met een toekomstverwachting, met een samenvatting)</a:t>
            </a:r>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3</a:t>
            </a:fld>
            <a:endParaRPr lang="nl-NL"/>
          </a:p>
        </p:txBody>
      </p:sp>
    </p:spTree>
    <p:extLst>
      <p:ext uri="{BB962C8B-B14F-4D97-AF65-F5344CB8AC3E}">
        <p14:creationId xmlns:p14="http://schemas.microsoft.com/office/powerpoint/2010/main" val="428209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4</a:t>
            </a:fld>
            <a:endParaRPr lang="nl-NL"/>
          </a:p>
        </p:txBody>
      </p:sp>
    </p:spTree>
    <p:extLst>
      <p:ext uri="{BB962C8B-B14F-4D97-AF65-F5344CB8AC3E}">
        <p14:creationId xmlns:p14="http://schemas.microsoft.com/office/powerpoint/2010/main" val="346103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alle informatie in gesproken tekst is even belangrijk.</a:t>
            </a:r>
            <a:r>
              <a:rPr lang="nl-NL" baseline="0" dirty="0"/>
              <a:t> </a:t>
            </a:r>
          </a:p>
          <a:p>
            <a:r>
              <a:rPr lang="nl-NL" baseline="0" dirty="0"/>
              <a:t>Let op:</a:t>
            </a:r>
          </a:p>
          <a:p>
            <a:pPr marL="171450" indent="-171450">
              <a:buFont typeface="Arial" panose="020B0604020202020204" pitchFamily="34" charset="0"/>
              <a:buChar char="•"/>
            </a:pPr>
            <a:r>
              <a:rPr lang="nl-NL" baseline="0" dirty="0"/>
              <a:t>signaalwoorden en signaalzinnen;</a:t>
            </a:r>
          </a:p>
          <a:p>
            <a:pPr marL="171450" indent="-171450">
              <a:buFont typeface="Arial" panose="020B0604020202020204" pitchFamily="34" charset="0"/>
              <a:buChar char="•"/>
            </a:pPr>
            <a:r>
              <a:rPr lang="nl-NL" baseline="0" dirty="0"/>
              <a:t>nadruk op bepaalde woorden of zinnen;</a:t>
            </a:r>
          </a:p>
          <a:p>
            <a:pPr marL="171450" indent="-171450">
              <a:buFont typeface="Arial" panose="020B0604020202020204" pitchFamily="34" charset="0"/>
              <a:buChar char="•"/>
            </a:pPr>
            <a:r>
              <a:rPr lang="nl-NL" baseline="0" dirty="0"/>
              <a:t>herhaling van informatie;</a:t>
            </a:r>
          </a:p>
          <a:p>
            <a:pPr marL="171450" indent="-171450">
              <a:buFont typeface="Arial" panose="020B0604020202020204" pitchFamily="34" charset="0"/>
              <a:buChar char="•"/>
            </a:pPr>
            <a:r>
              <a:rPr lang="nl-NL" baseline="0" dirty="0"/>
              <a:t>spreekpauzes;</a:t>
            </a:r>
          </a:p>
          <a:p>
            <a:pPr marL="171450" indent="-171450">
              <a:buFont typeface="Arial" panose="020B0604020202020204" pitchFamily="34" charset="0"/>
              <a:buChar char="•"/>
            </a:pPr>
            <a:r>
              <a:rPr lang="nl-NL" baseline="0" dirty="0"/>
              <a:t>geschreven tekst en / of beeld ter ondersteuning.</a:t>
            </a:r>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5</a:t>
            </a:fld>
            <a:endParaRPr lang="nl-NL"/>
          </a:p>
        </p:txBody>
      </p:sp>
    </p:spTree>
    <p:extLst>
      <p:ext uri="{BB962C8B-B14F-4D97-AF65-F5344CB8AC3E}">
        <p14:creationId xmlns:p14="http://schemas.microsoft.com/office/powerpoint/2010/main" val="130287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Krijg je fragmenten met luistervragen, dan lees je eerst de vragen.</a:t>
            </a:r>
            <a:r>
              <a:rPr lang="nl-NL" baseline="0" dirty="0"/>
              <a:t> Krijg je een fragment met een onderwerp en hoofdlijnen dan bedenk je voor jezelf welke kijkvragen je erbij zou kunnen opstellen. </a:t>
            </a:r>
          </a:p>
          <a:p>
            <a:r>
              <a:rPr lang="nl-NL" baseline="0" dirty="0"/>
              <a:t>Heb je vragen, dan kun je je aantekeningen onder de vraag in trefwoorden noteren. Liefst schematisch. </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Een nieuw tekstdeel in een luisterfragment kun je verder herkennen aan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spreekpauzes 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verandering van beeld. </a:t>
            </a:r>
            <a:endParaRPr lang="nl-NL" dirty="0"/>
          </a:p>
          <a:p>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6</a:t>
            </a:fld>
            <a:endParaRPr lang="nl-NL"/>
          </a:p>
        </p:txBody>
      </p:sp>
    </p:spTree>
    <p:extLst>
      <p:ext uri="{BB962C8B-B14F-4D97-AF65-F5344CB8AC3E}">
        <p14:creationId xmlns:p14="http://schemas.microsoft.com/office/powerpoint/2010/main" val="1172063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aantekeningen tijdens het kijken en luisteren. Echt doen!</a:t>
            </a:r>
          </a:p>
          <a:p>
            <a:r>
              <a:rPr lang="nl-NL" dirty="0"/>
              <a:t>Laat</a:t>
            </a:r>
            <a:r>
              <a:rPr lang="nl-NL" baseline="0" dirty="0"/>
              <a:t> goed tot je doordringen wat er wordt gezegd. De aanwijzingen helpen je daarbij. </a:t>
            </a:r>
          </a:p>
          <a:p>
            <a:r>
              <a:rPr lang="nl-NL" b="1" baseline="0" dirty="0"/>
              <a:t>Aanwijzingen </a:t>
            </a:r>
            <a:r>
              <a:rPr lang="nl-NL" baseline="0" dirty="0"/>
              <a:t>zitten meestal al in de </a:t>
            </a:r>
            <a:r>
              <a:rPr lang="nl-NL" b="1" baseline="0" dirty="0"/>
              <a:t>introductie</a:t>
            </a:r>
            <a:r>
              <a:rPr lang="nl-NL" baseline="0" dirty="0"/>
              <a:t> (onderwerp, spreker, wat er behandeld gaat worden). </a:t>
            </a:r>
            <a:r>
              <a:rPr lang="nl-NL" b="1" baseline="0" dirty="0"/>
              <a:t>Signaalwoorden</a:t>
            </a:r>
            <a:r>
              <a:rPr lang="nl-NL" baseline="0" dirty="0"/>
              <a:t> geven de </a:t>
            </a:r>
            <a:r>
              <a:rPr lang="nl-NL" b="1" baseline="0" dirty="0"/>
              <a:t>samenhang</a:t>
            </a:r>
            <a:r>
              <a:rPr lang="nl-NL" baseline="0" dirty="0"/>
              <a:t> in de informatie aan. Ook worden ze gebruikt om een nieuw deelonderwerp aan te kondigen of de signaalwoorden maken je alert op belangrijke informatie. </a:t>
            </a:r>
          </a:p>
          <a:p>
            <a:r>
              <a:rPr lang="nl-NL" b="1" baseline="0" dirty="0"/>
              <a:t>In de introductie worden vaak vragen gesteld</a:t>
            </a:r>
            <a:r>
              <a:rPr lang="nl-NL" baseline="0" dirty="0"/>
              <a:t>: noteer de vragen (in steekwoorden) of schrijf de vragen op in eigen woorden.  </a:t>
            </a:r>
          </a:p>
          <a:p>
            <a:r>
              <a:rPr lang="nl-NL" baseline="0" dirty="0"/>
              <a:t>Noteer bij de deelonderwerpen met pijlen of streepjes op welke vraag antwoord wordt gegeven en schrijf eventueel de </a:t>
            </a:r>
            <a:r>
              <a:rPr lang="nl-NL" b="1" baseline="0" dirty="0"/>
              <a:t>tijdcode bij het tekstdeel</a:t>
            </a:r>
            <a:r>
              <a:rPr lang="nl-NL" baseline="0" dirty="0"/>
              <a:t> op.  </a:t>
            </a:r>
          </a:p>
          <a:p>
            <a:r>
              <a:rPr lang="nl-NL" baseline="0" dirty="0"/>
              <a:t>Hoe worden de tekstdelen aangekondigd bij de genoteerde vragen? Op welk tekstverband wijst dat? </a:t>
            </a:r>
          </a:p>
          <a:p>
            <a:endParaRPr lang="nl-NL" dirty="0"/>
          </a:p>
          <a:p>
            <a:r>
              <a:rPr lang="nl-NL" u="sng" dirty="0"/>
              <a:t>Tips</a:t>
            </a:r>
            <a:r>
              <a:rPr lang="nl-NL" u="sng" baseline="0" dirty="0"/>
              <a:t> bij het maken van aantekeningen</a:t>
            </a:r>
            <a:r>
              <a:rPr lang="nl-NL" baseline="0" dirty="0"/>
              <a:t>: </a:t>
            </a:r>
          </a:p>
          <a:p>
            <a:pPr marL="171450" indent="-171450">
              <a:buFont typeface="Arial" panose="020B0604020202020204" pitchFamily="34" charset="0"/>
              <a:buChar char="•"/>
            </a:pPr>
            <a:r>
              <a:rPr lang="nl-NL" baseline="0" dirty="0"/>
              <a:t>Laat witruimte over tussen je aantekeningen, zodat je er nog iets bij kunt schrijven. </a:t>
            </a:r>
          </a:p>
          <a:p>
            <a:pPr marL="171450" indent="-171450">
              <a:buFont typeface="Arial" panose="020B0604020202020204" pitchFamily="34" charset="0"/>
              <a:buChar char="•"/>
            </a:pPr>
            <a:r>
              <a:rPr lang="nl-NL" b="1" baseline="0" dirty="0"/>
              <a:t>Noteer trefwoorden</a:t>
            </a:r>
            <a:r>
              <a:rPr lang="nl-NL" baseline="0" dirty="0"/>
              <a:t>. </a:t>
            </a:r>
          </a:p>
          <a:p>
            <a:pPr marL="171450" indent="-171450">
              <a:buFont typeface="Arial" panose="020B0604020202020204" pitchFamily="34" charset="0"/>
              <a:buChar char="•"/>
            </a:pPr>
            <a:r>
              <a:rPr lang="nl-NL" baseline="0" dirty="0"/>
              <a:t>Gebruik je aantekeningen bij het beantwoorden van de vragen. </a:t>
            </a:r>
          </a:p>
          <a:p>
            <a:pPr marL="171450" indent="-171450">
              <a:buFont typeface="Arial" panose="020B0604020202020204" pitchFamily="34" charset="0"/>
              <a:buChar char="•"/>
            </a:pPr>
            <a:r>
              <a:rPr lang="nl-NL" baseline="0" dirty="0"/>
              <a:t>Let goed op de aanwijzingen voor de samenhang en aanwijzingen voor belangrijke informatie.  </a:t>
            </a:r>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7</a:t>
            </a:fld>
            <a:endParaRPr lang="nl-NL"/>
          </a:p>
        </p:txBody>
      </p:sp>
    </p:spTree>
    <p:extLst>
      <p:ext uri="{BB962C8B-B14F-4D97-AF65-F5344CB8AC3E}">
        <p14:creationId xmlns:p14="http://schemas.microsoft.com/office/powerpoint/2010/main" val="227872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Vragen die in een toets kunnen worden gesteld zijn</a:t>
            </a:r>
            <a:r>
              <a:rPr lang="nl-NL" dirty="0"/>
              <a:t>: </a:t>
            </a:r>
          </a:p>
          <a:p>
            <a:r>
              <a:rPr lang="nl-NL" dirty="0"/>
              <a:t>(misschien</a:t>
            </a:r>
            <a:r>
              <a:rPr lang="nl-NL" baseline="0" dirty="0"/>
              <a:t> herken je de gelijkenis met de vragen over het lezen van teksten?!)</a:t>
            </a:r>
          </a:p>
          <a:p>
            <a:pPr marL="171450" indent="-171450">
              <a:buFont typeface="Arial" panose="020B0604020202020204" pitchFamily="34" charset="0"/>
              <a:buChar char="•"/>
            </a:pPr>
            <a:r>
              <a:rPr lang="nl-NL" i="1" baseline="0" dirty="0"/>
              <a:t>Wat is het onderwerp?</a:t>
            </a:r>
          </a:p>
          <a:p>
            <a:pPr marL="171450" indent="-171450">
              <a:buFont typeface="Arial" panose="020B0604020202020204" pitchFamily="34" charset="0"/>
              <a:buChar char="•"/>
            </a:pPr>
            <a:r>
              <a:rPr lang="nl-NL" i="1" baseline="0" dirty="0"/>
              <a:t>Wat is de aanleiding voor het fragment?  (het gesprek)</a:t>
            </a:r>
            <a:endParaRPr lang="nl-NL" i="1" dirty="0"/>
          </a:p>
          <a:p>
            <a:pPr marL="171450" indent="-171450">
              <a:buFont typeface="Arial" panose="020B0604020202020204" pitchFamily="34" charset="0"/>
              <a:buChar char="•"/>
            </a:pPr>
            <a:r>
              <a:rPr lang="nl-NL" i="1" dirty="0"/>
              <a:t>Wat is de (luister)tekstsoort? </a:t>
            </a:r>
          </a:p>
          <a:p>
            <a:pPr marL="171450" indent="-171450">
              <a:buFont typeface="Arial" panose="020B0604020202020204" pitchFamily="34" charset="0"/>
              <a:buChar char="•"/>
            </a:pPr>
            <a:r>
              <a:rPr lang="nl-NL" i="1" dirty="0"/>
              <a:t>Wie spreekt er?</a:t>
            </a:r>
          </a:p>
          <a:p>
            <a:pPr marL="171450" indent="-171450">
              <a:buFont typeface="Arial" panose="020B0604020202020204" pitchFamily="34" charset="0"/>
              <a:buChar char="•"/>
            </a:pPr>
            <a:r>
              <a:rPr lang="nl-NL" i="1" dirty="0"/>
              <a:t>Omschrijf</a:t>
            </a:r>
            <a:r>
              <a:rPr lang="nl-NL" i="1" baseline="0" dirty="0"/>
              <a:t> in eigen woorden het fragment. </a:t>
            </a:r>
          </a:p>
          <a:p>
            <a:pPr marL="171450" indent="-171450">
              <a:buFont typeface="Arial" panose="020B0604020202020204" pitchFamily="34" charset="0"/>
              <a:buChar char="•"/>
            </a:pPr>
            <a:r>
              <a:rPr lang="nl-NL" i="1" baseline="0" dirty="0"/>
              <a:t>Hoeveel deelonderwerpen bevat deze tekst?</a:t>
            </a:r>
            <a:endParaRPr lang="nl-NL" i="1"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8</a:t>
            </a:fld>
            <a:endParaRPr lang="nl-NL"/>
          </a:p>
        </p:txBody>
      </p:sp>
    </p:spTree>
    <p:extLst>
      <p:ext uri="{BB962C8B-B14F-4D97-AF65-F5344CB8AC3E}">
        <p14:creationId xmlns:p14="http://schemas.microsoft.com/office/powerpoint/2010/main" val="192985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Een kort inleidend verhaaltje in de vorm van een toelichtend voorbeeld. De woorden ‘lijken ‘en ‘maar’ kondigen een tegenstelling aan. Er zitten</a:t>
            </a:r>
            <a:r>
              <a:rPr lang="nl-NL" baseline="0" dirty="0"/>
              <a:t> dus meerdere kanten aan dit verhaal. </a:t>
            </a:r>
            <a:endParaRPr lang="nl-NL" dirty="0"/>
          </a:p>
        </p:txBody>
      </p:sp>
      <p:sp>
        <p:nvSpPr>
          <p:cNvPr id="4" name="Tijdelijke aanduiding voor dianummer 3"/>
          <p:cNvSpPr>
            <a:spLocks noGrp="1"/>
          </p:cNvSpPr>
          <p:nvPr>
            <p:ph type="sldNum" sz="quarter" idx="10"/>
          </p:nvPr>
        </p:nvSpPr>
        <p:spPr/>
        <p:txBody>
          <a:bodyPr/>
          <a:lstStyle/>
          <a:p>
            <a:fld id="{D4C86615-90EE-41CF-9B5A-667EDF504F06}" type="slidenum">
              <a:rPr lang="nl-NL" smtClean="0"/>
              <a:t>9</a:t>
            </a:fld>
            <a:endParaRPr lang="nl-NL"/>
          </a:p>
        </p:txBody>
      </p:sp>
    </p:spTree>
    <p:extLst>
      <p:ext uri="{BB962C8B-B14F-4D97-AF65-F5344CB8AC3E}">
        <p14:creationId xmlns:p14="http://schemas.microsoft.com/office/powerpoint/2010/main" val="242405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B73EDFB-DBB1-4374-AEE4-C08FC3820FCE}" type="datetimeFigureOut">
              <a:rPr lang="nl-NL" smtClean="0"/>
              <a:t>20-12-2020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9F1785F-B87D-44EC-AF54-C566FEDBCF66}" type="slidenum">
              <a:rPr lang="nl-NL" smtClean="0"/>
              <a:t>‹nr.›</a:t>
            </a:fld>
            <a:endParaRPr lang="nl-NL"/>
          </a:p>
        </p:txBody>
      </p:sp>
    </p:spTree>
    <p:extLst>
      <p:ext uri="{BB962C8B-B14F-4D97-AF65-F5344CB8AC3E}">
        <p14:creationId xmlns:p14="http://schemas.microsoft.com/office/powerpoint/2010/main" val="203239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B73EDFB-DBB1-4374-AEE4-C08FC3820FCE}" type="datetimeFigureOut">
              <a:rPr lang="nl-NL" smtClean="0"/>
              <a:t>20-12-2020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9F1785F-B87D-44EC-AF54-C566FEDBCF66}" type="slidenum">
              <a:rPr lang="nl-NL" smtClean="0"/>
              <a:t>‹nr.›</a:t>
            </a:fld>
            <a:endParaRPr lang="nl-NL"/>
          </a:p>
        </p:txBody>
      </p:sp>
    </p:spTree>
    <p:extLst>
      <p:ext uri="{BB962C8B-B14F-4D97-AF65-F5344CB8AC3E}">
        <p14:creationId xmlns:p14="http://schemas.microsoft.com/office/powerpoint/2010/main" val="376586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B73EDFB-DBB1-4374-AEE4-C08FC3820FCE}" type="datetimeFigureOut">
              <a:rPr lang="nl-NL" smtClean="0"/>
              <a:t>20-12-2020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9F1785F-B87D-44EC-AF54-C566FEDBCF66}" type="slidenum">
              <a:rPr lang="nl-NL" smtClean="0"/>
              <a:t>‹nr.›</a:t>
            </a:fld>
            <a:endParaRPr lang="nl-NL"/>
          </a:p>
        </p:txBody>
      </p:sp>
    </p:spTree>
    <p:extLst>
      <p:ext uri="{BB962C8B-B14F-4D97-AF65-F5344CB8AC3E}">
        <p14:creationId xmlns:p14="http://schemas.microsoft.com/office/powerpoint/2010/main" val="59597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NU Nederlands vervolgscherm">
    <p:spTree>
      <p:nvGrpSpPr>
        <p:cNvPr id="1" name=""/>
        <p:cNvGrpSpPr/>
        <p:nvPr/>
      </p:nvGrpSpPr>
      <p:grpSpPr>
        <a:xfrm>
          <a:off x="0" y="0"/>
          <a:ext cx="0" cy="0"/>
          <a:chOff x="0" y="0"/>
          <a:chExt cx="0" cy="0"/>
        </a:xfrm>
      </p:grpSpPr>
      <p:pic>
        <p:nvPicPr>
          <p:cNvPr id="24" name="randvorm.png"/>
          <p:cNvPicPr>
            <a:picLocks noChangeAspect="1"/>
          </p:cNvPicPr>
          <p:nvPr/>
        </p:nvPicPr>
        <p:blipFill>
          <a:blip r:embed="rId2"/>
          <a:stretch>
            <a:fillRect/>
          </a:stretch>
        </p:blipFill>
        <p:spPr>
          <a:xfrm>
            <a:off x="7259836" y="1785937"/>
            <a:ext cx="1884164" cy="3839766"/>
          </a:xfrm>
          <a:prstGeom prst="rect">
            <a:avLst/>
          </a:prstGeom>
          <a:ln w="12700">
            <a:miter lim="400000"/>
          </a:ln>
        </p:spPr>
      </p:pic>
      <p:pic>
        <p:nvPicPr>
          <p:cNvPr id="25" name="balk vervolgscherm.png"/>
          <p:cNvPicPr>
            <a:picLocks noChangeAspect="1"/>
          </p:cNvPicPr>
          <p:nvPr/>
        </p:nvPicPr>
        <p:blipFill>
          <a:blip r:embed="rId3"/>
          <a:stretch>
            <a:fillRect/>
          </a:stretch>
        </p:blipFill>
        <p:spPr>
          <a:xfrm>
            <a:off x="0" y="0"/>
            <a:ext cx="9144000" cy="982266"/>
          </a:xfrm>
          <a:prstGeom prst="rect">
            <a:avLst/>
          </a:prstGeom>
          <a:ln w="12700">
            <a:miter lim="400000"/>
          </a:ln>
        </p:spPr>
      </p:pic>
      <p:sp>
        <p:nvSpPr>
          <p:cNvPr id="26" name="Shape 26"/>
          <p:cNvSpPr/>
          <p:nvPr/>
        </p:nvSpPr>
        <p:spPr>
          <a:xfrm>
            <a:off x="506249" y="6250872"/>
            <a:ext cx="1608436" cy="626129"/>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r>
              <a:t>© Noordhoff Uitgevers</a:t>
            </a:r>
          </a:p>
        </p:txBody>
      </p:sp>
      <p:sp>
        <p:nvSpPr>
          <p:cNvPr id="27" name="Shape 27"/>
          <p:cNvSpPr>
            <a:spLocks noGrp="1"/>
          </p:cNvSpPr>
          <p:nvPr>
            <p:ph type="body" sz="quarter" idx="13"/>
          </p:nvPr>
        </p:nvSpPr>
        <p:spPr>
          <a:xfrm>
            <a:off x="7239375" y="6433132"/>
            <a:ext cx="1569660" cy="261610"/>
          </a:xfrm>
          <a:prstGeom prst="rect">
            <a:avLst/>
          </a:prstGeom>
        </p:spPr>
        <p:txBody>
          <a:bodyPr wrap="none" anchor="ctr">
            <a:spAutoFit/>
          </a:bodyPr>
          <a:lstStyle>
            <a:lvl1pPr>
              <a:spcBef>
                <a:spcPts val="0"/>
              </a:spcBef>
              <a:defRPr sz="1100">
                <a:solidFill>
                  <a:srgbClr val="F36919"/>
                </a:solidFill>
              </a:defRPr>
            </a:lvl1pPr>
          </a:lstStyle>
          <a:p>
            <a:r>
              <a:t>NU Nederlands 3F</a:t>
            </a:r>
          </a:p>
        </p:txBody>
      </p:sp>
      <p:sp>
        <p:nvSpPr>
          <p:cNvPr id="28" name="Shape 28"/>
          <p:cNvSpPr>
            <a:spLocks noGrp="1"/>
          </p:cNvSpPr>
          <p:nvPr>
            <p:ph type="body" sz="quarter" idx="14"/>
          </p:nvPr>
        </p:nvSpPr>
        <p:spPr>
          <a:xfrm>
            <a:off x="747248" y="1452655"/>
            <a:ext cx="3904146" cy="477054"/>
          </a:xfrm>
          <a:prstGeom prst="rect">
            <a:avLst/>
          </a:prstGeom>
        </p:spPr>
        <p:txBody>
          <a:bodyPr wrap="none" lIns="0" tIns="0" rIns="0" bIns="0" anchor="ctr">
            <a:spAutoFit/>
          </a:bodyPr>
          <a:lstStyle>
            <a:lvl1pPr algn="ctr">
              <a:spcBef>
                <a:spcPts val="0"/>
              </a:spcBef>
              <a:defRPr sz="3100" b="1">
                <a:solidFill>
                  <a:srgbClr val="F36919"/>
                </a:solidFill>
              </a:defRPr>
            </a:lvl1pPr>
          </a:lstStyle>
          <a:p>
            <a:r>
              <a:t>Kop vervolgschermen</a:t>
            </a:r>
          </a:p>
        </p:txBody>
      </p:sp>
      <p:sp>
        <p:nvSpPr>
          <p:cNvPr id="29" name="Shape 29"/>
          <p:cNvSpPr>
            <a:spLocks noGrp="1"/>
          </p:cNvSpPr>
          <p:nvPr>
            <p:ph type="body" sz="half" idx="15"/>
          </p:nvPr>
        </p:nvSpPr>
        <p:spPr>
          <a:xfrm>
            <a:off x="961875" y="2278125"/>
            <a:ext cx="7730605" cy="5219891"/>
          </a:xfrm>
          <a:prstGeom prst="rect">
            <a:avLst/>
          </a:prstGeom>
        </p:spPr>
        <p:txBody>
          <a:bodyPr lIns="0" tIns="0" rIns="0" bIns="0">
            <a:spAutoFit/>
          </a:bodyPr>
          <a:lstStyle>
            <a:lvl1pPr marL="253115" indent="-253115">
              <a:buSzPct val="75000"/>
              <a:buChar char="-"/>
              <a:defRPr/>
            </a:lvl1pPr>
          </a:lstStyle>
          <a:p>
            <a:r>
              <a:t>Nee hoor.</a:t>
            </a:r>
          </a:p>
          <a:p>
            <a:pPr marL="359999" indent="-359999">
              <a:buSzPct val="75000"/>
              <a:buChar char="•"/>
            </a:pPr>
            <a:r>
              <a:t>De minister verwacht dat het aantal geslaagde studenten de komende jaren zullen toenemen.</a:t>
            </a:r>
          </a:p>
          <a:p>
            <a:pPr marL="359999" indent="-359999">
              <a:buSzPct val="75000"/>
              <a:buChar char="•"/>
            </a:pPr>
            <a:r>
              <a:t>De minister verwacht dat het aantal geslaagde studenten de komende jaren zullen toenemen.</a:t>
            </a:r>
          </a:p>
          <a:p>
            <a:pPr marL="359999" indent="-359999">
              <a:buSzPct val="75000"/>
              <a:buChar char="-"/>
            </a:pPr>
            <a:r>
              <a:t>De minister verwacht dat het aantal geslaagde studenten de komende jaren zal toenemen.</a:t>
            </a:r>
          </a:p>
        </p:txBody>
      </p:sp>
      <p:sp>
        <p:nvSpPr>
          <p:cNvPr id="30" name="Shape 30"/>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149522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B73EDFB-DBB1-4374-AEE4-C08FC3820FCE}" type="datetimeFigureOut">
              <a:rPr lang="nl-NL" smtClean="0"/>
              <a:t>20-12-2020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9F1785F-B87D-44EC-AF54-C566FEDBCF66}" type="slidenum">
              <a:rPr lang="nl-NL" smtClean="0"/>
              <a:t>‹nr.›</a:t>
            </a:fld>
            <a:endParaRPr lang="nl-NL"/>
          </a:p>
        </p:txBody>
      </p:sp>
    </p:spTree>
    <p:extLst>
      <p:ext uri="{BB962C8B-B14F-4D97-AF65-F5344CB8AC3E}">
        <p14:creationId xmlns:p14="http://schemas.microsoft.com/office/powerpoint/2010/main" val="280130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B73EDFB-DBB1-4374-AEE4-C08FC3820FCE}" type="datetimeFigureOut">
              <a:rPr lang="nl-NL" smtClean="0"/>
              <a:t>20-12-2020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9F1785F-B87D-44EC-AF54-C566FEDBCF66}" type="slidenum">
              <a:rPr lang="nl-NL" smtClean="0"/>
              <a:t>‹nr.›</a:t>
            </a:fld>
            <a:endParaRPr lang="nl-NL"/>
          </a:p>
        </p:txBody>
      </p:sp>
    </p:spTree>
    <p:extLst>
      <p:ext uri="{BB962C8B-B14F-4D97-AF65-F5344CB8AC3E}">
        <p14:creationId xmlns:p14="http://schemas.microsoft.com/office/powerpoint/2010/main" val="259437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B73EDFB-DBB1-4374-AEE4-C08FC3820FCE}" type="datetimeFigureOut">
              <a:rPr lang="nl-NL" smtClean="0"/>
              <a:t>20-12-2020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9F1785F-B87D-44EC-AF54-C566FEDBCF66}" type="slidenum">
              <a:rPr lang="nl-NL" smtClean="0"/>
              <a:t>‹nr.›</a:t>
            </a:fld>
            <a:endParaRPr lang="nl-NL"/>
          </a:p>
        </p:txBody>
      </p:sp>
    </p:spTree>
    <p:extLst>
      <p:ext uri="{BB962C8B-B14F-4D97-AF65-F5344CB8AC3E}">
        <p14:creationId xmlns:p14="http://schemas.microsoft.com/office/powerpoint/2010/main" val="221844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B73EDFB-DBB1-4374-AEE4-C08FC3820FCE}" type="datetimeFigureOut">
              <a:rPr lang="nl-NL" smtClean="0"/>
              <a:t>20-12-2020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9F1785F-B87D-44EC-AF54-C566FEDBCF66}" type="slidenum">
              <a:rPr lang="nl-NL" smtClean="0"/>
              <a:t>‹nr.›</a:t>
            </a:fld>
            <a:endParaRPr lang="nl-NL"/>
          </a:p>
        </p:txBody>
      </p:sp>
    </p:spTree>
    <p:extLst>
      <p:ext uri="{BB962C8B-B14F-4D97-AF65-F5344CB8AC3E}">
        <p14:creationId xmlns:p14="http://schemas.microsoft.com/office/powerpoint/2010/main" val="403403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B73EDFB-DBB1-4374-AEE4-C08FC3820FCE}" type="datetimeFigureOut">
              <a:rPr lang="nl-NL" smtClean="0"/>
              <a:t>20-12-2020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9F1785F-B87D-44EC-AF54-C566FEDBCF66}" type="slidenum">
              <a:rPr lang="nl-NL" smtClean="0"/>
              <a:t>‹nr.›</a:t>
            </a:fld>
            <a:endParaRPr lang="nl-NL"/>
          </a:p>
        </p:txBody>
      </p:sp>
    </p:spTree>
    <p:extLst>
      <p:ext uri="{BB962C8B-B14F-4D97-AF65-F5344CB8AC3E}">
        <p14:creationId xmlns:p14="http://schemas.microsoft.com/office/powerpoint/2010/main" val="199446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B73EDFB-DBB1-4374-AEE4-C08FC3820FCE}" type="datetimeFigureOut">
              <a:rPr lang="nl-NL" smtClean="0"/>
              <a:t>20-12-2020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9F1785F-B87D-44EC-AF54-C566FEDBCF66}" type="slidenum">
              <a:rPr lang="nl-NL" smtClean="0"/>
              <a:t>‹nr.›</a:t>
            </a:fld>
            <a:endParaRPr lang="nl-NL"/>
          </a:p>
        </p:txBody>
      </p:sp>
    </p:spTree>
    <p:extLst>
      <p:ext uri="{BB962C8B-B14F-4D97-AF65-F5344CB8AC3E}">
        <p14:creationId xmlns:p14="http://schemas.microsoft.com/office/powerpoint/2010/main" val="31705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B73EDFB-DBB1-4374-AEE4-C08FC3820FCE}" type="datetimeFigureOut">
              <a:rPr lang="nl-NL" smtClean="0"/>
              <a:t>20-12-2020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9F1785F-B87D-44EC-AF54-C566FEDBCF66}" type="slidenum">
              <a:rPr lang="nl-NL" smtClean="0"/>
              <a:t>‹nr.›</a:t>
            </a:fld>
            <a:endParaRPr lang="nl-NL"/>
          </a:p>
        </p:txBody>
      </p:sp>
    </p:spTree>
    <p:extLst>
      <p:ext uri="{BB962C8B-B14F-4D97-AF65-F5344CB8AC3E}">
        <p14:creationId xmlns:p14="http://schemas.microsoft.com/office/powerpoint/2010/main" val="189680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B73EDFB-DBB1-4374-AEE4-C08FC3820FCE}" type="datetimeFigureOut">
              <a:rPr lang="nl-NL" smtClean="0"/>
              <a:t>20-12-2020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9F1785F-B87D-44EC-AF54-C566FEDBCF66}" type="slidenum">
              <a:rPr lang="nl-NL" smtClean="0"/>
              <a:t>‹nr.›</a:t>
            </a:fld>
            <a:endParaRPr lang="nl-NL"/>
          </a:p>
        </p:txBody>
      </p:sp>
    </p:spTree>
    <p:extLst>
      <p:ext uri="{BB962C8B-B14F-4D97-AF65-F5344CB8AC3E}">
        <p14:creationId xmlns:p14="http://schemas.microsoft.com/office/powerpoint/2010/main" val="131460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3EDFB-DBB1-4374-AEE4-C08FC3820FCE}" type="datetimeFigureOut">
              <a:rPr lang="nl-NL" smtClean="0"/>
              <a:t>20-12-2020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1785F-B87D-44EC-AF54-C566FEDBCF66}" type="slidenum">
              <a:rPr lang="nl-NL" smtClean="0"/>
              <a:t>‹nr.›</a:t>
            </a:fld>
            <a:endParaRPr lang="nl-NL"/>
          </a:p>
        </p:txBody>
      </p:sp>
    </p:spTree>
    <p:extLst>
      <p:ext uri="{BB962C8B-B14F-4D97-AF65-F5344CB8AC3E}">
        <p14:creationId xmlns:p14="http://schemas.microsoft.com/office/powerpoint/2010/main" val="2476117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a:solidFill>
            <a:srgbClr val="0070C0"/>
          </a:solidFill>
        </p:spPr>
        <p:txBody>
          <a:bodyPr/>
          <a:lstStyle/>
          <a:p>
            <a:r>
              <a:rPr lang="nl-NL" b="1" dirty="0">
                <a:solidFill>
                  <a:schemeClr val="bg1"/>
                </a:solidFill>
                <a:latin typeface="Arial Narrow"/>
              </a:rPr>
              <a:t>Kijken en </a:t>
            </a:r>
            <a:r>
              <a:rPr lang="nl-NL" b="1" dirty="0" smtClean="0">
                <a:solidFill>
                  <a:schemeClr val="bg1"/>
                </a:solidFill>
                <a:latin typeface="Arial Narrow"/>
              </a:rPr>
              <a:t>Luisteren </a:t>
            </a:r>
            <a:endParaRPr lang="nl-NL" b="1" dirty="0">
              <a:solidFill>
                <a:schemeClr val="bg1"/>
              </a:solidFill>
              <a:latin typeface="Arial Narrow"/>
            </a:endParaRPr>
          </a:p>
        </p:txBody>
      </p:sp>
      <p:sp>
        <p:nvSpPr>
          <p:cNvPr id="3" name="Tijdelijke aanduiding voor inhoud 2"/>
          <p:cNvSpPr>
            <a:spLocks noGrp="1"/>
          </p:cNvSpPr>
          <p:nvPr>
            <p:ph idx="1"/>
          </p:nvPr>
        </p:nvSpPr>
        <p:spPr>
          <a:xfrm>
            <a:off x="467544" y="1268760"/>
            <a:ext cx="8229600" cy="5257800"/>
          </a:xfrm>
        </p:spPr>
        <p:txBody>
          <a:bodyPr>
            <a:normAutofit fontScale="92500" lnSpcReduction="10000"/>
          </a:bodyPr>
          <a:lstStyle/>
          <a:p>
            <a:r>
              <a:rPr lang="nl-NL" dirty="0">
                <a:latin typeface="Arial Narrow" panose="020B0606020202030204" pitchFamily="34" charset="0"/>
              </a:rPr>
              <a:t>Toets</a:t>
            </a:r>
            <a:endParaRPr lang="nl-NL" b="1" dirty="0">
              <a:solidFill>
                <a:srgbClr val="0070C0"/>
              </a:solidFill>
              <a:latin typeface="Arial Narrow" panose="020B0606020202030204" pitchFamily="34" charset="0"/>
            </a:endParaRPr>
          </a:p>
          <a:p>
            <a:pPr marL="0" indent="0">
              <a:buNone/>
            </a:pPr>
            <a:r>
              <a:rPr lang="nl-NL" dirty="0">
                <a:latin typeface="Arial Narrow" panose="020B0606020202030204" pitchFamily="34" charset="0"/>
              </a:rPr>
              <a:t>Net als bij LEZEN vragen over:</a:t>
            </a:r>
          </a:p>
          <a:p>
            <a:r>
              <a:rPr lang="nl-NL" sz="2400" dirty="0">
                <a:solidFill>
                  <a:srgbClr val="0070C0"/>
                </a:solidFill>
                <a:latin typeface="Arial Narrow" panose="020B0606020202030204" pitchFamily="34" charset="0"/>
              </a:rPr>
              <a:t>Inleiding / opening</a:t>
            </a:r>
            <a:r>
              <a:rPr lang="nl-NL" sz="2400" dirty="0">
                <a:latin typeface="Arial Narrow" panose="020B0606020202030204" pitchFamily="34" charset="0"/>
              </a:rPr>
              <a:t>: op welke manier wordt het onderwerp ingeleid. Hoe wordt het aan de orde gesteld? Wie komen er aan het woord? </a:t>
            </a:r>
            <a:r>
              <a:rPr lang="nl-NL" sz="2400" dirty="0">
                <a:solidFill>
                  <a:srgbClr val="0070C0"/>
                </a:solidFill>
                <a:latin typeface="Arial Narrow" panose="020B0606020202030204" pitchFamily="34" charset="0"/>
              </a:rPr>
              <a:t>Deelonderwerpen</a:t>
            </a:r>
            <a:r>
              <a:rPr lang="nl-NL" sz="2400" dirty="0">
                <a:latin typeface="Arial Narrow" panose="020B0606020202030204" pitchFamily="34" charset="0"/>
              </a:rPr>
              <a:t>: op welke manier geïntroduceerd? Opdeling van het gesprek in onderdelen: welke? Waarover gaat het onderdeel?</a:t>
            </a:r>
          </a:p>
          <a:p>
            <a:r>
              <a:rPr lang="nl-NL" sz="2400" dirty="0">
                <a:solidFill>
                  <a:srgbClr val="0070C0"/>
                </a:solidFill>
                <a:latin typeface="Arial Narrow" panose="020B0606020202030204" pitchFamily="34" charset="0"/>
              </a:rPr>
              <a:t>Verbanden</a:t>
            </a:r>
            <a:r>
              <a:rPr lang="nl-NL" sz="2400" dirty="0">
                <a:latin typeface="Arial Narrow" panose="020B0606020202030204" pitchFamily="34" charset="0"/>
              </a:rPr>
              <a:t> in de luisterteksten. Wat is de functie van de gespreksonderdelen ten opzichte van elkaar? </a:t>
            </a:r>
          </a:p>
          <a:p>
            <a:r>
              <a:rPr lang="nl-NL" sz="2400" dirty="0">
                <a:latin typeface="Arial Narrow" panose="020B0606020202030204" pitchFamily="34" charset="0"/>
              </a:rPr>
              <a:t>Is de luistertekst of het programma meer </a:t>
            </a:r>
            <a:r>
              <a:rPr lang="nl-NL" sz="2400" dirty="0">
                <a:solidFill>
                  <a:srgbClr val="0070C0"/>
                </a:solidFill>
                <a:latin typeface="Arial Narrow" panose="020B0606020202030204" pitchFamily="34" charset="0"/>
              </a:rPr>
              <a:t>beschouwend, betogend, voorlichtend of instruerend?</a:t>
            </a:r>
            <a:r>
              <a:rPr lang="nl-NL" sz="2400" dirty="0">
                <a:latin typeface="Arial Narrow" panose="020B0606020202030204" pitchFamily="34" charset="0"/>
              </a:rPr>
              <a:t> Hoe zit het met feiten, meningen en argumenten? </a:t>
            </a:r>
          </a:p>
          <a:p>
            <a:r>
              <a:rPr lang="nl-NL" sz="2400" dirty="0">
                <a:latin typeface="Arial Narrow" panose="020B0606020202030204" pitchFamily="34" charset="0"/>
              </a:rPr>
              <a:t>Welke zin geeft het best de </a:t>
            </a:r>
            <a:r>
              <a:rPr lang="nl-NL" sz="2400" dirty="0">
                <a:solidFill>
                  <a:srgbClr val="0070C0"/>
                </a:solidFill>
                <a:latin typeface="Arial Narrow" panose="020B0606020202030204" pitchFamily="34" charset="0"/>
              </a:rPr>
              <a:t>hoofdgedachte</a:t>
            </a:r>
            <a:r>
              <a:rPr lang="nl-NL" sz="2400" dirty="0">
                <a:latin typeface="Arial Narrow" panose="020B0606020202030204" pitchFamily="34" charset="0"/>
              </a:rPr>
              <a:t> van de luistertekst / het gesprek of programma weer? </a:t>
            </a:r>
          </a:p>
          <a:p>
            <a:r>
              <a:rPr lang="nl-NL" sz="2400" dirty="0">
                <a:latin typeface="Arial Narrow" panose="020B0606020202030204" pitchFamily="34" charset="0"/>
              </a:rPr>
              <a:t>Wat is het </a:t>
            </a:r>
            <a:r>
              <a:rPr lang="nl-NL" sz="2400" dirty="0">
                <a:solidFill>
                  <a:srgbClr val="0070C0"/>
                </a:solidFill>
                <a:latin typeface="Arial Narrow" panose="020B0606020202030204" pitchFamily="34" charset="0"/>
              </a:rPr>
              <a:t>doel </a:t>
            </a:r>
            <a:r>
              <a:rPr lang="nl-NL" sz="2400" dirty="0">
                <a:latin typeface="Arial Narrow" panose="020B0606020202030204" pitchFamily="34" charset="0"/>
              </a:rPr>
              <a:t>van het gesprek, het programma of de luistertekst? </a:t>
            </a:r>
          </a:p>
        </p:txBody>
      </p:sp>
    </p:spTree>
    <p:extLst>
      <p:ext uri="{BB962C8B-B14F-4D97-AF65-F5344CB8AC3E}">
        <p14:creationId xmlns:p14="http://schemas.microsoft.com/office/powerpoint/2010/main" val="273447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9672" y="692697"/>
            <a:ext cx="5465679" cy="6165304"/>
          </a:xfrm>
        </p:spPr>
      </p:pic>
      <p:sp>
        <p:nvSpPr>
          <p:cNvPr id="5" name="Titel 1"/>
          <p:cNvSpPr>
            <a:spLocks noGrp="1"/>
          </p:cNvSpPr>
          <p:nvPr>
            <p:ph type="title"/>
          </p:nvPr>
        </p:nvSpPr>
        <p:spPr>
          <a:xfrm>
            <a:off x="-4463" y="-34416"/>
            <a:ext cx="9132506" cy="799120"/>
          </a:xfrm>
          <a:solidFill>
            <a:srgbClr val="0070C0"/>
          </a:solidFill>
        </p:spPr>
        <p:txBody>
          <a:bodyPr>
            <a:normAutofit/>
          </a:bodyPr>
          <a:lstStyle/>
          <a:p>
            <a:r>
              <a:rPr lang="nl-NL" sz="3200" b="1" dirty="0">
                <a:solidFill>
                  <a:schemeClr val="bg1"/>
                </a:solidFill>
              </a:rPr>
              <a:t>Markeer / noteer trefwoorden</a:t>
            </a:r>
            <a:endParaRPr lang="nl-NL"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32712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3" y="-34416"/>
            <a:ext cx="9132506" cy="799120"/>
          </a:xfrm>
          <a:solidFill>
            <a:srgbClr val="0070C0"/>
          </a:solidFill>
        </p:spPr>
        <p:txBody>
          <a:bodyPr>
            <a:normAutofit fontScale="90000"/>
          </a:bodyPr>
          <a:lstStyle/>
          <a:p>
            <a:r>
              <a:rPr lang="nl-NL" b="1" dirty="0"/>
              <a:t/>
            </a:r>
            <a:br>
              <a:rPr lang="nl-NL" b="1" dirty="0"/>
            </a:br>
            <a:r>
              <a:rPr lang="nl-NL" sz="3600" b="1" dirty="0">
                <a:solidFill>
                  <a:schemeClr val="bg1"/>
                </a:solidFill>
                <a:latin typeface="Arial Narrow" panose="020B0606020202030204" pitchFamily="34" charset="0"/>
              </a:rPr>
              <a:t>3 x </a:t>
            </a:r>
            <a:r>
              <a:rPr lang="nl-NL" sz="3600" b="1" dirty="0" smtClean="0">
                <a:solidFill>
                  <a:schemeClr val="bg1"/>
                </a:solidFill>
                <a:latin typeface="Arial Narrow" panose="020B0606020202030204" pitchFamily="34" charset="0"/>
              </a:rPr>
              <a:t>3-regel aantekeningen maken</a:t>
            </a:r>
            <a:r>
              <a:rPr lang="nl-NL" sz="3600" b="1" dirty="0">
                <a:solidFill>
                  <a:schemeClr val="bg1"/>
                </a:solidFill>
                <a:latin typeface="Arial Narrow" panose="020B0606020202030204" pitchFamily="34" charset="0"/>
              </a:rPr>
              <a:t/>
            </a:r>
            <a:br>
              <a:rPr lang="nl-NL" sz="3600" b="1" dirty="0">
                <a:solidFill>
                  <a:schemeClr val="bg1"/>
                </a:solidFill>
                <a:latin typeface="Arial Narrow" panose="020B0606020202030204" pitchFamily="34" charset="0"/>
              </a:rPr>
            </a:br>
            <a:endParaRPr lang="nl-NL" sz="3600" b="1"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a:xfrm>
            <a:off x="0" y="1600200"/>
            <a:ext cx="9144000" cy="4525963"/>
          </a:xfrm>
        </p:spPr>
        <p:txBody>
          <a:bodyPr>
            <a:normAutofit/>
          </a:bodyPr>
          <a:lstStyle/>
          <a:p>
            <a:pPr marL="265113" indent="-265113">
              <a:buSzPct val="75000"/>
              <a:buNone/>
            </a:pPr>
            <a:r>
              <a:rPr lang="nl-NL" b="1" dirty="0"/>
              <a:t>1</a:t>
            </a:r>
            <a:r>
              <a:rPr lang="nl-NL" dirty="0"/>
              <a:t> </a:t>
            </a:r>
            <a:r>
              <a:rPr lang="nl-NL" dirty="0">
                <a:latin typeface="Arial Narrow" panose="020B0606020202030204" pitchFamily="34" charset="0"/>
              </a:rPr>
              <a:t>Geef aantekeningen een </a:t>
            </a:r>
            <a:r>
              <a:rPr lang="nl-NL" b="1" dirty="0">
                <a:latin typeface="Arial Narrow" panose="020B0606020202030204" pitchFamily="34" charset="0"/>
              </a:rPr>
              <a:t>titel van </a:t>
            </a:r>
            <a:r>
              <a:rPr lang="nl-NL" sz="1200" b="1" dirty="0">
                <a:solidFill>
                  <a:srgbClr val="FF0000"/>
                </a:solidFill>
                <a:latin typeface="Arial Narrow" panose="020B0606020202030204" pitchFamily="34" charset="0"/>
              </a:rPr>
              <a:t>max</a:t>
            </a:r>
            <a:r>
              <a:rPr lang="nl-NL" sz="1200" b="1" dirty="0">
                <a:latin typeface="Arial Narrow" panose="020B0606020202030204" pitchFamily="34" charset="0"/>
              </a:rPr>
              <a:t>. </a:t>
            </a:r>
            <a:r>
              <a:rPr lang="nl-NL" b="1" u="sng" dirty="0">
                <a:latin typeface="Arial Narrow" panose="020B0606020202030204" pitchFamily="34" charset="0"/>
              </a:rPr>
              <a:t>drie</a:t>
            </a:r>
            <a:r>
              <a:rPr lang="nl-NL" b="1" dirty="0">
                <a:latin typeface="Arial Narrow" panose="020B0606020202030204" pitchFamily="34" charset="0"/>
              </a:rPr>
              <a:t> woorden</a:t>
            </a:r>
            <a:r>
              <a:rPr lang="nl-NL" dirty="0">
                <a:latin typeface="Arial Narrow" panose="020B0606020202030204" pitchFamily="34" charset="0"/>
              </a:rPr>
              <a:t>.</a:t>
            </a:r>
            <a:endParaRPr lang="nl-NL" sz="1600" dirty="0">
              <a:latin typeface="Arial Narrow" panose="020B0606020202030204" pitchFamily="34" charset="0"/>
            </a:endParaRPr>
          </a:p>
          <a:p>
            <a:pPr marL="0" indent="0">
              <a:buSzPct val="75000"/>
              <a:buNone/>
            </a:pPr>
            <a:endParaRPr lang="nl-NL" b="1" dirty="0">
              <a:latin typeface="Arial Narrow" panose="020B0606020202030204" pitchFamily="34" charset="0"/>
            </a:endParaRPr>
          </a:p>
          <a:p>
            <a:pPr marL="0" indent="0">
              <a:buSzPct val="75000"/>
              <a:buNone/>
            </a:pPr>
            <a:r>
              <a:rPr lang="nl-NL" b="1" dirty="0">
                <a:latin typeface="Arial Narrow" panose="020B0606020202030204" pitchFamily="34" charset="0"/>
              </a:rPr>
              <a:t>2</a:t>
            </a:r>
            <a:r>
              <a:rPr lang="nl-NL" dirty="0">
                <a:latin typeface="Arial Narrow" panose="020B0606020202030204" pitchFamily="34" charset="0"/>
              </a:rPr>
              <a:t> Noteer de belangrijkste </a:t>
            </a:r>
            <a:r>
              <a:rPr lang="nl-NL" b="1" u="sng" dirty="0">
                <a:latin typeface="Arial Narrow" panose="020B0606020202030204" pitchFamily="34" charset="0"/>
              </a:rPr>
              <a:t>drie</a:t>
            </a:r>
            <a:r>
              <a:rPr lang="nl-NL" b="1" dirty="0">
                <a:latin typeface="Arial Narrow" panose="020B0606020202030204" pitchFamily="34" charset="0"/>
              </a:rPr>
              <a:t> deelonderwerpen</a:t>
            </a:r>
            <a:r>
              <a:rPr lang="nl-NL" dirty="0">
                <a:latin typeface="Arial Narrow" panose="020B0606020202030204" pitchFamily="34" charset="0"/>
              </a:rPr>
              <a:t>.</a:t>
            </a:r>
            <a:br>
              <a:rPr lang="nl-NL" dirty="0">
                <a:latin typeface="Arial Narrow" panose="020B0606020202030204" pitchFamily="34" charset="0"/>
              </a:rPr>
            </a:br>
            <a:endParaRPr lang="nl-NL" dirty="0">
              <a:latin typeface="Arial Narrow" panose="020B0606020202030204" pitchFamily="34" charset="0"/>
            </a:endParaRPr>
          </a:p>
          <a:p>
            <a:pPr marL="0" indent="0">
              <a:buSzPct val="75000"/>
              <a:buNone/>
            </a:pPr>
            <a:r>
              <a:rPr lang="nl-NL" b="1" dirty="0">
                <a:latin typeface="Arial Narrow" panose="020B0606020202030204" pitchFamily="34" charset="0"/>
              </a:rPr>
              <a:t>3</a:t>
            </a:r>
            <a:r>
              <a:rPr lang="nl-NL" dirty="0">
                <a:latin typeface="Arial Narrow" panose="020B0606020202030204" pitchFamily="34" charset="0"/>
              </a:rPr>
              <a:t> Beschrijf </a:t>
            </a:r>
            <a:r>
              <a:rPr lang="nl-NL" b="1" dirty="0">
                <a:latin typeface="Arial Narrow" panose="020B0606020202030204" pitchFamily="34" charset="0"/>
              </a:rPr>
              <a:t>elk deelonderwerp in </a:t>
            </a:r>
            <a:r>
              <a:rPr lang="nl-NL" sz="1200" b="1" dirty="0">
                <a:solidFill>
                  <a:srgbClr val="FF0000"/>
                </a:solidFill>
                <a:latin typeface="Arial Narrow" panose="020B0606020202030204" pitchFamily="34" charset="0"/>
              </a:rPr>
              <a:t>max</a:t>
            </a:r>
            <a:r>
              <a:rPr lang="nl-NL" sz="1200" b="1" dirty="0">
                <a:latin typeface="Arial Narrow" panose="020B0606020202030204" pitchFamily="34" charset="0"/>
              </a:rPr>
              <a:t>.</a:t>
            </a:r>
            <a:r>
              <a:rPr lang="nl-NL" b="1" dirty="0">
                <a:latin typeface="Arial Narrow" panose="020B0606020202030204" pitchFamily="34" charset="0"/>
              </a:rPr>
              <a:t> </a:t>
            </a:r>
            <a:r>
              <a:rPr lang="nl-NL" b="1" u="sng" dirty="0">
                <a:latin typeface="Arial Narrow" panose="020B0606020202030204" pitchFamily="34" charset="0"/>
              </a:rPr>
              <a:t>drie</a:t>
            </a:r>
            <a:r>
              <a:rPr lang="nl-NL" b="1" dirty="0">
                <a:latin typeface="Arial Narrow" panose="020B0606020202030204" pitchFamily="34" charset="0"/>
              </a:rPr>
              <a:t> steekwoorden</a:t>
            </a:r>
          </a:p>
        </p:txBody>
      </p:sp>
    </p:spTree>
    <p:extLst>
      <p:ext uri="{BB962C8B-B14F-4D97-AF65-F5344CB8AC3E}">
        <p14:creationId xmlns:p14="http://schemas.microsoft.com/office/powerpoint/2010/main" val="383489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460"/>
            <a:ext cx="9179571" cy="807884"/>
          </a:xfrm>
          <a:solidFill>
            <a:srgbClr val="0070C0"/>
          </a:solidFill>
        </p:spPr>
        <p:txBody>
          <a:bodyPr>
            <a:normAutofit/>
          </a:bodyPr>
          <a:lstStyle/>
          <a:p>
            <a:r>
              <a:rPr lang="nl-NL" b="1" dirty="0">
                <a:solidFill>
                  <a:schemeClr val="bg1"/>
                </a:solidFill>
              </a:rPr>
              <a:t>Vragen in een </a:t>
            </a:r>
            <a:r>
              <a:rPr lang="nl-NL" b="1" dirty="0" smtClean="0">
                <a:solidFill>
                  <a:schemeClr val="bg1"/>
                </a:solidFill>
              </a:rPr>
              <a:t>toets Luisteren</a:t>
            </a:r>
            <a:endParaRPr lang="nl-NL" dirty="0"/>
          </a:p>
        </p:txBody>
      </p:sp>
      <p:sp>
        <p:nvSpPr>
          <p:cNvPr id="3" name="Tijdelijke aanduiding voor inhoud 2"/>
          <p:cNvSpPr>
            <a:spLocks noGrp="1"/>
          </p:cNvSpPr>
          <p:nvPr>
            <p:ph idx="1"/>
          </p:nvPr>
        </p:nvSpPr>
        <p:spPr>
          <a:xfrm>
            <a:off x="323528" y="1412776"/>
            <a:ext cx="8229600" cy="4525963"/>
          </a:xfrm>
        </p:spPr>
        <p:txBody>
          <a:bodyPr>
            <a:normAutofit lnSpcReduction="10000"/>
          </a:bodyPr>
          <a:lstStyle/>
          <a:p>
            <a:pPr marL="171450" indent="-171450"/>
            <a:r>
              <a:rPr lang="nl-NL" sz="2400" dirty="0">
                <a:latin typeface="Arial Narrow" panose="020B0606020202030204" pitchFamily="34" charset="0"/>
              </a:rPr>
              <a:t>Wat is het onderwerp?</a:t>
            </a:r>
          </a:p>
          <a:p>
            <a:pPr marL="171450" indent="-171450"/>
            <a:endParaRPr lang="nl-NL" sz="2400" dirty="0">
              <a:latin typeface="Arial Narrow" panose="020B0606020202030204" pitchFamily="34" charset="0"/>
            </a:endParaRPr>
          </a:p>
          <a:p>
            <a:pPr marL="171450" indent="-171450"/>
            <a:r>
              <a:rPr lang="nl-NL" sz="2400" dirty="0">
                <a:latin typeface="Arial Narrow" panose="020B0606020202030204" pitchFamily="34" charset="0"/>
              </a:rPr>
              <a:t>Wat is de aanleiding voor het fragment?  (het gesprek)</a:t>
            </a:r>
          </a:p>
          <a:p>
            <a:pPr marL="171450" indent="-171450"/>
            <a:endParaRPr lang="nl-NL" sz="2400" dirty="0">
              <a:latin typeface="Arial Narrow" panose="020B0606020202030204" pitchFamily="34" charset="0"/>
            </a:endParaRPr>
          </a:p>
          <a:p>
            <a:pPr marL="171450" indent="-171450"/>
            <a:r>
              <a:rPr lang="nl-NL" sz="2400" dirty="0">
                <a:latin typeface="Arial Narrow" panose="020B0606020202030204" pitchFamily="34" charset="0"/>
              </a:rPr>
              <a:t>Wat is de (luister)tekstsoort? </a:t>
            </a:r>
          </a:p>
          <a:p>
            <a:pPr marL="171450" indent="-171450"/>
            <a:endParaRPr lang="nl-NL" sz="2400" dirty="0">
              <a:latin typeface="Arial Narrow" panose="020B0606020202030204" pitchFamily="34" charset="0"/>
            </a:endParaRPr>
          </a:p>
          <a:p>
            <a:pPr marL="171450" indent="-171450"/>
            <a:r>
              <a:rPr lang="nl-NL" sz="2400" dirty="0">
                <a:latin typeface="Arial Narrow" panose="020B0606020202030204" pitchFamily="34" charset="0"/>
              </a:rPr>
              <a:t>Wie spreekt er?</a:t>
            </a:r>
          </a:p>
          <a:p>
            <a:pPr marL="171450" indent="-171450"/>
            <a:endParaRPr lang="nl-NL" sz="2400" dirty="0">
              <a:latin typeface="Arial Narrow" panose="020B0606020202030204" pitchFamily="34" charset="0"/>
            </a:endParaRPr>
          </a:p>
          <a:p>
            <a:pPr marL="171450" indent="-171450"/>
            <a:r>
              <a:rPr lang="nl-NL" sz="2400" dirty="0">
                <a:latin typeface="Arial Narrow" panose="020B0606020202030204" pitchFamily="34" charset="0"/>
              </a:rPr>
              <a:t>Omschrijf in eigen woorden het fragment. </a:t>
            </a:r>
          </a:p>
          <a:p>
            <a:pPr marL="171450" indent="-171450"/>
            <a:endParaRPr lang="nl-NL" sz="2400" dirty="0">
              <a:latin typeface="Arial Narrow" panose="020B0606020202030204" pitchFamily="34" charset="0"/>
            </a:endParaRPr>
          </a:p>
          <a:p>
            <a:pPr marL="171450" indent="-171450"/>
            <a:r>
              <a:rPr lang="nl-NL" sz="2400" dirty="0">
                <a:latin typeface="Arial Narrow" panose="020B0606020202030204" pitchFamily="34" charset="0"/>
              </a:rPr>
              <a:t>Hoeveel deelonderwerpen bevat deze tekst?</a:t>
            </a:r>
          </a:p>
          <a:p>
            <a:endParaRPr lang="nl-NL" dirty="0"/>
          </a:p>
        </p:txBody>
      </p:sp>
    </p:spTree>
    <p:extLst>
      <p:ext uri="{BB962C8B-B14F-4D97-AF65-F5344CB8AC3E}">
        <p14:creationId xmlns:p14="http://schemas.microsoft.com/office/powerpoint/2010/main" val="405579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19603" cy="836712"/>
          </a:xfrm>
          <a:solidFill>
            <a:srgbClr val="0070C0"/>
          </a:solidFill>
        </p:spPr>
        <p:txBody>
          <a:bodyPr>
            <a:normAutofit fontScale="90000"/>
          </a:bodyPr>
          <a:lstStyle/>
          <a:p>
            <a:r>
              <a:rPr lang="nl-NL" b="1" dirty="0">
                <a:solidFill>
                  <a:schemeClr val="bg1"/>
                </a:solidFill>
              </a:rPr>
              <a:t/>
            </a:r>
            <a:br>
              <a:rPr lang="nl-NL" b="1" dirty="0">
                <a:solidFill>
                  <a:schemeClr val="bg1"/>
                </a:solidFill>
              </a:rPr>
            </a:br>
            <a:r>
              <a:rPr lang="nl-NL" b="1" dirty="0">
                <a:solidFill>
                  <a:schemeClr val="bg1"/>
                </a:solidFill>
              </a:rPr>
              <a:t>Vragen in een </a:t>
            </a:r>
            <a:r>
              <a:rPr lang="nl-NL" b="1" dirty="0" smtClean="0">
                <a:solidFill>
                  <a:schemeClr val="bg1"/>
                </a:solidFill>
              </a:rPr>
              <a:t>toets Luisteren</a:t>
            </a:r>
            <a:r>
              <a:rPr lang="nl-NL" b="1" dirty="0">
                <a:solidFill>
                  <a:schemeClr val="bg1"/>
                </a:solidFill>
              </a:rPr>
              <a:t/>
            </a:r>
            <a:br>
              <a:rPr lang="nl-NL" b="1" dirty="0">
                <a:solidFill>
                  <a:schemeClr val="bg1"/>
                </a:solidFill>
              </a:rPr>
            </a:br>
            <a:endParaRPr lang="nl-NL" dirty="0">
              <a:solidFill>
                <a:schemeClr val="bg1"/>
              </a:solidFill>
            </a:endParaRPr>
          </a:p>
        </p:txBody>
      </p:sp>
      <p:sp>
        <p:nvSpPr>
          <p:cNvPr id="3" name="Tijdelijke aanduiding voor inhoud 2"/>
          <p:cNvSpPr>
            <a:spLocks noGrp="1"/>
          </p:cNvSpPr>
          <p:nvPr>
            <p:ph idx="1"/>
          </p:nvPr>
        </p:nvSpPr>
        <p:spPr>
          <a:xfrm>
            <a:off x="179512" y="908720"/>
            <a:ext cx="8856984" cy="5760640"/>
          </a:xfrm>
        </p:spPr>
        <p:txBody>
          <a:bodyPr>
            <a:normAutofit fontScale="55000" lnSpcReduction="20000"/>
          </a:bodyPr>
          <a:lstStyle/>
          <a:p>
            <a:pPr marL="0" indent="0">
              <a:buNone/>
            </a:pPr>
            <a:endParaRPr lang="nl-NL" b="1" dirty="0"/>
          </a:p>
          <a:p>
            <a:pPr marL="171450" indent="-171450"/>
            <a:r>
              <a:rPr lang="nl-NL" sz="4400" dirty="0">
                <a:latin typeface="Arial Narrow" panose="020B0606020202030204" pitchFamily="34" charset="0"/>
              </a:rPr>
              <a:t>Wat is het verband tussen deelfragment a en b?</a:t>
            </a:r>
          </a:p>
          <a:p>
            <a:pPr marL="171450" indent="-171450"/>
            <a:endParaRPr lang="nl-NL" sz="4400" dirty="0">
              <a:latin typeface="Arial Narrow" panose="020B0606020202030204" pitchFamily="34" charset="0"/>
            </a:endParaRPr>
          </a:p>
          <a:p>
            <a:pPr marL="171450" indent="-171450"/>
            <a:r>
              <a:rPr lang="nl-NL" sz="4400" dirty="0">
                <a:latin typeface="Arial Narrow" panose="020B0606020202030204" pitchFamily="34" charset="0"/>
              </a:rPr>
              <a:t>Wat is de beste samenvatting van deelonderwerp c?</a:t>
            </a:r>
          </a:p>
          <a:p>
            <a:pPr marL="171450" indent="-171450"/>
            <a:endParaRPr lang="nl-NL" sz="4400" dirty="0">
              <a:latin typeface="Arial Narrow" panose="020B0606020202030204" pitchFamily="34" charset="0"/>
            </a:endParaRPr>
          </a:p>
          <a:p>
            <a:pPr marL="171450" indent="-171450"/>
            <a:r>
              <a:rPr lang="nl-NL" sz="4400" dirty="0">
                <a:latin typeface="Arial Narrow" panose="020B0606020202030204" pitchFamily="34" charset="0"/>
              </a:rPr>
              <a:t>Wat is de belangrijkste boodschap van x in fragment 1?</a:t>
            </a:r>
          </a:p>
          <a:p>
            <a:pPr marL="171450" indent="-171450"/>
            <a:endParaRPr lang="nl-NL" sz="4400" dirty="0">
              <a:latin typeface="Arial Narrow" panose="020B0606020202030204" pitchFamily="34" charset="0"/>
            </a:endParaRPr>
          </a:p>
          <a:p>
            <a:pPr marL="171450" indent="-171450"/>
            <a:r>
              <a:rPr lang="nl-NL" sz="4400" dirty="0">
                <a:latin typeface="Arial Narrow" panose="020B0606020202030204" pitchFamily="34" charset="0"/>
              </a:rPr>
              <a:t>Is de informatie van x betrouwbaar?</a:t>
            </a:r>
          </a:p>
          <a:p>
            <a:pPr marL="171450" indent="-171450"/>
            <a:endParaRPr lang="nl-NL" sz="4400" dirty="0">
              <a:latin typeface="Arial Narrow" panose="020B0606020202030204" pitchFamily="34" charset="0"/>
            </a:endParaRPr>
          </a:p>
          <a:p>
            <a:pPr marL="171450" indent="-171450"/>
            <a:r>
              <a:rPr lang="nl-NL" sz="4400" dirty="0">
                <a:latin typeface="Arial Narrow" panose="020B0606020202030204" pitchFamily="34" charset="0"/>
              </a:rPr>
              <a:t>Hoe verhoudt  fragment deel 1 zich tot fragmentdeel 2? </a:t>
            </a:r>
          </a:p>
          <a:p>
            <a:endParaRPr lang="nl-NL" sz="4400" dirty="0">
              <a:latin typeface="Arial Narrow" panose="020B0606020202030204" pitchFamily="34" charset="0"/>
            </a:endParaRPr>
          </a:p>
          <a:p>
            <a:endParaRPr lang="nl-NL" sz="4400" dirty="0">
              <a:latin typeface="Arial Narrow" panose="020B0606020202030204" pitchFamily="34" charset="0"/>
            </a:endParaRPr>
          </a:p>
          <a:p>
            <a:pPr marL="171450" indent="-171450"/>
            <a:r>
              <a:rPr lang="nl-NL" sz="4400" dirty="0">
                <a:latin typeface="Arial Narrow" panose="020B0606020202030204" pitchFamily="34" charset="0"/>
              </a:rPr>
              <a:t>Wat is de toon van de spreker hier?</a:t>
            </a:r>
          </a:p>
          <a:p>
            <a:pPr marL="171450" indent="-171450"/>
            <a:endParaRPr lang="nl-NL" sz="4400" dirty="0">
              <a:latin typeface="Arial Narrow" panose="020B0606020202030204" pitchFamily="34" charset="0"/>
            </a:endParaRPr>
          </a:p>
          <a:p>
            <a:pPr marL="171450" indent="-171450"/>
            <a:r>
              <a:rPr lang="nl-NL" sz="4400" dirty="0">
                <a:latin typeface="Arial Narrow" panose="020B0606020202030204" pitchFamily="34" charset="0"/>
              </a:rPr>
              <a:t>Wat is de houding van de spreker in het geluidsfragment in het eerste deel?</a:t>
            </a:r>
          </a:p>
          <a:p>
            <a:pPr marL="171450" indent="-171450"/>
            <a:endParaRPr lang="nl-NL" i="1" dirty="0"/>
          </a:p>
          <a:p>
            <a:endParaRPr lang="nl-NL" dirty="0"/>
          </a:p>
        </p:txBody>
      </p:sp>
    </p:spTree>
    <p:extLst>
      <p:ext uri="{BB962C8B-B14F-4D97-AF65-F5344CB8AC3E}">
        <p14:creationId xmlns:p14="http://schemas.microsoft.com/office/powerpoint/2010/main" val="1498071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520" y="0"/>
            <a:ext cx="9252520" cy="1143000"/>
          </a:xfrm>
          <a:solidFill>
            <a:srgbClr val="0070C0"/>
          </a:solidFill>
        </p:spPr>
        <p:txBody>
          <a:bodyPr>
            <a:normAutofit/>
          </a:bodyPr>
          <a:lstStyle/>
          <a:p>
            <a:r>
              <a:rPr lang="nl-NL" sz="3200" b="1" dirty="0">
                <a:solidFill>
                  <a:schemeClr val="bg1"/>
                </a:solidFill>
                <a:latin typeface="Arial Narrow"/>
              </a:rPr>
              <a:t>        Beeld en            non-verbale communicatie</a:t>
            </a:r>
          </a:p>
        </p:txBody>
      </p:sp>
      <p:sp>
        <p:nvSpPr>
          <p:cNvPr id="3" name="Tijdelijke aanduiding voor inhoud 2"/>
          <p:cNvSpPr>
            <a:spLocks noGrp="1"/>
          </p:cNvSpPr>
          <p:nvPr>
            <p:ph idx="1"/>
          </p:nvPr>
        </p:nvSpPr>
        <p:spPr>
          <a:xfrm>
            <a:off x="438809" y="1230860"/>
            <a:ext cx="8229600" cy="4525963"/>
          </a:xfrm>
        </p:spPr>
        <p:txBody>
          <a:bodyPr/>
          <a:lstStyle/>
          <a:p>
            <a:pPr marL="0" indent="0">
              <a:buNone/>
            </a:pPr>
            <a:r>
              <a:rPr lang="nl-NL" b="1" dirty="0">
                <a:latin typeface="Arial Narrow" panose="020B0606020202030204" pitchFamily="34" charset="0"/>
              </a:rPr>
              <a:t>Functies beeld: </a:t>
            </a:r>
          </a:p>
        </p:txBody>
      </p:sp>
      <p:sp>
        <p:nvSpPr>
          <p:cNvPr id="4" name="Shape 57"/>
          <p:cNvSpPr txBox="1">
            <a:spLocks/>
          </p:cNvSpPr>
          <p:nvPr/>
        </p:nvSpPr>
        <p:spPr>
          <a:xfrm>
            <a:off x="961875" y="2278125"/>
            <a:ext cx="7730605" cy="2062103"/>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0" tIns="0" rIns="0" bIns="0">
            <a:spAutoFit/>
          </a:bodyPr>
          <a:lstStyle>
            <a:lvl1pPr marL="0" marR="0" indent="0" algn="l" defTabSz="584200" rtl="0" eaLnBrk="1" latinLnBrk="0" hangingPunct="1">
              <a:lnSpc>
                <a:spcPct val="100000"/>
              </a:lnSpc>
              <a:spcBef>
                <a:spcPts val="1200"/>
              </a:spcBef>
              <a:spcAft>
                <a:spcPts val="0"/>
              </a:spcAft>
              <a:buClrTx/>
              <a:buSzTx/>
              <a:buFontTx/>
              <a:buNone/>
              <a:tabLst/>
              <a:defRPr sz="3600" b="0" i="0" u="none" strike="noStrike" kern="1200" cap="none" spc="0" baseline="0">
                <a:ln>
                  <a:noFill/>
                </a:ln>
                <a:solidFill>
                  <a:srgbClr val="000000"/>
                </a:solidFill>
                <a:uFillTx/>
                <a:latin typeface="+mn-lt"/>
                <a:ea typeface="+mn-ea"/>
                <a:cs typeface="+mn-cs"/>
                <a:sym typeface="Calibri"/>
              </a:defRPr>
            </a:lvl1pPr>
            <a:lvl2pPr marL="0" marR="0" indent="228600" algn="l" defTabSz="584200" rtl="0" eaLnBrk="1" latinLnBrk="0" hangingPunct="1">
              <a:lnSpc>
                <a:spcPct val="100000"/>
              </a:lnSpc>
              <a:spcBef>
                <a:spcPts val="1200"/>
              </a:spcBef>
              <a:spcAft>
                <a:spcPts val="0"/>
              </a:spcAft>
              <a:buClrTx/>
              <a:buSzTx/>
              <a:buFontTx/>
              <a:buNone/>
              <a:tabLst/>
              <a:defRPr sz="3600" b="0" i="0" u="none" strike="noStrike" kern="1200" cap="none" spc="0" baseline="0">
                <a:ln>
                  <a:noFill/>
                </a:ln>
                <a:solidFill>
                  <a:srgbClr val="000000"/>
                </a:solidFill>
                <a:uFillTx/>
                <a:latin typeface="+mn-lt"/>
                <a:ea typeface="+mn-ea"/>
                <a:cs typeface="+mn-cs"/>
                <a:sym typeface="Calibri"/>
              </a:defRPr>
            </a:lvl2pPr>
            <a:lvl3pPr marL="0" marR="0" indent="457200" algn="l" defTabSz="584200" rtl="0" eaLnBrk="1" latinLnBrk="0" hangingPunct="1">
              <a:lnSpc>
                <a:spcPct val="100000"/>
              </a:lnSpc>
              <a:spcBef>
                <a:spcPts val="1200"/>
              </a:spcBef>
              <a:spcAft>
                <a:spcPts val="0"/>
              </a:spcAft>
              <a:buClrTx/>
              <a:buSzTx/>
              <a:buFontTx/>
              <a:buNone/>
              <a:tabLst/>
              <a:defRPr sz="3600" b="0" i="0" u="none" strike="noStrike" kern="1200" cap="none" spc="0" baseline="0">
                <a:ln>
                  <a:noFill/>
                </a:ln>
                <a:solidFill>
                  <a:srgbClr val="000000"/>
                </a:solidFill>
                <a:uFillTx/>
                <a:latin typeface="+mn-lt"/>
                <a:ea typeface="+mn-ea"/>
                <a:cs typeface="+mn-cs"/>
                <a:sym typeface="Calibri"/>
              </a:defRPr>
            </a:lvl3pPr>
            <a:lvl4pPr marL="0" marR="0" indent="685800" algn="l" defTabSz="584200" rtl="0" eaLnBrk="1" latinLnBrk="0" hangingPunct="1">
              <a:lnSpc>
                <a:spcPct val="100000"/>
              </a:lnSpc>
              <a:spcBef>
                <a:spcPts val="1200"/>
              </a:spcBef>
              <a:spcAft>
                <a:spcPts val="0"/>
              </a:spcAft>
              <a:buClrTx/>
              <a:buSzTx/>
              <a:buFontTx/>
              <a:buNone/>
              <a:tabLst/>
              <a:defRPr sz="3600" b="0" i="0" u="none" strike="noStrike" kern="1200" cap="none" spc="0" baseline="0">
                <a:ln>
                  <a:noFill/>
                </a:ln>
                <a:solidFill>
                  <a:srgbClr val="000000"/>
                </a:solidFill>
                <a:uFillTx/>
                <a:latin typeface="+mn-lt"/>
                <a:ea typeface="+mn-ea"/>
                <a:cs typeface="+mn-cs"/>
                <a:sym typeface="Calibri"/>
              </a:defRPr>
            </a:lvl4pPr>
            <a:lvl5pPr marL="0" marR="0" indent="914400" algn="l" defTabSz="584200" rtl="0" eaLnBrk="1" latinLnBrk="0" hangingPunct="1">
              <a:lnSpc>
                <a:spcPct val="100000"/>
              </a:lnSpc>
              <a:spcBef>
                <a:spcPts val="1200"/>
              </a:spcBef>
              <a:spcAft>
                <a:spcPts val="0"/>
              </a:spcAft>
              <a:buClrTx/>
              <a:buSzTx/>
              <a:buFontTx/>
              <a:buNone/>
              <a:tabLst/>
              <a:defRPr sz="3600" b="0" i="0" u="none" strike="noStrike" kern="1200" cap="none" spc="0" baseline="0">
                <a:ln>
                  <a:noFill/>
                </a:ln>
                <a:solidFill>
                  <a:srgbClr val="000000"/>
                </a:solidFill>
                <a:uFillTx/>
                <a:latin typeface="+mn-lt"/>
                <a:ea typeface="+mn-ea"/>
                <a:cs typeface="+mn-cs"/>
                <a:sym typeface="Calibri"/>
              </a:defRPr>
            </a:lvl5pPr>
            <a:lvl6pPr marL="0" marR="0" indent="1143000" algn="l" defTabSz="584200" rtl="0" eaLnBrk="1" latinLnBrk="0" hangingPunct="1">
              <a:lnSpc>
                <a:spcPct val="100000"/>
              </a:lnSpc>
              <a:spcBef>
                <a:spcPts val="1200"/>
              </a:spcBef>
              <a:spcAft>
                <a:spcPts val="0"/>
              </a:spcAft>
              <a:buClrTx/>
              <a:buSzTx/>
              <a:buFontTx/>
              <a:buNone/>
              <a:tabLst/>
              <a:defRPr sz="3600" b="0" i="0" u="none" strike="noStrike" kern="1200" cap="none" spc="0" baseline="0">
                <a:ln>
                  <a:noFill/>
                </a:ln>
                <a:solidFill>
                  <a:srgbClr val="000000"/>
                </a:solidFill>
                <a:uFillTx/>
                <a:latin typeface="+mn-lt"/>
                <a:ea typeface="+mn-ea"/>
                <a:cs typeface="+mn-cs"/>
                <a:sym typeface="Calibri"/>
              </a:defRPr>
            </a:lvl6pPr>
            <a:lvl7pPr marL="0" marR="0" indent="1371600" algn="l" defTabSz="584200" rtl="0" eaLnBrk="1" latinLnBrk="0" hangingPunct="1">
              <a:lnSpc>
                <a:spcPct val="100000"/>
              </a:lnSpc>
              <a:spcBef>
                <a:spcPts val="1200"/>
              </a:spcBef>
              <a:spcAft>
                <a:spcPts val="0"/>
              </a:spcAft>
              <a:buClrTx/>
              <a:buSzTx/>
              <a:buFontTx/>
              <a:buNone/>
              <a:tabLst/>
              <a:defRPr sz="3600" b="0" i="0" u="none" strike="noStrike" kern="1200" cap="none" spc="0" baseline="0">
                <a:ln>
                  <a:noFill/>
                </a:ln>
                <a:solidFill>
                  <a:srgbClr val="000000"/>
                </a:solidFill>
                <a:uFillTx/>
                <a:latin typeface="+mn-lt"/>
                <a:ea typeface="+mn-ea"/>
                <a:cs typeface="+mn-cs"/>
                <a:sym typeface="Calibri"/>
              </a:defRPr>
            </a:lvl7pPr>
            <a:lvl8pPr marL="0" marR="0" indent="1600200" algn="l" defTabSz="584200" rtl="0" eaLnBrk="1" latinLnBrk="0" hangingPunct="1">
              <a:lnSpc>
                <a:spcPct val="100000"/>
              </a:lnSpc>
              <a:spcBef>
                <a:spcPts val="1200"/>
              </a:spcBef>
              <a:spcAft>
                <a:spcPts val="0"/>
              </a:spcAft>
              <a:buClrTx/>
              <a:buSzTx/>
              <a:buFontTx/>
              <a:buNone/>
              <a:tabLst/>
              <a:defRPr sz="3600" b="0" i="0" u="none" strike="noStrike" kern="1200" cap="none" spc="0" baseline="0">
                <a:ln>
                  <a:noFill/>
                </a:ln>
                <a:solidFill>
                  <a:srgbClr val="000000"/>
                </a:solidFill>
                <a:uFillTx/>
                <a:latin typeface="+mn-lt"/>
                <a:ea typeface="+mn-ea"/>
                <a:cs typeface="+mn-cs"/>
                <a:sym typeface="Calibri"/>
              </a:defRPr>
            </a:lvl8pPr>
            <a:lvl9pPr marL="0" marR="0" indent="1828800" algn="l" defTabSz="584200" rtl="0" eaLnBrk="1" latinLnBrk="0" hangingPunct="1">
              <a:lnSpc>
                <a:spcPct val="100000"/>
              </a:lnSpc>
              <a:spcBef>
                <a:spcPts val="1200"/>
              </a:spcBef>
              <a:spcAft>
                <a:spcPts val="0"/>
              </a:spcAft>
              <a:buClrTx/>
              <a:buSzTx/>
              <a:buFontTx/>
              <a:buNone/>
              <a:tabLst/>
              <a:defRPr sz="3600" b="0" i="0" u="none" strike="noStrike" kern="1200" cap="none" spc="0" baseline="0">
                <a:ln>
                  <a:noFill/>
                </a:ln>
                <a:solidFill>
                  <a:srgbClr val="000000"/>
                </a:solidFill>
                <a:uFillTx/>
                <a:latin typeface="+mn-lt"/>
                <a:ea typeface="+mn-ea"/>
                <a:cs typeface="+mn-cs"/>
                <a:sym typeface="Calibri"/>
              </a:defRPr>
            </a:lvl9pPr>
          </a:lstStyle>
          <a:p>
            <a:r>
              <a:rPr lang="nl-NL" sz="2400" dirty="0">
                <a:solidFill>
                  <a:schemeClr val="tx1"/>
                </a:solidFill>
                <a:latin typeface="Arial Narrow" panose="020B0606020202030204" pitchFamily="34" charset="0"/>
                <a:sym typeface="Wingdings" panose="05000000000000000000" pitchFamily="2" charset="2"/>
              </a:rPr>
              <a:t></a:t>
            </a:r>
            <a:r>
              <a:rPr lang="nl-NL" sz="3200" dirty="0">
                <a:solidFill>
                  <a:schemeClr val="tx1"/>
                </a:solidFill>
                <a:sym typeface="Wingdings" panose="05000000000000000000" pitchFamily="2" charset="2"/>
              </a:rPr>
              <a:t>	</a:t>
            </a:r>
            <a:r>
              <a:rPr lang="nl-NL" sz="2400" dirty="0">
                <a:latin typeface="Arial Narrow" panose="020B0606020202030204" pitchFamily="34" charset="0"/>
              </a:rPr>
              <a:t>informeren</a:t>
            </a:r>
          </a:p>
          <a:p>
            <a:r>
              <a:rPr lang="nl-NL" sz="2400" dirty="0">
                <a:solidFill>
                  <a:schemeClr val="tx1"/>
                </a:solidFill>
                <a:latin typeface="Arial Narrow" panose="020B0606020202030204" pitchFamily="34" charset="0"/>
                <a:sym typeface="Wingdings" panose="05000000000000000000" pitchFamily="2" charset="2"/>
              </a:rPr>
              <a:t>	</a:t>
            </a:r>
            <a:r>
              <a:rPr lang="nl-NL" sz="2400" dirty="0">
                <a:latin typeface="Arial Narrow" panose="020B0606020202030204" pitchFamily="34" charset="0"/>
              </a:rPr>
              <a:t>verduidelijken </a:t>
            </a:r>
          </a:p>
          <a:p>
            <a:r>
              <a:rPr lang="nl-NL" sz="2400" dirty="0">
                <a:solidFill>
                  <a:schemeClr val="tx1"/>
                </a:solidFill>
                <a:latin typeface="Arial Narrow" panose="020B0606020202030204" pitchFamily="34" charset="0"/>
                <a:sym typeface="Wingdings" panose="05000000000000000000" pitchFamily="2" charset="2"/>
              </a:rPr>
              <a:t></a:t>
            </a:r>
            <a:r>
              <a:rPr lang="nl-NL" sz="2400" dirty="0">
                <a:latin typeface="Arial Narrow" panose="020B0606020202030204" pitchFamily="34" charset="0"/>
                <a:sym typeface="Wingdings" panose="05000000000000000000" pitchFamily="2" charset="2"/>
              </a:rPr>
              <a:t>	</a:t>
            </a:r>
            <a:r>
              <a:rPr lang="nl-NL" sz="2400" dirty="0">
                <a:latin typeface="Arial Narrow" panose="020B0606020202030204" pitchFamily="34" charset="0"/>
              </a:rPr>
              <a:t>sfeer oproepen</a:t>
            </a:r>
          </a:p>
          <a:p>
            <a:r>
              <a:rPr lang="nl-NL" sz="2400" dirty="0">
                <a:solidFill>
                  <a:schemeClr val="tx1"/>
                </a:solidFill>
                <a:latin typeface="Arial Narrow" panose="020B0606020202030204" pitchFamily="34" charset="0"/>
                <a:sym typeface="Wingdings" panose="05000000000000000000" pitchFamily="2" charset="2"/>
              </a:rPr>
              <a:t>	</a:t>
            </a:r>
            <a:r>
              <a:rPr lang="nl-NL" sz="2400" dirty="0">
                <a:latin typeface="Arial Narrow" panose="020B0606020202030204" pitchFamily="34" charset="0"/>
              </a:rPr>
              <a:t>verluchtigen</a:t>
            </a:r>
          </a:p>
        </p:txBody>
      </p:sp>
      <p:sp>
        <p:nvSpPr>
          <p:cNvPr id="5" name="Tekstvak 4"/>
          <p:cNvSpPr txBox="1"/>
          <p:nvPr/>
        </p:nvSpPr>
        <p:spPr>
          <a:xfrm>
            <a:off x="4388904" y="1268760"/>
            <a:ext cx="4320480" cy="5570756"/>
          </a:xfrm>
          <a:prstGeom prst="rect">
            <a:avLst/>
          </a:prstGeom>
          <a:noFill/>
        </p:spPr>
        <p:txBody>
          <a:bodyPr wrap="square" rtlCol="0">
            <a:spAutoFit/>
          </a:bodyPr>
          <a:lstStyle/>
          <a:p>
            <a:r>
              <a:rPr lang="nl-NL" sz="3200" b="1" dirty="0">
                <a:latin typeface="Arial Narrow" panose="020B0606020202030204" pitchFamily="34" charset="0"/>
              </a:rPr>
              <a:t>Non-verbaal</a:t>
            </a:r>
            <a:r>
              <a:rPr lang="nl-NL" sz="2400" b="1" dirty="0">
                <a:latin typeface="Arial Narrow" panose="020B0606020202030204" pitchFamily="34" charset="0"/>
              </a:rPr>
              <a:t>:</a:t>
            </a:r>
          </a:p>
          <a:p>
            <a:r>
              <a:rPr lang="nl-NL" sz="2400" b="1" dirty="0">
                <a:latin typeface="Arial Narrow" panose="020B0606020202030204" pitchFamily="34" charset="0"/>
              </a:rPr>
              <a:t>= zonder woorden</a:t>
            </a:r>
          </a:p>
          <a:p>
            <a:endParaRPr lang="nl-NL" dirty="0"/>
          </a:p>
          <a:p>
            <a:pPr marL="357188" indent="-357188"/>
            <a:r>
              <a:rPr lang="nl-NL" sz="2400" dirty="0">
                <a:solidFill>
                  <a:schemeClr val="tx1"/>
                </a:solidFill>
                <a:latin typeface="Arial Narrow" panose="020B0606020202030204" pitchFamily="34" charset="0"/>
                <a:sym typeface="Wingdings" panose="05000000000000000000" pitchFamily="2" charset="2"/>
              </a:rPr>
              <a:t> mimiek: gezichtsuitdrukking, oogcontact, </a:t>
            </a:r>
          </a:p>
          <a:p>
            <a:pPr marL="357188" indent="-357188"/>
            <a:r>
              <a:rPr lang="nl-NL" sz="2400" dirty="0">
                <a:solidFill>
                  <a:schemeClr val="tx1"/>
                </a:solidFill>
                <a:latin typeface="Arial Narrow" panose="020B0606020202030204" pitchFamily="34" charset="0"/>
                <a:sym typeface="Wingdings" panose="05000000000000000000" pitchFamily="2" charset="2"/>
              </a:rPr>
              <a:t> h</a:t>
            </a:r>
            <a:r>
              <a:rPr lang="nl-NL" sz="2400" dirty="0">
                <a:latin typeface="Arial Narrow" panose="020B0606020202030204" pitchFamily="34" charset="0"/>
              </a:rPr>
              <a:t>ouding: alert, onderuitgezakt, aanmoedigend, ontwijkend, ….</a:t>
            </a:r>
          </a:p>
          <a:p>
            <a:pPr marL="357188" indent="-357188"/>
            <a:r>
              <a:rPr lang="nl-NL" sz="2400" dirty="0">
                <a:solidFill>
                  <a:schemeClr val="tx1"/>
                </a:solidFill>
                <a:latin typeface="Arial Narrow" panose="020B0606020202030204" pitchFamily="34" charset="0"/>
                <a:sym typeface="Wingdings" panose="05000000000000000000" pitchFamily="2" charset="2"/>
              </a:rPr>
              <a:t> </a:t>
            </a:r>
            <a:r>
              <a:rPr lang="nl-NL" sz="2400" dirty="0">
                <a:latin typeface="Arial Narrow" panose="020B0606020202030204" pitchFamily="34" charset="0"/>
                <a:sym typeface="Wingdings" panose="05000000000000000000" pitchFamily="2" charset="2"/>
              </a:rPr>
              <a:t>T</a:t>
            </a:r>
            <a:r>
              <a:rPr lang="nl-NL" sz="2400" dirty="0">
                <a:latin typeface="Arial Narrow" panose="020B0606020202030204" pitchFamily="34" charset="0"/>
              </a:rPr>
              <a:t>oon, tempo en intonatie: enthousiast, onderdanig, bazig, expert-gedecideerd, …. </a:t>
            </a:r>
          </a:p>
          <a:p>
            <a:pPr marL="357188" indent="-357188">
              <a:buFont typeface="Wingdings" pitchFamily="2" charset="2"/>
              <a:buChar char="à"/>
            </a:pPr>
            <a:r>
              <a:rPr lang="nl-NL" sz="2400" dirty="0">
                <a:solidFill>
                  <a:schemeClr val="tx1"/>
                </a:solidFill>
                <a:latin typeface="Arial Narrow" panose="020B0606020202030204" pitchFamily="34" charset="0"/>
                <a:sym typeface="Wingdings" panose="05000000000000000000" pitchFamily="2" charset="2"/>
              </a:rPr>
              <a:t>k</a:t>
            </a:r>
            <a:r>
              <a:rPr lang="nl-NL" sz="2400" dirty="0">
                <a:latin typeface="Arial Narrow" panose="020B0606020202030204" pitchFamily="34" charset="0"/>
              </a:rPr>
              <a:t>leding: casual, uniform, gekleed,</a:t>
            </a:r>
          </a:p>
          <a:p>
            <a:pPr marL="357188" indent="-357188">
              <a:buFont typeface="Wingdings" pitchFamily="2" charset="2"/>
              <a:buChar char="à"/>
            </a:pPr>
            <a:r>
              <a:rPr lang="nl-NL" sz="2400" dirty="0">
                <a:latin typeface="Arial Narrow" panose="020B0606020202030204" pitchFamily="34" charset="0"/>
              </a:rPr>
              <a:t>gebaren, gebruik van handen, tics, …</a:t>
            </a:r>
          </a:p>
          <a:p>
            <a:pPr marL="285750" indent="-285750">
              <a:buFont typeface="Wingdings" pitchFamily="2" charset="2"/>
              <a:buChar char="à"/>
            </a:pPr>
            <a:r>
              <a:rPr lang="nl-NL" sz="2400" dirty="0">
                <a:latin typeface="Arial Narrow" panose="020B0606020202030204" pitchFamily="34" charset="0"/>
              </a:rPr>
              <a:t> afstand en beurtverdeling, … </a:t>
            </a:r>
          </a:p>
          <a:p>
            <a:endParaRPr lang="nl-NL" dirty="0"/>
          </a:p>
        </p:txBody>
      </p:sp>
      <p:sp>
        <p:nvSpPr>
          <p:cNvPr id="6" name="Tekstvak 5"/>
          <p:cNvSpPr txBox="1"/>
          <p:nvPr/>
        </p:nvSpPr>
        <p:spPr>
          <a:xfrm>
            <a:off x="467544" y="5332678"/>
            <a:ext cx="3672408" cy="1200329"/>
          </a:xfrm>
          <a:prstGeom prst="rect">
            <a:avLst/>
          </a:prstGeom>
          <a:solidFill>
            <a:srgbClr val="FFFF00"/>
          </a:solidFill>
        </p:spPr>
        <p:txBody>
          <a:bodyPr wrap="square" rtlCol="0">
            <a:spAutoFit/>
          </a:bodyPr>
          <a:lstStyle/>
          <a:p>
            <a:r>
              <a:rPr lang="nl-NL" sz="2400" dirty="0">
                <a:latin typeface="Arial Narrow" panose="020B0606020202030204" pitchFamily="34" charset="0"/>
              </a:rPr>
              <a:t>Beide kunnen </a:t>
            </a:r>
          </a:p>
          <a:p>
            <a:r>
              <a:rPr lang="nl-NL" sz="2400" dirty="0">
                <a:latin typeface="Arial Narrow" panose="020B0606020202030204" pitchFamily="34" charset="0"/>
              </a:rPr>
              <a:t>de boodschap versterken of </a:t>
            </a:r>
          </a:p>
          <a:p>
            <a:r>
              <a:rPr lang="nl-NL" sz="2400" dirty="0">
                <a:latin typeface="Arial Narrow" panose="020B0606020202030204" pitchFamily="34" charset="0"/>
              </a:rPr>
              <a:t>de luisteraar juist afleiden. </a:t>
            </a:r>
          </a:p>
        </p:txBody>
      </p:sp>
    </p:spTree>
    <p:extLst>
      <p:ext uri="{BB962C8B-B14F-4D97-AF65-F5344CB8AC3E}">
        <p14:creationId xmlns:p14="http://schemas.microsoft.com/office/powerpoint/2010/main" val="422032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3"/>
          <a:stretch>
            <a:fillRect/>
          </a:stretch>
        </p:blipFill>
        <p:spPr>
          <a:xfrm>
            <a:off x="4789686" y="4336201"/>
            <a:ext cx="3119382" cy="1985061"/>
          </a:xfrm>
          <a:prstGeom prst="rect">
            <a:avLst/>
          </a:prstGeom>
        </p:spPr>
      </p:pic>
      <p:pic>
        <p:nvPicPr>
          <p:cNvPr id="8" name="Afbeelding 7"/>
          <p:cNvPicPr>
            <a:picLocks noChangeAspect="1"/>
          </p:cNvPicPr>
          <p:nvPr/>
        </p:nvPicPr>
        <p:blipFill>
          <a:blip r:embed="rId4"/>
          <a:stretch>
            <a:fillRect/>
          </a:stretch>
        </p:blipFill>
        <p:spPr>
          <a:xfrm>
            <a:off x="4789686" y="1685195"/>
            <a:ext cx="3119382" cy="2651006"/>
          </a:xfrm>
          <a:prstGeom prst="rect">
            <a:avLst/>
          </a:prstGeom>
        </p:spPr>
      </p:pic>
      <p:sp>
        <p:nvSpPr>
          <p:cNvPr id="55" name="Shape 55"/>
          <p:cNvSpPr>
            <a:spLocks noGrp="1"/>
          </p:cNvSpPr>
          <p:nvPr>
            <p:ph type="body" idx="13"/>
          </p:nvPr>
        </p:nvSpPr>
        <p:spPr>
          <a:xfrm>
            <a:off x="7239376" y="6433133"/>
            <a:ext cx="1569660" cy="261610"/>
          </a:xfrm>
          <a:prstGeom prst="rect">
            <a:avLst/>
          </a:prstGeom>
        </p:spPr>
        <p:txBody>
          <a:bodyPr/>
          <a:lstStyle/>
          <a:p>
            <a:r>
              <a:rPr dirty="0"/>
              <a:t>NU </a:t>
            </a:r>
            <a:r>
              <a:rPr dirty="0" err="1"/>
              <a:t>Nederlands</a:t>
            </a:r>
            <a:r>
              <a:rPr dirty="0"/>
              <a:t> </a:t>
            </a:r>
            <a:r>
              <a:rPr lang="nl-NL" dirty="0"/>
              <a:t>2</a:t>
            </a:r>
            <a:r>
              <a:rPr dirty="0"/>
              <a:t>F</a:t>
            </a:r>
          </a:p>
        </p:txBody>
      </p:sp>
      <p:sp>
        <p:nvSpPr>
          <p:cNvPr id="7" name="Tekstvak 6"/>
          <p:cNvSpPr txBox="1"/>
          <p:nvPr/>
        </p:nvSpPr>
        <p:spPr>
          <a:xfrm>
            <a:off x="2304051" y="1731657"/>
            <a:ext cx="129889" cy="311173"/>
          </a:xfrm>
          <a:prstGeom prst="rect">
            <a:avLst/>
          </a:prstGeom>
          <a:noFill/>
        </p:spPr>
        <p:txBody>
          <a:bodyPr wrap="none" lIns="64291" tIns="32146" rIns="64291" bIns="32146" rtlCol="0">
            <a:spAutoFit/>
          </a:bodyPr>
          <a:lstStyle/>
          <a:p>
            <a:pPr defTabSz="410751" hangingPunct="0">
              <a:defRPr/>
            </a:pPr>
            <a:endParaRPr lang="nl-NL" sz="1600" kern="0" dirty="0">
              <a:solidFill>
                <a:srgbClr val="F36919"/>
              </a:solidFill>
              <a:latin typeface="Calibri"/>
              <a:cs typeface="Calibri"/>
              <a:sym typeface="Calibri"/>
            </a:endParaRPr>
          </a:p>
        </p:txBody>
      </p:sp>
      <p:sp>
        <p:nvSpPr>
          <p:cNvPr id="9" name="Tijdelijke aanduiding voor voettekst 1"/>
          <p:cNvSpPr>
            <a:spLocks noGrp="1"/>
          </p:cNvSpPr>
          <p:nvPr/>
        </p:nvSpPr>
        <p:spPr>
          <a:xfrm>
            <a:off x="181573" y="6393660"/>
            <a:ext cx="8280920" cy="412155"/>
          </a:xfrm>
          <a:prstGeom prst="rect">
            <a:avLst/>
          </a:prstGeom>
        </p:spPr>
        <p:txBody>
          <a:bodyPr vert="horz" lIns="91437" tIns="45718" rIns="91437" bIns="45718"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42915">
              <a:defRPr/>
            </a:pPr>
            <a:r>
              <a:rPr lang="nl-NL" sz="1300" dirty="0">
                <a:solidFill>
                  <a:srgbClr val="F36919">
                    <a:tint val="75000"/>
                  </a:srgbClr>
                </a:solidFill>
                <a:latin typeface="Calibri"/>
                <a:cs typeface="Calibri"/>
                <a:sym typeface="Calibri"/>
              </a:rPr>
              <a:t>										</a:t>
            </a:r>
          </a:p>
        </p:txBody>
      </p:sp>
      <p:sp>
        <p:nvSpPr>
          <p:cNvPr id="15" name="Shape 56"/>
          <p:cNvSpPr>
            <a:spLocks noGrp="1"/>
          </p:cNvSpPr>
          <p:nvPr>
            <p:ph type="body" idx="14"/>
          </p:nvPr>
        </p:nvSpPr>
        <p:spPr>
          <a:xfrm>
            <a:off x="1011396" y="1410190"/>
            <a:ext cx="2366290" cy="954107"/>
          </a:xfrm>
          <a:prstGeom prst="rect">
            <a:avLst/>
          </a:prstGeom>
        </p:spPr>
        <p:txBody>
          <a:bodyPr/>
          <a:lstStyle/>
          <a:p>
            <a:r>
              <a:rPr lang="nl-NL" dirty="0"/>
              <a:t>VOORBEELD</a:t>
            </a:r>
          </a:p>
          <a:p>
            <a:endParaRPr dirty="0"/>
          </a:p>
        </p:txBody>
      </p:sp>
      <p:sp>
        <p:nvSpPr>
          <p:cNvPr id="3" name="Bijschrift met afgeronde rechthoek 2"/>
          <p:cNvSpPr/>
          <p:nvPr/>
        </p:nvSpPr>
        <p:spPr>
          <a:xfrm>
            <a:off x="1183522" y="2569000"/>
            <a:ext cx="2957302" cy="3256783"/>
          </a:xfrm>
          <a:prstGeom prst="wedgeRoundRectCallout">
            <a:avLst>
              <a:gd name="adj1" fmla="val 70903"/>
              <a:gd name="adj2" fmla="val -30929"/>
              <a:gd name="adj3" fmla="val 16667"/>
            </a:avLst>
          </a:prstGeom>
          <a:ln/>
        </p:spPr>
        <p:style>
          <a:lnRef idx="1">
            <a:schemeClr val="accent4"/>
          </a:lnRef>
          <a:fillRef idx="3">
            <a:schemeClr val="accent4"/>
          </a:fillRef>
          <a:effectRef idx="2">
            <a:schemeClr val="accent4"/>
          </a:effectRef>
          <a:fontRef idx="minor">
            <a:schemeClr val="lt1"/>
          </a:fontRef>
        </p:style>
        <p:txBody>
          <a:bodyPr rot="0" spcFirstLastPara="1" vertOverflow="overflow" horzOverflow="overflow" vert="horz" wrap="square" lIns="35717" tIns="35717" rIns="35717" bIns="35717" numCol="1" spcCol="26788" rtlCol="0" anchor="ctr">
            <a:spAutoFit/>
          </a:bodyPr>
          <a:lstStyle/>
          <a:p>
            <a:pPr algn="ctr" defTabSz="410751" hangingPunct="0">
              <a:defRPr/>
            </a:pPr>
            <a:r>
              <a:rPr lang="nl-NL" sz="1700" b="1" kern="0" dirty="0">
                <a:solidFill>
                  <a:srgbClr val="000000"/>
                </a:solidFill>
                <a:latin typeface="Helvetica Light"/>
                <a:ea typeface="Helvetica Light"/>
                <a:cs typeface="Helvetica Light"/>
                <a:sym typeface="Helvetica Light"/>
              </a:rPr>
              <a:t>Weerbericht RTL nieuws</a:t>
            </a:r>
          </a:p>
          <a:p>
            <a:pPr algn="ctr" defTabSz="410751" hangingPunct="0">
              <a:defRPr/>
            </a:pPr>
            <a:endParaRPr lang="nl-NL" sz="1700" b="1" kern="0" dirty="0">
              <a:solidFill>
                <a:srgbClr val="000000"/>
              </a:solidFill>
              <a:latin typeface="Helvetica Light"/>
              <a:ea typeface="Helvetica Light"/>
              <a:cs typeface="Helvetica Light"/>
              <a:sym typeface="Helvetica Light"/>
            </a:endParaRPr>
          </a:p>
          <a:p>
            <a:pPr defTabSz="410751" hangingPunct="0">
              <a:defRPr/>
            </a:pPr>
            <a:r>
              <a:rPr lang="nl-NL" sz="1300" kern="0" dirty="0">
                <a:solidFill>
                  <a:srgbClr val="000000"/>
                </a:solidFill>
                <a:latin typeface="Helvetica Light"/>
                <a:ea typeface="Helvetica Light"/>
                <a:cs typeface="Helvetica Light"/>
                <a:sym typeface="Helvetica Light"/>
              </a:rPr>
              <a:t>Na een kleine terugval afgelopen weekend wordt het de komende dagen weer stralend mooi weer. Een landelijke hittegolf zit er niet meer in. Daarvoor hebben we namelijk een aaneengesloten periode van vijf dagen of meer nodig waarbij de temperatuur in De Bilt minimaal 25 graden of hoger is. Daarnaast moeten er drie tropische dagen tussen zitten met 30 graden of meer.</a:t>
            </a:r>
          </a:p>
        </p:txBody>
      </p:sp>
      <p:sp>
        <p:nvSpPr>
          <p:cNvPr id="4" name="Wolkvormig bijschrift 3"/>
          <p:cNvSpPr/>
          <p:nvPr/>
        </p:nvSpPr>
        <p:spPr>
          <a:xfrm>
            <a:off x="6458565" y="1138719"/>
            <a:ext cx="2334476" cy="900420"/>
          </a:xfrm>
          <a:prstGeom prst="cloudCallout">
            <a:avLst>
              <a:gd name="adj1" fmla="val -26407"/>
              <a:gd name="adj2" fmla="val 78651"/>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defRPr/>
            </a:pPr>
            <a:r>
              <a:rPr lang="nl-NL" sz="1100" b="1" kern="0" dirty="0">
                <a:solidFill>
                  <a:srgbClr val="000000"/>
                </a:solidFill>
                <a:latin typeface="Helvetica Light"/>
                <a:ea typeface="Helvetica Light"/>
                <a:cs typeface="Helvetica Light"/>
                <a:sym typeface="Helvetica Light"/>
              </a:rPr>
              <a:t>Welke functies kun je uit deze beelden halen?</a:t>
            </a:r>
          </a:p>
        </p:txBody>
      </p:sp>
      <p:sp>
        <p:nvSpPr>
          <p:cNvPr id="5" name="Ovaal bijschrift 4"/>
          <p:cNvSpPr/>
          <p:nvPr/>
        </p:nvSpPr>
        <p:spPr>
          <a:xfrm>
            <a:off x="6937392" y="2418988"/>
            <a:ext cx="1673378" cy="344881"/>
          </a:xfrm>
          <a:prstGeom prst="wedgeEllipseCallout">
            <a:avLst>
              <a:gd name="adj1" fmla="val -32725"/>
              <a:gd name="adj2" fmla="val 82500"/>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defRPr/>
            </a:pPr>
            <a:r>
              <a:rPr lang="nl-NL" sz="1100" b="1" kern="0" dirty="0">
                <a:solidFill>
                  <a:srgbClr val="000000"/>
                </a:solidFill>
                <a:latin typeface="Helvetica Light"/>
                <a:ea typeface="Helvetica Light"/>
                <a:cs typeface="Helvetica Light"/>
                <a:sym typeface="Helvetica Light"/>
              </a:rPr>
              <a:t>1 verduidelijken </a:t>
            </a:r>
          </a:p>
        </p:txBody>
      </p:sp>
      <p:sp>
        <p:nvSpPr>
          <p:cNvPr id="17" name="Ovaal bijschrift 16"/>
          <p:cNvSpPr/>
          <p:nvPr/>
        </p:nvSpPr>
        <p:spPr>
          <a:xfrm>
            <a:off x="6789114" y="4206057"/>
            <a:ext cx="1821656" cy="344881"/>
          </a:xfrm>
          <a:prstGeom prst="wedgeEllipseCallout">
            <a:avLst>
              <a:gd name="adj1" fmla="val -32725"/>
              <a:gd name="adj2" fmla="val 82500"/>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defRPr/>
            </a:pPr>
            <a:r>
              <a:rPr lang="nl-NL" sz="1100" b="1" kern="0" dirty="0">
                <a:solidFill>
                  <a:srgbClr val="000000"/>
                </a:solidFill>
                <a:latin typeface="Helvetica Light"/>
                <a:ea typeface="Helvetica Light"/>
                <a:cs typeface="Helvetica Light"/>
                <a:sym typeface="Helvetica Light"/>
              </a:rPr>
              <a:t>2 sfeer oproepen</a:t>
            </a:r>
          </a:p>
        </p:txBody>
      </p:sp>
    </p:spTree>
    <p:extLst>
      <p:ext uri="{BB962C8B-B14F-4D97-AF65-F5344CB8AC3E}">
        <p14:creationId xmlns:p14="http://schemas.microsoft.com/office/powerpoint/2010/main" val="19247606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4630839" y="4060767"/>
            <a:ext cx="3295055" cy="2082850"/>
          </a:xfrm>
          <a:prstGeom prst="rect">
            <a:avLst/>
          </a:prstGeom>
        </p:spPr>
      </p:pic>
      <p:pic>
        <p:nvPicPr>
          <p:cNvPr id="2" name="Afbeelding 1"/>
          <p:cNvPicPr>
            <a:picLocks noChangeAspect="1"/>
          </p:cNvPicPr>
          <p:nvPr/>
        </p:nvPicPr>
        <p:blipFill>
          <a:blip r:embed="rId4"/>
          <a:stretch>
            <a:fillRect/>
          </a:stretch>
        </p:blipFill>
        <p:spPr>
          <a:xfrm>
            <a:off x="4624142" y="1840625"/>
            <a:ext cx="3301752" cy="2129730"/>
          </a:xfrm>
          <a:prstGeom prst="rect">
            <a:avLst/>
          </a:prstGeom>
        </p:spPr>
      </p:pic>
      <p:sp>
        <p:nvSpPr>
          <p:cNvPr id="55" name="Shape 55"/>
          <p:cNvSpPr>
            <a:spLocks noGrp="1"/>
          </p:cNvSpPr>
          <p:nvPr>
            <p:ph type="body" idx="13"/>
          </p:nvPr>
        </p:nvSpPr>
        <p:spPr>
          <a:prstGeom prst="rect">
            <a:avLst/>
          </a:prstGeom>
        </p:spPr>
        <p:txBody>
          <a:bodyPr/>
          <a:lstStyle/>
          <a:p>
            <a:r>
              <a:t>NU Nederlands 3F</a:t>
            </a:r>
          </a:p>
        </p:txBody>
      </p:sp>
      <p:sp>
        <p:nvSpPr>
          <p:cNvPr id="7" name="Tekstvak 6"/>
          <p:cNvSpPr txBox="1"/>
          <p:nvPr/>
        </p:nvSpPr>
        <p:spPr>
          <a:xfrm>
            <a:off x="2304051" y="1731657"/>
            <a:ext cx="129889" cy="311173"/>
          </a:xfrm>
          <a:prstGeom prst="rect">
            <a:avLst/>
          </a:prstGeom>
          <a:noFill/>
        </p:spPr>
        <p:txBody>
          <a:bodyPr wrap="none" lIns="64291" tIns="32146" rIns="64291" bIns="32146" rtlCol="0">
            <a:spAutoFit/>
          </a:bodyPr>
          <a:lstStyle/>
          <a:p>
            <a:endParaRPr lang="nl-NL" sz="1600" dirty="0"/>
          </a:p>
        </p:txBody>
      </p:sp>
      <p:sp>
        <p:nvSpPr>
          <p:cNvPr id="9" name="Tijdelijke aanduiding voor voettekst 1"/>
          <p:cNvSpPr>
            <a:spLocks noGrp="1"/>
          </p:cNvSpPr>
          <p:nvPr/>
        </p:nvSpPr>
        <p:spPr>
          <a:xfrm>
            <a:off x="181573" y="6393660"/>
            <a:ext cx="8280920" cy="412155"/>
          </a:xfrm>
          <a:prstGeom prst="rect">
            <a:avLst/>
          </a:prstGeom>
        </p:spPr>
        <p:txBody>
          <a:bodyPr vert="horz" lIns="91437" tIns="45718" rIns="91437" bIns="45718"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300" dirty="0"/>
              <a:t>										</a:t>
            </a:r>
          </a:p>
        </p:txBody>
      </p:sp>
      <p:sp>
        <p:nvSpPr>
          <p:cNvPr id="15" name="Shape 56"/>
          <p:cNvSpPr>
            <a:spLocks noGrp="1"/>
          </p:cNvSpPr>
          <p:nvPr>
            <p:ph type="body" idx="14"/>
          </p:nvPr>
        </p:nvSpPr>
        <p:spPr>
          <a:xfrm>
            <a:off x="1011396" y="1410190"/>
            <a:ext cx="2366290" cy="954107"/>
          </a:xfrm>
          <a:prstGeom prst="rect">
            <a:avLst/>
          </a:prstGeom>
        </p:spPr>
        <p:txBody>
          <a:bodyPr/>
          <a:lstStyle/>
          <a:p>
            <a:r>
              <a:rPr lang="nl-NL" dirty="0"/>
              <a:t>VOORBEELD</a:t>
            </a:r>
          </a:p>
          <a:p>
            <a:endParaRPr dirty="0"/>
          </a:p>
        </p:txBody>
      </p:sp>
      <p:sp>
        <p:nvSpPr>
          <p:cNvPr id="3" name="Bijschrift met afgeronde rechthoek 2"/>
          <p:cNvSpPr/>
          <p:nvPr/>
        </p:nvSpPr>
        <p:spPr>
          <a:xfrm>
            <a:off x="1183522" y="2735406"/>
            <a:ext cx="2658795" cy="2650722"/>
          </a:xfrm>
          <a:prstGeom prst="wedgeRoundRectCallout">
            <a:avLst>
              <a:gd name="adj1" fmla="val 70903"/>
              <a:gd name="adj2" fmla="val -30929"/>
              <a:gd name="adj3" fmla="val 16667"/>
            </a:avLst>
          </a:prstGeom>
          <a:ln/>
        </p:spPr>
        <p:style>
          <a:lnRef idx="1">
            <a:schemeClr val="accent4"/>
          </a:lnRef>
          <a:fillRef idx="3">
            <a:schemeClr val="accent4"/>
          </a:fillRef>
          <a:effectRef idx="2">
            <a:schemeClr val="accent4"/>
          </a:effectRef>
          <a:fontRef idx="minor">
            <a:schemeClr val="lt1"/>
          </a:fontRef>
        </p:style>
        <p:txBody>
          <a:bodyPr rot="0" spcFirstLastPara="1" vertOverflow="overflow" horzOverflow="overflow" vert="horz" wrap="square" lIns="35717" tIns="35717" rIns="35717" bIns="35717" numCol="1" spcCol="26788" rtlCol="0" anchor="ctr">
            <a:spAutoFit/>
          </a:bodyPr>
          <a:lstStyle/>
          <a:p>
            <a:pPr algn="ctr" defTabSz="410751" hangingPunct="0"/>
            <a:r>
              <a:rPr lang="nl-NL" sz="1700" b="1" dirty="0">
                <a:solidFill>
                  <a:srgbClr val="000000"/>
                </a:solidFill>
                <a:latin typeface="Helvetica Light"/>
                <a:ea typeface="Helvetica Light"/>
                <a:cs typeface="Helvetica Light"/>
                <a:sym typeface="Helvetica Light"/>
              </a:rPr>
              <a:t>Het journaal</a:t>
            </a:r>
          </a:p>
          <a:p>
            <a:pPr algn="ctr" defTabSz="410751" hangingPunct="0"/>
            <a:endParaRPr lang="nl-NL" sz="1700" b="1" dirty="0">
              <a:solidFill>
                <a:srgbClr val="000000"/>
              </a:solidFill>
              <a:latin typeface="Helvetica Light"/>
              <a:ea typeface="Helvetica Light"/>
              <a:cs typeface="Helvetica Light"/>
              <a:sym typeface="Helvetica Light"/>
            </a:endParaRPr>
          </a:p>
          <a:p>
            <a:pPr defTabSz="410751" hangingPunct="0"/>
            <a:r>
              <a:rPr lang="nl-NL" sz="1300" dirty="0">
                <a:solidFill>
                  <a:srgbClr val="000000"/>
                </a:solidFill>
                <a:latin typeface="Helvetica Light"/>
                <a:ea typeface="Helvetica Light"/>
                <a:cs typeface="Helvetica Light"/>
                <a:sym typeface="Helvetica Light"/>
              </a:rPr>
              <a:t>De sneeuwbuien van gisteren zorgden voor een enorme chaos op de weg. In de spits stond er meer dan 600 kilometer file op de snelwegen. In totaal viel er 15 centimeter sneeuw. Die zorgde niet alleen voor problemen maar ook voor veel pret.</a:t>
            </a:r>
          </a:p>
        </p:txBody>
      </p:sp>
      <p:sp>
        <p:nvSpPr>
          <p:cNvPr id="4" name="Wolkvormig bijschrift 3"/>
          <p:cNvSpPr/>
          <p:nvPr/>
        </p:nvSpPr>
        <p:spPr>
          <a:xfrm>
            <a:off x="6458565" y="479879"/>
            <a:ext cx="2334476" cy="2218101"/>
          </a:xfrm>
          <a:prstGeom prst="cloudCallout">
            <a:avLst>
              <a:gd name="adj1" fmla="val -26407"/>
              <a:gd name="adj2" fmla="val 78651"/>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r>
              <a:rPr lang="nl-NL" b="1" dirty="0">
                <a:solidFill>
                  <a:srgbClr val="000000"/>
                </a:solidFill>
                <a:latin typeface="Helvetica Light"/>
                <a:ea typeface="Helvetica Light"/>
                <a:cs typeface="Helvetica Light"/>
                <a:sym typeface="Helvetica Light"/>
              </a:rPr>
              <a:t>Welke functies kun je uit deze beelden halen?</a:t>
            </a:r>
          </a:p>
        </p:txBody>
      </p:sp>
      <p:sp>
        <p:nvSpPr>
          <p:cNvPr id="5" name="Ovaal bijschrift 4"/>
          <p:cNvSpPr/>
          <p:nvPr/>
        </p:nvSpPr>
        <p:spPr>
          <a:xfrm>
            <a:off x="6588225" y="2345957"/>
            <a:ext cx="2555776" cy="490944"/>
          </a:xfrm>
          <a:prstGeom prst="wedgeEllipseCallout">
            <a:avLst>
              <a:gd name="adj1" fmla="val -32725"/>
              <a:gd name="adj2" fmla="val 82500"/>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r>
              <a:rPr lang="nl-NL" b="1" dirty="0">
                <a:solidFill>
                  <a:srgbClr val="FF0000"/>
                </a:solidFill>
                <a:latin typeface="Helvetica Light"/>
                <a:ea typeface="Helvetica Light"/>
                <a:cs typeface="Helvetica Light"/>
                <a:sym typeface="Helvetica Light"/>
              </a:rPr>
              <a:t>1</a:t>
            </a:r>
            <a:r>
              <a:rPr lang="nl-NL" b="1" dirty="0">
                <a:solidFill>
                  <a:srgbClr val="000000"/>
                </a:solidFill>
                <a:latin typeface="Helvetica Light"/>
                <a:ea typeface="Helvetica Light"/>
                <a:cs typeface="Helvetica Light"/>
                <a:sym typeface="Helvetica Light"/>
              </a:rPr>
              <a:t> verduidelijken </a:t>
            </a:r>
          </a:p>
        </p:txBody>
      </p:sp>
      <p:sp>
        <p:nvSpPr>
          <p:cNvPr id="17" name="Ovaal bijschrift 16"/>
          <p:cNvSpPr/>
          <p:nvPr/>
        </p:nvSpPr>
        <p:spPr>
          <a:xfrm>
            <a:off x="6789114" y="3548756"/>
            <a:ext cx="1821656" cy="1659483"/>
          </a:xfrm>
          <a:prstGeom prst="wedgeEllipseCallout">
            <a:avLst>
              <a:gd name="adj1" fmla="val -32725"/>
              <a:gd name="adj2" fmla="val 82500"/>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a:r>
              <a:rPr lang="nl-NL" b="1" dirty="0">
                <a:solidFill>
                  <a:srgbClr val="FF0000"/>
                </a:solidFill>
                <a:latin typeface="Helvetica Light"/>
                <a:ea typeface="Helvetica Light"/>
                <a:cs typeface="Helvetica Light"/>
                <a:sym typeface="Helvetica Light"/>
              </a:rPr>
              <a:t>2</a:t>
            </a:r>
            <a:r>
              <a:rPr lang="nl-NL" b="1" dirty="0">
                <a:solidFill>
                  <a:srgbClr val="000000"/>
                </a:solidFill>
                <a:latin typeface="Helvetica Light"/>
                <a:ea typeface="Helvetica Light"/>
                <a:cs typeface="Helvetica Light"/>
                <a:sym typeface="Helvetica Light"/>
              </a:rPr>
              <a:t> sfeer oproepen/ verluchtigen </a:t>
            </a:r>
          </a:p>
        </p:txBody>
      </p:sp>
    </p:spTree>
    <p:extLst>
      <p:ext uri="{BB962C8B-B14F-4D97-AF65-F5344CB8AC3E}">
        <p14:creationId xmlns:p14="http://schemas.microsoft.com/office/powerpoint/2010/main" val="11408171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64704"/>
          </a:xfrm>
          <a:solidFill>
            <a:srgbClr val="0070C0"/>
          </a:solidFill>
        </p:spPr>
        <p:txBody>
          <a:bodyPr>
            <a:normAutofit/>
          </a:bodyPr>
          <a:lstStyle/>
          <a:p>
            <a:r>
              <a:rPr lang="nl-NL" sz="3200" b="1" dirty="0">
                <a:solidFill>
                  <a:schemeClr val="bg1"/>
                </a:solidFill>
                <a:latin typeface="Arial Narrow" panose="020B0606020202030204" pitchFamily="34" charset="0"/>
              </a:rPr>
              <a:t>Ieder gesprek heeft een </a:t>
            </a:r>
            <a:r>
              <a:rPr lang="nl-NL" sz="3200" b="1" u="sng" dirty="0">
                <a:solidFill>
                  <a:schemeClr val="bg1"/>
                </a:solidFill>
                <a:latin typeface="Arial Narrow" panose="020B0606020202030204" pitchFamily="34" charset="0"/>
              </a:rPr>
              <a:t>gespreksdoel</a:t>
            </a:r>
          </a:p>
        </p:txBody>
      </p:sp>
      <p:sp>
        <p:nvSpPr>
          <p:cNvPr id="3" name="Tijdelijke aanduiding voor inhoud 2"/>
          <p:cNvSpPr>
            <a:spLocks noGrp="1"/>
          </p:cNvSpPr>
          <p:nvPr>
            <p:ph idx="1"/>
          </p:nvPr>
        </p:nvSpPr>
        <p:spPr>
          <a:xfrm>
            <a:off x="457200" y="980728"/>
            <a:ext cx="8579296" cy="5877272"/>
          </a:xfrm>
        </p:spPr>
        <p:txBody>
          <a:bodyPr>
            <a:normAutofit fontScale="85000" lnSpcReduction="10000"/>
          </a:bodyPr>
          <a:lstStyle/>
          <a:p>
            <a:r>
              <a:rPr lang="nl-NL" dirty="0">
                <a:solidFill>
                  <a:srgbClr val="0070C0"/>
                </a:solidFill>
              </a:rPr>
              <a:t>Informeren: </a:t>
            </a:r>
            <a:r>
              <a:rPr lang="nl-NL" dirty="0">
                <a:solidFill>
                  <a:srgbClr val="00B050"/>
                </a:solidFill>
              </a:rPr>
              <a:t>informatie geven of vragen</a:t>
            </a:r>
            <a:r>
              <a:rPr lang="nl-NL" dirty="0"/>
              <a:t>: voorbeelden: baliegesprek, voorlichtingsgesprek, dokter-arts gesprek, reportage, nieuwsbericht, uitleg docent, documentaire….</a:t>
            </a:r>
          </a:p>
          <a:p>
            <a:endParaRPr lang="nl-NL" dirty="0"/>
          </a:p>
          <a:p>
            <a:r>
              <a:rPr lang="nl-NL" dirty="0">
                <a:solidFill>
                  <a:srgbClr val="0070C0"/>
                </a:solidFill>
              </a:rPr>
              <a:t>Instrueren</a:t>
            </a:r>
            <a:r>
              <a:rPr lang="nl-NL" dirty="0"/>
              <a:t>: </a:t>
            </a:r>
            <a:r>
              <a:rPr lang="nl-NL" dirty="0">
                <a:solidFill>
                  <a:srgbClr val="00B050"/>
                </a:solidFill>
              </a:rPr>
              <a:t>uitleggen hoe iemand iets moet doen: </a:t>
            </a:r>
            <a:r>
              <a:rPr lang="nl-NL" dirty="0"/>
              <a:t>voorbeeld demonstratie, rekenopgave uitleggen, </a:t>
            </a:r>
            <a:r>
              <a:rPr lang="nl-NL" dirty="0" err="1"/>
              <a:t>ehbo</a:t>
            </a:r>
            <a:r>
              <a:rPr lang="nl-NL" dirty="0"/>
              <a:t>-cursus, ….</a:t>
            </a:r>
          </a:p>
          <a:p>
            <a:endParaRPr lang="nl-NL" dirty="0"/>
          </a:p>
          <a:p>
            <a:r>
              <a:rPr lang="nl-NL" dirty="0">
                <a:solidFill>
                  <a:srgbClr val="0070C0"/>
                </a:solidFill>
              </a:rPr>
              <a:t>Overtuigen / betogen</a:t>
            </a:r>
            <a:r>
              <a:rPr lang="nl-NL" dirty="0"/>
              <a:t>: </a:t>
            </a:r>
            <a:r>
              <a:rPr lang="nl-NL" dirty="0">
                <a:solidFill>
                  <a:srgbClr val="00B050"/>
                </a:solidFill>
              </a:rPr>
              <a:t>iemand overhalen tot je mening</a:t>
            </a:r>
            <a:r>
              <a:rPr lang="nl-NL" dirty="0"/>
              <a:t>: voorbeelden: debat, betoog, sollicitatiegesprek,</a:t>
            </a:r>
          </a:p>
          <a:p>
            <a:endParaRPr lang="nl-NL" dirty="0"/>
          </a:p>
          <a:p>
            <a:r>
              <a:rPr lang="nl-NL" dirty="0">
                <a:solidFill>
                  <a:srgbClr val="0070C0"/>
                </a:solidFill>
              </a:rPr>
              <a:t>Beschouwen:</a:t>
            </a:r>
            <a:r>
              <a:rPr lang="nl-NL" dirty="0"/>
              <a:t> </a:t>
            </a:r>
            <a:r>
              <a:rPr lang="nl-NL" dirty="0">
                <a:solidFill>
                  <a:srgbClr val="00B050"/>
                </a:solidFill>
              </a:rPr>
              <a:t>iemand laten nadenken over iets om tot een eigen mening te komen</a:t>
            </a:r>
            <a:r>
              <a:rPr lang="nl-NL" dirty="0"/>
              <a:t>: voorbeeld documentaire, forum, </a:t>
            </a:r>
          </a:p>
          <a:p>
            <a:endParaRPr lang="nl-NL" dirty="0"/>
          </a:p>
        </p:txBody>
      </p:sp>
    </p:spTree>
    <p:extLst>
      <p:ext uri="{BB962C8B-B14F-4D97-AF65-F5344CB8AC3E}">
        <p14:creationId xmlns:p14="http://schemas.microsoft.com/office/powerpoint/2010/main" val="54907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17767" cy="6859556"/>
          </a:xfrm>
          <a:solidFill>
            <a:srgbClr val="0070C0"/>
          </a:solidFill>
        </p:spPr>
      </p:pic>
    </p:spTree>
    <p:extLst>
      <p:ext uri="{BB962C8B-B14F-4D97-AF65-F5344CB8AC3E}">
        <p14:creationId xmlns:p14="http://schemas.microsoft.com/office/powerpoint/2010/main" val="230396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0900"/>
            <a:ext cx="9144000" cy="795604"/>
          </a:xfrm>
          <a:solidFill>
            <a:srgbClr val="0070C0"/>
          </a:solidFill>
        </p:spPr>
        <p:txBody>
          <a:bodyPr>
            <a:normAutofit/>
          </a:bodyPr>
          <a:lstStyle/>
          <a:p>
            <a:r>
              <a:rPr lang="nl-NL" sz="3200" b="1" dirty="0">
                <a:solidFill>
                  <a:schemeClr val="bg1"/>
                </a:solidFill>
                <a:latin typeface="Arial Narrow" panose="020B0606020202030204" pitchFamily="34" charset="0"/>
              </a:rPr>
              <a:t>Beschouwen en betogen: vraag je af: </a:t>
            </a:r>
          </a:p>
        </p:txBody>
      </p:sp>
      <p:sp>
        <p:nvSpPr>
          <p:cNvPr id="4" name="Tijdelijke aanduiding voor inhoud 3"/>
          <p:cNvSpPr txBox="1">
            <a:spLocks noGrp="1"/>
          </p:cNvSpPr>
          <p:nvPr>
            <p:ph idx="1"/>
          </p:nvPr>
        </p:nvSpPr>
        <p:spPr>
          <a:xfrm>
            <a:off x="467544" y="1340768"/>
            <a:ext cx="8229600" cy="4918269"/>
          </a:xfrm>
          <a:prstGeom prst="rect">
            <a:avLst/>
          </a:prstGeom>
          <a:noFill/>
        </p:spPr>
        <p:txBody>
          <a:bodyPr vert="horz" wrap="square" lIns="91440" tIns="45720" rIns="91440" bIns="45720" rtlCol="0" anchor="t">
            <a:spAutoFit/>
          </a:bodyPr>
          <a:lstStyle/>
          <a:p>
            <a:pPr marL="0" indent="0">
              <a:buNone/>
            </a:pPr>
            <a:r>
              <a:rPr lang="nl-NL" sz="2800" dirty="0">
                <a:solidFill>
                  <a:srgbClr val="00B050"/>
                </a:solidFill>
                <a:latin typeface="Arial Narrow" panose="020B0606020202030204" pitchFamily="34" charset="0"/>
              </a:rPr>
              <a:t>Beschouwing:</a:t>
            </a:r>
            <a:r>
              <a:rPr lang="nl-NL" sz="2800" dirty="0">
                <a:latin typeface="Arial Narrow" panose="020B0606020202030204" pitchFamily="34" charset="0"/>
              </a:rPr>
              <a:t> </a:t>
            </a:r>
            <a:r>
              <a:rPr lang="nl-NL" sz="2800" dirty="0" smtClean="0">
                <a:latin typeface="Arial Narrow" panose="020B0606020202030204" pitchFamily="34" charset="0"/>
              </a:rPr>
              <a:t>= </a:t>
            </a:r>
            <a:r>
              <a:rPr lang="nl-NL" sz="2800" u="sng" dirty="0" smtClean="0">
                <a:latin typeface="Arial Narrow" panose="020B0606020202030204" pitchFamily="34" charset="0"/>
              </a:rPr>
              <a:t>neutraal</a:t>
            </a:r>
            <a:r>
              <a:rPr lang="nl-NL" sz="2800" dirty="0">
                <a:latin typeface="Arial Narrow" panose="020B0606020202030204" pitchFamily="34" charset="0"/>
              </a:rPr>
              <a:t>: verschillende kanten laten zien. </a:t>
            </a:r>
          </a:p>
          <a:p>
            <a:pPr marL="0" indent="0">
              <a:buNone/>
            </a:pPr>
            <a:r>
              <a:rPr lang="nl-NL" sz="2800" dirty="0">
                <a:solidFill>
                  <a:srgbClr val="00B050"/>
                </a:solidFill>
                <a:latin typeface="Arial Narrow"/>
              </a:rPr>
              <a:t>Betoog:</a:t>
            </a:r>
            <a:r>
              <a:rPr lang="nl-NL" sz="2800" dirty="0">
                <a:latin typeface="Arial Narrow"/>
              </a:rPr>
              <a:t> </a:t>
            </a:r>
            <a:r>
              <a:rPr lang="nl-NL" sz="2800" dirty="0" smtClean="0">
                <a:latin typeface="Arial Narrow"/>
              </a:rPr>
              <a:t>= subjectief = persoonlijk = </a:t>
            </a:r>
            <a:r>
              <a:rPr lang="nl-NL" sz="2800" u="sng" dirty="0" smtClean="0">
                <a:latin typeface="Arial Narrow"/>
              </a:rPr>
              <a:t>overhalen </a:t>
            </a:r>
            <a:r>
              <a:rPr lang="nl-NL" sz="2800" u="sng" dirty="0">
                <a:latin typeface="Arial Narrow"/>
              </a:rPr>
              <a:t>= overtuigen</a:t>
            </a:r>
            <a:r>
              <a:rPr lang="nl-NL" sz="2800" dirty="0">
                <a:latin typeface="Arial Narrow"/>
              </a:rPr>
              <a:t>.</a:t>
            </a:r>
          </a:p>
          <a:p>
            <a:r>
              <a:rPr lang="nl-NL" sz="2800" dirty="0">
                <a:latin typeface="Arial Narrow" panose="020B0606020202030204" pitchFamily="34" charset="0"/>
              </a:rPr>
              <a:t>Meeste discussieprogramma’s op  TV zijn meningsvormend. Meestal </a:t>
            </a:r>
            <a:r>
              <a:rPr lang="nl-NL" sz="2800" dirty="0">
                <a:solidFill>
                  <a:srgbClr val="0070C0"/>
                </a:solidFill>
                <a:latin typeface="Arial Narrow" panose="020B0606020202030204" pitchFamily="34" charset="0"/>
              </a:rPr>
              <a:t>beschouwend</a:t>
            </a:r>
            <a:r>
              <a:rPr lang="nl-NL" sz="2800" dirty="0">
                <a:latin typeface="Arial Narrow" panose="020B0606020202030204" pitchFamily="34" charset="0"/>
              </a:rPr>
              <a:t>. </a:t>
            </a:r>
          </a:p>
          <a:p>
            <a:pPr marL="0" indent="360045">
              <a:buNone/>
            </a:pPr>
            <a:r>
              <a:rPr lang="nl-NL" sz="2800" dirty="0">
                <a:latin typeface="Arial Narrow" panose="020B0606020202030204" pitchFamily="34" charset="0"/>
              </a:rPr>
              <a:t>Wat is het onderwerp of de stelling?</a:t>
            </a:r>
          </a:p>
          <a:p>
            <a:r>
              <a:rPr lang="nl-NL" sz="2800" dirty="0">
                <a:latin typeface="Arial Narrow" panose="020B0606020202030204" pitchFamily="34" charset="0"/>
              </a:rPr>
              <a:t>Welke </a:t>
            </a:r>
            <a:r>
              <a:rPr lang="nl-NL" sz="2800" dirty="0">
                <a:solidFill>
                  <a:srgbClr val="0070C0"/>
                </a:solidFill>
                <a:latin typeface="Arial Narrow" panose="020B0606020202030204" pitchFamily="34" charset="0"/>
              </a:rPr>
              <a:t>meningen </a:t>
            </a:r>
            <a:r>
              <a:rPr lang="nl-NL" sz="2800" dirty="0">
                <a:latin typeface="Arial Narrow" panose="020B0606020202030204" pitchFamily="34" charset="0"/>
              </a:rPr>
              <a:t>worden gegeven en wat zijn de belangrijkste </a:t>
            </a:r>
            <a:r>
              <a:rPr lang="nl-NL" sz="2800" dirty="0">
                <a:solidFill>
                  <a:srgbClr val="0070C0"/>
                </a:solidFill>
                <a:latin typeface="Arial Narrow" panose="020B0606020202030204" pitchFamily="34" charset="0"/>
              </a:rPr>
              <a:t>argumenten</a:t>
            </a:r>
            <a:r>
              <a:rPr lang="nl-NL" sz="2800" dirty="0">
                <a:latin typeface="Arial Narrow" panose="020B0606020202030204" pitchFamily="34" charset="0"/>
              </a:rPr>
              <a:t>? </a:t>
            </a:r>
          </a:p>
          <a:p>
            <a:r>
              <a:rPr lang="nl-NL" sz="2800" dirty="0">
                <a:latin typeface="Arial Narrow" panose="020B0606020202030204" pitchFamily="34" charset="0"/>
              </a:rPr>
              <a:t>Is de uitspraak van de interviewer of geïnterviewde een mening, argument, een conclusie of een advies?</a:t>
            </a:r>
          </a:p>
          <a:p>
            <a:r>
              <a:rPr lang="nl-NL" sz="2800" dirty="0">
                <a:latin typeface="Arial Narrow" panose="020B0606020202030204" pitchFamily="34" charset="0"/>
              </a:rPr>
              <a:t>Vind je de argumenten sterk en waarom wel / niet? </a:t>
            </a:r>
          </a:p>
        </p:txBody>
      </p:sp>
    </p:spTree>
    <p:extLst>
      <p:ext uri="{BB962C8B-B14F-4D97-AF65-F5344CB8AC3E}">
        <p14:creationId xmlns:p14="http://schemas.microsoft.com/office/powerpoint/2010/main" val="166812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a:solidFill>
            <a:srgbClr val="0070C0"/>
          </a:solidFill>
        </p:spPr>
        <p:txBody>
          <a:bodyPr>
            <a:normAutofit fontScale="90000"/>
          </a:bodyPr>
          <a:lstStyle/>
          <a:p>
            <a:r>
              <a:rPr lang="nl-NL" dirty="0">
                <a:solidFill>
                  <a:schemeClr val="bg1"/>
                </a:solidFill>
              </a:rPr>
              <a:t/>
            </a:r>
            <a:br>
              <a:rPr lang="nl-NL" dirty="0">
                <a:solidFill>
                  <a:schemeClr val="bg1"/>
                </a:solidFill>
              </a:rPr>
            </a:br>
            <a:r>
              <a:rPr lang="nl-NL" sz="3600" b="1" dirty="0">
                <a:solidFill>
                  <a:schemeClr val="bg1"/>
                </a:solidFill>
                <a:latin typeface="Arial Narrow" panose="020B0606020202030204" pitchFamily="34" charset="0"/>
              </a:rPr>
              <a:t>Kijken </a:t>
            </a:r>
            <a:r>
              <a:rPr lang="nl-NL" sz="3600" b="1" dirty="0" smtClean="0">
                <a:solidFill>
                  <a:schemeClr val="bg1"/>
                </a:solidFill>
                <a:latin typeface="Arial Narrow" panose="020B0606020202030204" pitchFamily="34" charset="0"/>
              </a:rPr>
              <a:t>Luisteren  </a:t>
            </a:r>
            <a:r>
              <a:rPr lang="nl-NL" sz="3600" b="1" dirty="0">
                <a:solidFill>
                  <a:schemeClr val="bg1"/>
                </a:solidFill>
                <a:latin typeface="Arial Narrow" panose="020B0606020202030204" pitchFamily="34" charset="0"/>
              </a:rPr>
              <a:t/>
            </a:r>
            <a:br>
              <a:rPr lang="nl-NL" sz="3600" b="1" dirty="0">
                <a:solidFill>
                  <a:schemeClr val="bg1"/>
                </a:solidFill>
                <a:latin typeface="Arial Narrow" panose="020B0606020202030204" pitchFamily="34" charset="0"/>
              </a:rPr>
            </a:br>
            <a:endParaRPr lang="nl-NL" sz="2700"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a:xfrm>
            <a:off x="179512" y="2151201"/>
            <a:ext cx="8579296" cy="2260848"/>
          </a:xfrm>
        </p:spPr>
        <p:txBody>
          <a:bodyPr/>
          <a:lstStyle/>
          <a:p>
            <a:r>
              <a:rPr lang="nl-NL" dirty="0"/>
              <a:t>1.1 Gericht kijken en luisteren (luisterstrategie)</a:t>
            </a:r>
          </a:p>
          <a:p>
            <a:r>
              <a:rPr lang="nl-NL" dirty="0"/>
              <a:t>1.2 Functie van beeld</a:t>
            </a:r>
          </a:p>
          <a:p>
            <a:r>
              <a:rPr lang="nl-NL" dirty="0"/>
              <a:t>1.3 Aantekeningen maken</a:t>
            </a:r>
          </a:p>
          <a:p>
            <a:endParaRPr lang="nl-NL" dirty="0"/>
          </a:p>
          <a:p>
            <a:endParaRPr lang="nl-NL" dirty="0"/>
          </a:p>
        </p:txBody>
      </p:sp>
      <p:sp>
        <p:nvSpPr>
          <p:cNvPr id="4" name="Tekstvak 3"/>
          <p:cNvSpPr txBox="1"/>
          <p:nvPr/>
        </p:nvSpPr>
        <p:spPr>
          <a:xfrm>
            <a:off x="2411760" y="1772816"/>
            <a:ext cx="4608512" cy="369332"/>
          </a:xfrm>
          <a:prstGeom prst="rect">
            <a:avLst/>
          </a:prstGeom>
          <a:noFill/>
        </p:spPr>
        <p:txBody>
          <a:bodyPr wrap="square" rtlCol="0">
            <a:spAutoFit/>
          </a:bodyPr>
          <a:lstStyle/>
          <a:p>
            <a:r>
              <a:rPr lang="nl-NL" dirty="0">
                <a:solidFill>
                  <a:srgbClr val="FF0000"/>
                </a:solidFill>
              </a:rPr>
              <a:t>PowerPoint Luisteren I </a:t>
            </a:r>
          </a:p>
        </p:txBody>
      </p:sp>
      <p:graphicFrame>
        <p:nvGraphicFramePr>
          <p:cNvPr id="5" name="Tabel 4"/>
          <p:cNvGraphicFramePr>
            <a:graphicFrameLocks noGrp="1"/>
          </p:cNvGraphicFramePr>
          <p:nvPr>
            <p:extLst>
              <p:ext uri="{D42A27DB-BD31-4B8C-83A1-F6EECF244321}">
                <p14:modId xmlns:p14="http://schemas.microsoft.com/office/powerpoint/2010/main" val="3477709152"/>
              </p:ext>
            </p:extLst>
          </p:nvPr>
        </p:nvGraphicFramePr>
        <p:xfrm>
          <a:off x="395536" y="4293096"/>
          <a:ext cx="8229600" cy="1828800"/>
        </p:xfrm>
        <a:graphic>
          <a:graphicData uri="http://schemas.openxmlformats.org/drawingml/2006/table">
            <a:tbl>
              <a:tblPr/>
              <a:tblGrid>
                <a:gridCol w="4464496">
                  <a:extLst>
                    <a:ext uri="{9D8B030D-6E8A-4147-A177-3AD203B41FA5}">
                      <a16:colId xmlns="" xmlns:a16="http://schemas.microsoft.com/office/drawing/2014/main" val="20000"/>
                    </a:ext>
                  </a:extLst>
                </a:gridCol>
                <a:gridCol w="3765104">
                  <a:extLst>
                    <a:ext uri="{9D8B030D-6E8A-4147-A177-3AD203B41FA5}">
                      <a16:colId xmlns="" xmlns:a16="http://schemas.microsoft.com/office/drawing/2014/main" val="20001"/>
                    </a:ext>
                  </a:extLst>
                </a:gridCol>
              </a:tblGrid>
              <a:tr h="0">
                <a:tc gridSpan="2">
                  <a:txBody>
                    <a:bodyPr/>
                    <a:lstStyle/>
                    <a:p>
                      <a:r>
                        <a:rPr lang="nl-NL" b="1" dirty="0"/>
                        <a:t>Toets: 26</a:t>
                      </a:r>
                      <a:r>
                        <a:rPr lang="nl-NL" b="1" baseline="0" dirty="0"/>
                        <a:t> </a:t>
                      </a:r>
                      <a:r>
                        <a:rPr lang="nl-NL" b="1" dirty="0"/>
                        <a:t>vragen</a:t>
                      </a:r>
                    </a:p>
                  </a:txBody>
                  <a:tcPr anchor="ctr">
                    <a:lnL>
                      <a:noFill/>
                    </a:lnL>
                    <a:lnR>
                      <a:noFill/>
                    </a:lnR>
                    <a:lnT>
                      <a:noFill/>
                    </a:lnT>
                    <a:lnB>
                      <a:noFill/>
                    </a:lnB>
                  </a:tcPr>
                </a:tc>
                <a:tc hMerge="1">
                  <a:txBody>
                    <a:bodyPr/>
                    <a:lstStyle/>
                    <a:p>
                      <a:endParaRPr lang="nl-NL"/>
                    </a:p>
                  </a:txBody>
                  <a:tcPr/>
                </a:tc>
                <a:extLst>
                  <a:ext uri="{0D108BD9-81ED-4DB2-BD59-A6C34878D82A}">
                    <a16:rowId xmlns="" xmlns:a16="http://schemas.microsoft.com/office/drawing/2014/main" val="10000"/>
                  </a:ext>
                </a:extLst>
              </a:tr>
              <a:tr h="0">
                <a:tc>
                  <a:txBody>
                    <a:bodyPr/>
                    <a:lstStyle/>
                    <a:p>
                      <a:r>
                        <a:rPr lang="nl-NL"/>
                        <a:t>1 Gericht luisteren/kijken</a:t>
                      </a:r>
                    </a:p>
                  </a:txBody>
                  <a:tcPr anchor="ctr">
                    <a:lnL>
                      <a:noFill/>
                    </a:lnL>
                    <a:lnR>
                      <a:noFill/>
                    </a:lnR>
                    <a:lnT>
                      <a:noFill/>
                    </a:lnT>
                    <a:lnB>
                      <a:noFill/>
                    </a:lnB>
                  </a:tcPr>
                </a:tc>
                <a:tc>
                  <a:txBody>
                    <a:bodyPr/>
                    <a:lstStyle/>
                    <a:p>
                      <a:r>
                        <a:rPr lang="nl-NL" dirty="0"/>
                        <a:t>10</a:t>
                      </a:r>
                    </a:p>
                  </a:txBody>
                  <a:tcPr anchor="ctr">
                    <a:lnL>
                      <a:noFill/>
                    </a:lnL>
                    <a:lnR>
                      <a:noFill/>
                    </a:lnR>
                    <a:lnT>
                      <a:noFill/>
                    </a:lnT>
                    <a:lnB>
                      <a:noFill/>
                    </a:lnB>
                  </a:tcPr>
                </a:tc>
                <a:extLst>
                  <a:ext uri="{0D108BD9-81ED-4DB2-BD59-A6C34878D82A}">
                    <a16:rowId xmlns="" xmlns:a16="http://schemas.microsoft.com/office/drawing/2014/main" val="10001"/>
                  </a:ext>
                </a:extLst>
              </a:tr>
              <a:tr h="0">
                <a:tc>
                  <a:txBody>
                    <a:bodyPr/>
                    <a:lstStyle/>
                    <a:p>
                      <a:r>
                        <a:rPr lang="nl-NL" dirty="0"/>
                        <a:t>2 Functie van beeld</a:t>
                      </a:r>
                    </a:p>
                  </a:txBody>
                  <a:tcPr anchor="ctr">
                    <a:lnL>
                      <a:noFill/>
                    </a:lnL>
                    <a:lnR>
                      <a:noFill/>
                    </a:lnR>
                    <a:lnT>
                      <a:noFill/>
                    </a:lnT>
                    <a:lnB>
                      <a:noFill/>
                    </a:lnB>
                  </a:tcPr>
                </a:tc>
                <a:tc>
                  <a:txBody>
                    <a:bodyPr/>
                    <a:lstStyle/>
                    <a:p>
                      <a:r>
                        <a:rPr lang="nl-NL" dirty="0"/>
                        <a:t>5</a:t>
                      </a:r>
                    </a:p>
                  </a:txBody>
                  <a:tcPr anchor="ctr">
                    <a:lnL>
                      <a:noFill/>
                    </a:lnL>
                    <a:lnR>
                      <a:noFill/>
                    </a:lnR>
                    <a:lnT>
                      <a:noFill/>
                    </a:lnT>
                    <a:lnB>
                      <a:noFill/>
                    </a:lnB>
                  </a:tcPr>
                </a:tc>
                <a:extLst>
                  <a:ext uri="{0D108BD9-81ED-4DB2-BD59-A6C34878D82A}">
                    <a16:rowId xmlns="" xmlns:a16="http://schemas.microsoft.com/office/drawing/2014/main" val="10002"/>
                  </a:ext>
                </a:extLst>
              </a:tr>
              <a:tr h="0">
                <a:tc>
                  <a:txBody>
                    <a:bodyPr/>
                    <a:lstStyle/>
                    <a:p>
                      <a:r>
                        <a:rPr lang="nl-NL" dirty="0"/>
                        <a:t>3 Aantekeningen maken tijdens luist/kijken</a:t>
                      </a:r>
                    </a:p>
                  </a:txBody>
                  <a:tcPr anchor="ctr">
                    <a:lnL>
                      <a:noFill/>
                    </a:lnL>
                    <a:lnR>
                      <a:noFill/>
                    </a:lnR>
                    <a:lnT>
                      <a:noFill/>
                    </a:lnT>
                    <a:lnB>
                      <a:noFill/>
                    </a:lnB>
                  </a:tcPr>
                </a:tc>
                <a:tc>
                  <a:txBody>
                    <a:bodyPr/>
                    <a:lstStyle/>
                    <a:p>
                      <a:r>
                        <a:rPr lang="nl-NL"/>
                        <a:t>5</a:t>
                      </a:r>
                    </a:p>
                  </a:txBody>
                  <a:tcPr anchor="ctr">
                    <a:lnL>
                      <a:noFill/>
                    </a:lnL>
                    <a:lnR>
                      <a:noFill/>
                    </a:lnR>
                    <a:lnT>
                      <a:noFill/>
                    </a:lnT>
                    <a:lnB>
                      <a:noFill/>
                    </a:lnB>
                  </a:tcPr>
                </a:tc>
                <a:extLst>
                  <a:ext uri="{0D108BD9-81ED-4DB2-BD59-A6C34878D82A}">
                    <a16:rowId xmlns="" xmlns:a16="http://schemas.microsoft.com/office/drawing/2014/main" val="10003"/>
                  </a:ext>
                </a:extLst>
              </a:tr>
              <a:tr h="0">
                <a:tc>
                  <a:txBody>
                    <a:bodyPr/>
                    <a:lstStyle/>
                    <a:p>
                      <a:r>
                        <a:rPr lang="nl-NL" dirty="0"/>
                        <a:t>4 Luisteren/kijken algemeen</a:t>
                      </a:r>
                    </a:p>
                  </a:txBody>
                  <a:tcPr anchor="ctr">
                    <a:lnL>
                      <a:noFill/>
                    </a:lnL>
                    <a:lnR>
                      <a:noFill/>
                    </a:lnR>
                    <a:lnT>
                      <a:noFill/>
                    </a:lnT>
                    <a:lnB>
                      <a:noFill/>
                    </a:lnB>
                  </a:tcPr>
                </a:tc>
                <a:tc>
                  <a:txBody>
                    <a:bodyPr/>
                    <a:lstStyle/>
                    <a:p>
                      <a:r>
                        <a:rPr lang="nl-NL" dirty="0"/>
                        <a:t>6</a:t>
                      </a:r>
                    </a:p>
                  </a:txBody>
                  <a:tcPr anchor="ctr">
                    <a:lnL>
                      <a:noFill/>
                    </a:lnL>
                    <a:lnR>
                      <a:noFill/>
                    </a:lnR>
                    <a:lnT>
                      <a:noFill/>
                    </a:lnT>
                    <a:lnB>
                      <a:noFill/>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473926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a:solidFill>
            <a:srgbClr val="0070C0"/>
          </a:solidFill>
        </p:spPr>
        <p:txBody>
          <a:bodyPr>
            <a:normAutofit/>
          </a:bodyPr>
          <a:lstStyle/>
          <a:p>
            <a:r>
              <a:rPr lang="nl-NL" sz="3200" b="1" dirty="0">
                <a:solidFill>
                  <a:schemeClr val="bg1"/>
                </a:solidFill>
                <a:latin typeface="Arial Narrow" panose="020B0606020202030204" pitchFamily="34" charset="0"/>
              </a:rPr>
              <a:t>Open en gesloten </a:t>
            </a:r>
            <a:r>
              <a:rPr lang="nl-NL" sz="3200" b="1" dirty="0" smtClean="0">
                <a:solidFill>
                  <a:schemeClr val="bg1"/>
                </a:solidFill>
                <a:latin typeface="Arial Narrow" panose="020B0606020202030204" pitchFamily="34" charset="0"/>
              </a:rPr>
              <a:t>vragen in een gesprek / interview</a:t>
            </a:r>
            <a:endParaRPr lang="nl-NL" sz="3200" b="1"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altLang="nl-NL" dirty="0">
                <a:latin typeface="Arial Narrow" panose="020B0606020202030204" pitchFamily="34" charset="0"/>
              </a:rPr>
              <a:t>Gesloten vragen:</a:t>
            </a:r>
          </a:p>
          <a:p>
            <a:pPr lvl="1"/>
            <a:r>
              <a:rPr lang="nl-NL" altLang="nl-NL" dirty="0">
                <a:latin typeface="Arial Narrow"/>
              </a:rPr>
              <a:t>beperkte antwoordmogelijkheden  (ja/nee; eens/ oneens)</a:t>
            </a:r>
            <a:endParaRPr lang="nl-NL" altLang="nl-NL" dirty="0">
              <a:latin typeface="Arial Narrow" panose="020B0606020202030204" pitchFamily="34" charset="0"/>
            </a:endParaRPr>
          </a:p>
          <a:p>
            <a:pPr lvl="1"/>
            <a:r>
              <a:rPr lang="nl-NL" altLang="nl-NL" dirty="0">
                <a:latin typeface="Arial Narrow" panose="020B0606020202030204" pitchFamily="34" charset="0"/>
              </a:rPr>
              <a:t>specifieke informatie</a:t>
            </a:r>
          </a:p>
          <a:p>
            <a:r>
              <a:rPr lang="nl-NL" altLang="nl-NL" dirty="0">
                <a:latin typeface="Arial Narrow" panose="020B0606020202030204" pitchFamily="34" charset="0"/>
              </a:rPr>
              <a:t>Open vragen:</a:t>
            </a:r>
          </a:p>
          <a:p>
            <a:pPr lvl="1"/>
            <a:r>
              <a:rPr lang="nl-NL" altLang="nl-NL" dirty="0">
                <a:latin typeface="Arial Narrow" panose="020B0606020202030204" pitchFamily="34" charset="0"/>
              </a:rPr>
              <a:t>wie, wat, waar, waarom, hoe, wanneer, etc.</a:t>
            </a:r>
          </a:p>
          <a:p>
            <a:pPr lvl="1"/>
            <a:r>
              <a:rPr lang="nl-NL" altLang="nl-NL" dirty="0">
                <a:latin typeface="Arial Narrow" panose="020B0606020202030204" pitchFamily="34" charset="0"/>
              </a:rPr>
              <a:t>uitgebreid antwoord</a:t>
            </a:r>
          </a:p>
          <a:p>
            <a:pPr lvl="1"/>
            <a:r>
              <a:rPr lang="nl-NL" altLang="nl-NL" dirty="0">
                <a:latin typeface="Arial Narrow" panose="020B0606020202030204" pitchFamily="34" charset="0"/>
              </a:rPr>
              <a:t>meer ruimte voor geïnterviewde</a:t>
            </a:r>
          </a:p>
          <a:p>
            <a:endParaRPr lang="nl-NL" dirty="0"/>
          </a:p>
        </p:txBody>
      </p:sp>
    </p:spTree>
    <p:extLst>
      <p:ext uri="{BB962C8B-B14F-4D97-AF65-F5344CB8AC3E}">
        <p14:creationId xmlns:p14="http://schemas.microsoft.com/office/powerpoint/2010/main" val="213288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92696"/>
          </a:xfrm>
          <a:solidFill>
            <a:srgbClr val="0070C0"/>
          </a:solidFill>
        </p:spPr>
        <p:txBody>
          <a:bodyPr>
            <a:normAutofit/>
          </a:bodyPr>
          <a:lstStyle/>
          <a:p>
            <a:r>
              <a:rPr lang="nl-NL" sz="3200" b="1" dirty="0">
                <a:solidFill>
                  <a:schemeClr val="bg1"/>
                </a:solidFill>
                <a:latin typeface="Arial Narrow" panose="020B0606020202030204" pitchFamily="34" charset="0"/>
              </a:rPr>
              <a:t>Soorten </a:t>
            </a:r>
            <a:r>
              <a:rPr lang="nl-NL" sz="3200" b="1" dirty="0" smtClean="0">
                <a:solidFill>
                  <a:schemeClr val="bg1"/>
                </a:solidFill>
                <a:latin typeface="Arial Narrow" panose="020B0606020202030204" pitchFamily="34" charset="0"/>
              </a:rPr>
              <a:t>gespreksvragen</a:t>
            </a:r>
            <a:endParaRPr lang="nl-NL" sz="3200" b="1"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a:xfrm>
            <a:off x="179512" y="1052736"/>
            <a:ext cx="8964488" cy="5073427"/>
          </a:xfrm>
        </p:spPr>
        <p:txBody>
          <a:bodyPr>
            <a:normAutofit/>
          </a:bodyPr>
          <a:lstStyle/>
          <a:p>
            <a:pPr marL="342900" lvl="1" indent="-342900">
              <a:buFont typeface="Arial" panose="020B0604020202020204" pitchFamily="34" charset="0"/>
              <a:buChar char="•"/>
            </a:pPr>
            <a:r>
              <a:rPr lang="nl-NL" altLang="nl-NL" sz="2400" dirty="0">
                <a:latin typeface="Arial Narrow" panose="020B0606020202030204" pitchFamily="34" charset="0"/>
              </a:rPr>
              <a:t>Suggestieve vraag: </a:t>
            </a:r>
            <a:r>
              <a:rPr lang="nl-NL" altLang="nl-NL" sz="2400" dirty="0" smtClean="0">
                <a:latin typeface="Arial Narrow" panose="020B0606020202030204" pitchFamily="34" charset="0"/>
              </a:rPr>
              <a:t>	</a:t>
            </a:r>
            <a:r>
              <a:rPr lang="nl-NL" altLang="nl-NL" sz="1600" b="1" i="1" dirty="0" smtClean="0">
                <a:solidFill>
                  <a:srgbClr val="7030A0"/>
                </a:solidFill>
                <a:latin typeface="Dyslexie" panose="02000000000000000000" pitchFamily="2" charset="0"/>
              </a:rPr>
              <a:t>U </a:t>
            </a:r>
            <a:r>
              <a:rPr lang="nl-NL" altLang="nl-NL" sz="1600" b="1" i="1" dirty="0">
                <a:solidFill>
                  <a:srgbClr val="7030A0"/>
                </a:solidFill>
                <a:latin typeface="Dyslexie" panose="02000000000000000000" pitchFamily="2" charset="0"/>
              </a:rPr>
              <a:t>heeft zeker geen vertrouwen in de politie?</a:t>
            </a:r>
          </a:p>
          <a:p>
            <a:pPr marL="342900" lvl="1" indent="-342900">
              <a:buFont typeface="Arial" panose="020B0604020202020204" pitchFamily="34" charset="0"/>
              <a:buChar char="•"/>
            </a:pPr>
            <a:r>
              <a:rPr lang="nl-NL" altLang="nl-NL" sz="2400" dirty="0">
                <a:latin typeface="Arial Narrow" panose="020B0606020202030204" pitchFamily="34" charset="0"/>
              </a:rPr>
              <a:t>Impertinente vraag: </a:t>
            </a:r>
            <a:r>
              <a:rPr lang="nl-NL" altLang="nl-NL" sz="2400" dirty="0" smtClean="0">
                <a:latin typeface="Arial Narrow" panose="020B0606020202030204" pitchFamily="34" charset="0"/>
              </a:rPr>
              <a:t>	</a:t>
            </a:r>
            <a:r>
              <a:rPr lang="nl-NL" altLang="nl-NL" sz="1600" b="1" i="1" dirty="0" smtClean="0">
                <a:solidFill>
                  <a:srgbClr val="7030A0"/>
                </a:solidFill>
                <a:latin typeface="Dyslexie" panose="02000000000000000000" pitchFamily="2" charset="0"/>
              </a:rPr>
              <a:t>Klopt </a:t>
            </a:r>
            <a:r>
              <a:rPr lang="nl-NL" altLang="nl-NL" sz="1600" b="1" i="1" dirty="0">
                <a:solidFill>
                  <a:srgbClr val="7030A0"/>
                </a:solidFill>
                <a:latin typeface="Dyslexie" panose="02000000000000000000" pitchFamily="2" charset="0"/>
              </a:rPr>
              <a:t>het dat uw vrouw bij u weg wil?</a:t>
            </a:r>
          </a:p>
          <a:p>
            <a:pPr marL="342900" lvl="1" indent="-342900">
              <a:buFont typeface="Arial" panose="020B0604020202020204" pitchFamily="34" charset="0"/>
              <a:buChar char="•"/>
            </a:pPr>
            <a:r>
              <a:rPr lang="nl-NL" altLang="nl-NL" sz="2400" dirty="0">
                <a:latin typeface="Arial Narrow" panose="020B0606020202030204" pitchFamily="34" charset="0"/>
              </a:rPr>
              <a:t>Vervolgvraag (doorvraag):</a:t>
            </a:r>
            <a:r>
              <a:rPr lang="nl-NL" altLang="nl-NL" dirty="0">
                <a:latin typeface="Arial Narrow" panose="020B0606020202030204" pitchFamily="34" charset="0"/>
              </a:rPr>
              <a:t> </a:t>
            </a:r>
            <a:r>
              <a:rPr lang="nl-NL" altLang="nl-NL" sz="1800" b="1" i="1" dirty="0">
                <a:solidFill>
                  <a:srgbClr val="7030A0"/>
                </a:solidFill>
                <a:latin typeface="Dyslexie" panose="02000000000000000000" pitchFamily="2" charset="0"/>
              </a:rPr>
              <a:t>Wat bedoelt u daarmee?</a:t>
            </a:r>
          </a:p>
          <a:p>
            <a:pPr marL="342900" lvl="1" indent="-342900">
              <a:buFont typeface="Arial" panose="020B0604020202020204" pitchFamily="34" charset="0"/>
              <a:buChar char="•"/>
            </a:pPr>
            <a:r>
              <a:rPr lang="nl-NL" altLang="nl-NL" sz="2400" dirty="0">
                <a:latin typeface="Arial Narrow" panose="020B0606020202030204" pitchFamily="34" charset="0"/>
              </a:rPr>
              <a:t>Controlevraag:</a:t>
            </a:r>
            <a:r>
              <a:rPr lang="nl-NL" altLang="nl-NL" dirty="0">
                <a:latin typeface="Arial Narrow" panose="020B0606020202030204" pitchFamily="34" charset="0"/>
              </a:rPr>
              <a:t>       </a:t>
            </a:r>
            <a:r>
              <a:rPr lang="nl-NL" altLang="nl-NL" dirty="0" smtClean="0">
                <a:latin typeface="Arial Narrow" panose="020B0606020202030204" pitchFamily="34" charset="0"/>
              </a:rPr>
              <a:t>	</a:t>
            </a:r>
            <a:r>
              <a:rPr lang="nl-NL" altLang="nl-NL" sz="1600" b="1" i="1" dirty="0" smtClean="0">
                <a:solidFill>
                  <a:srgbClr val="7030A0"/>
                </a:solidFill>
                <a:latin typeface="Dyslexie" panose="02000000000000000000" pitchFamily="2" charset="0"/>
              </a:rPr>
              <a:t>Begrijp </a:t>
            </a:r>
            <a:r>
              <a:rPr lang="nl-NL" altLang="nl-NL" sz="1600" b="1" i="1" dirty="0">
                <a:solidFill>
                  <a:srgbClr val="7030A0"/>
                </a:solidFill>
                <a:latin typeface="Dyslexie" panose="02000000000000000000" pitchFamily="2" charset="0"/>
              </a:rPr>
              <a:t>ik het goed dat …?</a:t>
            </a:r>
          </a:p>
          <a:p>
            <a:pPr marL="342900" lvl="1" indent="-342900">
              <a:buFont typeface="Arial" panose="020B0604020202020204" pitchFamily="34" charset="0"/>
              <a:buChar char="•"/>
            </a:pPr>
            <a:r>
              <a:rPr lang="nl-NL" altLang="nl-NL" sz="2400" dirty="0">
                <a:latin typeface="Arial Narrow" panose="020B0606020202030204" pitchFamily="34" charset="0"/>
              </a:rPr>
              <a:t>Wedervraag:           </a:t>
            </a:r>
            <a:r>
              <a:rPr lang="nl-NL" altLang="nl-NL" sz="2400" dirty="0" smtClean="0">
                <a:latin typeface="Arial Narrow" panose="020B0606020202030204" pitchFamily="34" charset="0"/>
              </a:rPr>
              <a:t>	</a:t>
            </a:r>
            <a:r>
              <a:rPr lang="nl-NL" altLang="nl-NL" sz="1600" b="1" i="1" dirty="0" smtClean="0">
                <a:solidFill>
                  <a:srgbClr val="7030A0"/>
                </a:solidFill>
                <a:latin typeface="Dyslexie" panose="02000000000000000000" pitchFamily="2" charset="0"/>
              </a:rPr>
              <a:t>Waarom </a:t>
            </a:r>
            <a:r>
              <a:rPr lang="nl-NL" altLang="nl-NL" sz="1600" b="1" i="1" dirty="0">
                <a:solidFill>
                  <a:srgbClr val="7030A0"/>
                </a:solidFill>
                <a:latin typeface="Dyslexie" panose="02000000000000000000" pitchFamily="2" charset="0"/>
              </a:rPr>
              <a:t>wilt u dat van me weten?</a:t>
            </a:r>
          </a:p>
          <a:p>
            <a:pPr marL="342900" lvl="1" indent="-342900">
              <a:buFont typeface="Arial" panose="020B0604020202020204" pitchFamily="34" charset="0"/>
              <a:buChar char="•"/>
            </a:pPr>
            <a:r>
              <a:rPr lang="nl-NL" altLang="nl-NL" sz="2400" dirty="0">
                <a:latin typeface="Arial Narrow" panose="020B0606020202030204" pitchFamily="34" charset="0"/>
              </a:rPr>
              <a:t>Reflectieve vraag:</a:t>
            </a:r>
            <a:r>
              <a:rPr lang="nl-NL" altLang="nl-NL" b="1" dirty="0">
                <a:latin typeface="Arial Narrow" panose="020B0606020202030204" pitchFamily="34" charset="0"/>
              </a:rPr>
              <a:t>  </a:t>
            </a:r>
            <a:r>
              <a:rPr lang="nl-NL" altLang="nl-NL" b="1" dirty="0" smtClean="0">
                <a:latin typeface="Arial Narrow" panose="020B0606020202030204" pitchFamily="34" charset="0"/>
              </a:rPr>
              <a:t>	</a:t>
            </a:r>
            <a:r>
              <a:rPr lang="nl-NL" altLang="nl-NL" sz="1600" b="1" i="1" dirty="0" smtClean="0">
                <a:solidFill>
                  <a:srgbClr val="7030A0"/>
                </a:solidFill>
                <a:latin typeface="Dyslexie" panose="02000000000000000000" pitchFamily="2" charset="0"/>
              </a:rPr>
              <a:t>Wat </a:t>
            </a:r>
            <a:r>
              <a:rPr lang="nl-NL" altLang="nl-NL" sz="1600" b="1" i="1" dirty="0">
                <a:solidFill>
                  <a:srgbClr val="7030A0"/>
                </a:solidFill>
                <a:latin typeface="Dyslexie" panose="02000000000000000000" pitchFamily="2" charset="0"/>
              </a:rPr>
              <a:t>denkt u dat er van u wordt verwacht?</a:t>
            </a:r>
          </a:p>
          <a:p>
            <a:r>
              <a:rPr lang="nl-NL" altLang="nl-NL" sz="2400" dirty="0">
                <a:latin typeface="Arial Narrow" panose="020B0606020202030204" pitchFamily="34" charset="0"/>
              </a:rPr>
              <a:t>Meerkeuzevraag:   </a:t>
            </a:r>
            <a:r>
              <a:rPr lang="nl-NL" altLang="nl-NL" sz="2400" dirty="0" smtClean="0">
                <a:latin typeface="Arial Narrow" panose="020B0606020202030204" pitchFamily="34" charset="0"/>
              </a:rPr>
              <a:t>	</a:t>
            </a:r>
            <a:r>
              <a:rPr lang="nl-NL" altLang="nl-NL" sz="1600" b="1" i="1" dirty="0" smtClean="0">
                <a:solidFill>
                  <a:srgbClr val="7030A0"/>
                </a:solidFill>
                <a:latin typeface="Dyslexie" panose="02000000000000000000" pitchFamily="2" charset="0"/>
              </a:rPr>
              <a:t>Hoe </a:t>
            </a:r>
            <a:r>
              <a:rPr lang="nl-NL" altLang="nl-NL" sz="1600" b="1" i="1" dirty="0">
                <a:solidFill>
                  <a:srgbClr val="7030A0"/>
                </a:solidFill>
                <a:latin typeface="Dyslexie" panose="02000000000000000000" pitchFamily="2" charset="0"/>
              </a:rPr>
              <a:t>tevreden bent u met onze diensten?</a:t>
            </a:r>
          </a:p>
          <a:p>
            <a:pPr marL="3373438" lvl="7" indent="-457200">
              <a:buFont typeface="Lucida Sans Unicode" pitchFamily="34" charset="0"/>
              <a:buAutoNum type="alphaUcPeriod"/>
            </a:pPr>
            <a:r>
              <a:rPr lang="nl-NL" altLang="nl-NL" sz="1600" b="1" i="1" dirty="0">
                <a:solidFill>
                  <a:srgbClr val="7030A0"/>
                </a:solidFill>
                <a:latin typeface="Dyslexie" panose="02000000000000000000" pitchFamily="2" charset="0"/>
              </a:rPr>
              <a:t>Zeer tevreden.</a:t>
            </a:r>
          </a:p>
          <a:p>
            <a:pPr marL="3373438" lvl="7" indent="-457200">
              <a:buFont typeface="Lucida Sans Unicode" pitchFamily="34" charset="0"/>
              <a:buAutoNum type="alphaUcPeriod"/>
            </a:pPr>
            <a:r>
              <a:rPr lang="nl-NL" altLang="nl-NL" sz="1600" b="1" i="1" dirty="0">
                <a:solidFill>
                  <a:srgbClr val="7030A0"/>
                </a:solidFill>
                <a:latin typeface="Dyslexie" panose="02000000000000000000" pitchFamily="2" charset="0"/>
              </a:rPr>
              <a:t>Tevreden.</a:t>
            </a:r>
          </a:p>
          <a:p>
            <a:pPr marL="3373438" lvl="7" indent="-457200">
              <a:buFont typeface="Lucida Sans Unicode" pitchFamily="34" charset="0"/>
              <a:buAutoNum type="alphaUcPeriod"/>
            </a:pPr>
            <a:r>
              <a:rPr lang="nl-NL" altLang="nl-NL" sz="1600" b="1" i="1" dirty="0">
                <a:solidFill>
                  <a:srgbClr val="7030A0"/>
                </a:solidFill>
                <a:latin typeface="Dyslexie" panose="02000000000000000000" pitchFamily="2" charset="0"/>
              </a:rPr>
              <a:t>Ontevreden.</a:t>
            </a:r>
          </a:p>
          <a:p>
            <a:pPr marL="3373438" lvl="7" indent="-457200">
              <a:buFont typeface="Lucida Sans Unicode" pitchFamily="34" charset="0"/>
              <a:buAutoNum type="alphaUcPeriod"/>
            </a:pPr>
            <a:r>
              <a:rPr lang="nl-NL" altLang="nl-NL" sz="1600" b="1" i="1" dirty="0">
                <a:solidFill>
                  <a:srgbClr val="7030A0"/>
                </a:solidFill>
                <a:latin typeface="Dyslexie" panose="02000000000000000000" pitchFamily="2" charset="0"/>
              </a:rPr>
              <a:t>Zeer ontevreden.</a:t>
            </a:r>
          </a:p>
          <a:p>
            <a:endParaRPr lang="nl-NL" altLang="nl-NL" sz="1600" dirty="0">
              <a:latin typeface="Dyslexie" panose="02000000000000000000" pitchFamily="2" charset="0"/>
            </a:endParaRPr>
          </a:p>
          <a:p>
            <a:endParaRPr lang="nl-NL" dirty="0"/>
          </a:p>
        </p:txBody>
      </p:sp>
    </p:spTree>
    <p:extLst>
      <p:ext uri="{BB962C8B-B14F-4D97-AF65-F5344CB8AC3E}">
        <p14:creationId xmlns:p14="http://schemas.microsoft.com/office/powerpoint/2010/main" val="515334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980728"/>
            <a:ext cx="8136904" cy="5632311"/>
          </a:xfrm>
          <a:prstGeom prst="rect">
            <a:avLst/>
          </a:prstGeom>
        </p:spPr>
        <p:txBody>
          <a:bodyPr wrap="square">
            <a:spAutoFit/>
          </a:bodyPr>
          <a:lstStyle/>
          <a:p>
            <a:pPr marL="171450" indent="-171450">
              <a:buFont typeface="Arial" panose="020B0604020202020204" pitchFamily="34" charset="0"/>
              <a:buChar char="•"/>
            </a:pPr>
            <a:r>
              <a:rPr lang="nl-NL" sz="2400" dirty="0">
                <a:latin typeface="Arial Narrow" panose="020B0606020202030204" pitchFamily="34" charset="0"/>
              </a:rPr>
              <a:t>Wat is de functie van uitspraak x? (een argument, een conclusie, een standpunt, een advies)</a:t>
            </a:r>
          </a:p>
          <a:p>
            <a:pPr marL="171450" indent="-171450">
              <a:buFont typeface="Arial" panose="020B0604020202020204" pitchFamily="34" charset="0"/>
              <a:buChar char="•"/>
            </a:pPr>
            <a:endParaRPr lang="nl-NL" sz="2400" dirty="0">
              <a:latin typeface="Arial Narrow" panose="020B0606020202030204" pitchFamily="34" charset="0"/>
            </a:endParaRPr>
          </a:p>
          <a:p>
            <a:pPr marL="171450" indent="-171450">
              <a:buFont typeface="Arial" panose="020B0604020202020204" pitchFamily="34" charset="0"/>
              <a:buChar char="•"/>
            </a:pPr>
            <a:r>
              <a:rPr lang="nl-NL" sz="2400" dirty="0">
                <a:latin typeface="Arial Narrow" panose="020B0606020202030204" pitchFamily="34" charset="0"/>
              </a:rPr>
              <a:t>Welke conclusie kun je trekken naar aanleiding van het verhaal hierover?  (A,B,C, D).</a:t>
            </a:r>
          </a:p>
          <a:p>
            <a:pPr marL="171450" indent="-171450">
              <a:buFont typeface="Arial" panose="020B0604020202020204" pitchFamily="34" charset="0"/>
              <a:buChar char="•"/>
            </a:pPr>
            <a:endParaRPr lang="nl-NL" sz="2400" dirty="0">
              <a:latin typeface="Arial Narrow" panose="020B0606020202030204" pitchFamily="34" charset="0"/>
            </a:endParaRPr>
          </a:p>
          <a:p>
            <a:pPr marL="171450" indent="-171450">
              <a:buFont typeface="Arial" panose="020B0604020202020204" pitchFamily="34" charset="0"/>
              <a:buChar char="•"/>
            </a:pPr>
            <a:r>
              <a:rPr lang="nl-NL" sz="2400" dirty="0">
                <a:latin typeface="Arial Narrow" panose="020B0606020202030204" pitchFamily="34" charset="0"/>
              </a:rPr>
              <a:t>Hoe kun je de reactie van x op y het beste omschrijven? (A,B,C,D)</a:t>
            </a:r>
          </a:p>
          <a:p>
            <a:pPr marL="171450" indent="-171450">
              <a:buFont typeface="Arial" panose="020B0604020202020204" pitchFamily="34" charset="0"/>
              <a:buChar char="•"/>
            </a:pPr>
            <a:endParaRPr lang="nl-NL" sz="2400" dirty="0">
              <a:latin typeface="Arial Narrow" panose="020B0606020202030204" pitchFamily="34" charset="0"/>
            </a:endParaRPr>
          </a:p>
          <a:p>
            <a:pPr marL="171450" indent="-171450">
              <a:buFont typeface="Arial" panose="020B0604020202020204" pitchFamily="34" charset="0"/>
              <a:buChar char="•"/>
            </a:pPr>
            <a:r>
              <a:rPr lang="nl-NL" sz="2400" dirty="0">
                <a:latin typeface="Arial Narrow" panose="020B0606020202030204" pitchFamily="34" charset="0"/>
              </a:rPr>
              <a:t>Wat is het antwoord van x op vraag y / deelonderwerp y?</a:t>
            </a:r>
          </a:p>
          <a:p>
            <a:pPr marL="171450" indent="-171450">
              <a:buFont typeface="Arial" panose="020B0604020202020204" pitchFamily="34" charset="0"/>
              <a:buChar char="•"/>
            </a:pPr>
            <a:endParaRPr lang="nl-NL" sz="2400" dirty="0">
              <a:latin typeface="Arial Narrow" panose="020B0606020202030204" pitchFamily="34" charset="0"/>
            </a:endParaRPr>
          </a:p>
          <a:p>
            <a:pPr marL="171450" indent="-171450">
              <a:buFont typeface="Arial" panose="020B0604020202020204" pitchFamily="34" charset="0"/>
              <a:buChar char="•"/>
            </a:pPr>
            <a:r>
              <a:rPr lang="nl-NL" sz="2400" dirty="0">
                <a:latin typeface="Arial Narrow" panose="020B0606020202030204" pitchFamily="34" charset="0"/>
              </a:rPr>
              <a:t>Wat is de kern van wat x zegt? (A,B,C, D)</a:t>
            </a:r>
          </a:p>
          <a:p>
            <a:pPr marL="171450" indent="-171450">
              <a:buFont typeface="Arial" panose="020B0604020202020204" pitchFamily="34" charset="0"/>
              <a:buChar char="•"/>
            </a:pPr>
            <a:endParaRPr lang="nl-NL" sz="2400" dirty="0">
              <a:latin typeface="Arial Narrow" panose="020B0606020202030204" pitchFamily="34" charset="0"/>
            </a:endParaRPr>
          </a:p>
          <a:p>
            <a:pPr marL="171450" indent="-171450">
              <a:buFont typeface="Arial" panose="020B0604020202020204" pitchFamily="34" charset="0"/>
              <a:buChar char="•"/>
            </a:pPr>
            <a:r>
              <a:rPr lang="nl-NL" sz="2400" dirty="0">
                <a:latin typeface="Arial Narrow" panose="020B0606020202030204" pitchFamily="34" charset="0"/>
              </a:rPr>
              <a:t>Wat bedoelt x met de uitdrukking ‘…………………..’? (A,B,C)</a:t>
            </a:r>
          </a:p>
          <a:p>
            <a:pPr marL="171450" indent="-171450">
              <a:buFont typeface="Arial" panose="020B0604020202020204" pitchFamily="34" charset="0"/>
              <a:buChar char="•"/>
            </a:pPr>
            <a:endParaRPr lang="nl-NL" sz="2400" dirty="0">
              <a:latin typeface="Arial Narrow" panose="020B0606020202030204" pitchFamily="34" charset="0"/>
            </a:endParaRPr>
          </a:p>
          <a:p>
            <a:pPr marL="171450" indent="-171450">
              <a:buFont typeface="Arial" panose="020B0604020202020204" pitchFamily="34" charset="0"/>
              <a:buChar char="•"/>
            </a:pPr>
            <a:r>
              <a:rPr lang="nl-NL" sz="2400" dirty="0">
                <a:latin typeface="Arial Narrow" panose="020B0606020202030204" pitchFamily="34" charset="0"/>
              </a:rPr>
              <a:t>Welke zin geeft zijn of haar argument het beste weer?  (A,B,C,D)</a:t>
            </a:r>
          </a:p>
        </p:txBody>
      </p:sp>
      <p:sp>
        <p:nvSpPr>
          <p:cNvPr id="3" name="Titel 1"/>
          <p:cNvSpPr txBox="1">
            <a:spLocks/>
          </p:cNvSpPr>
          <p:nvPr/>
        </p:nvSpPr>
        <p:spPr>
          <a:xfrm>
            <a:off x="0" y="0"/>
            <a:ext cx="9119603" cy="836712"/>
          </a:xfrm>
          <a:prstGeom prst="rect">
            <a:avLst/>
          </a:prstGeom>
          <a:solidFill>
            <a:srgbClr val="0070C0"/>
          </a:solidFill>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bg1"/>
                </a:solidFill>
              </a:rPr>
              <a:t/>
            </a:r>
            <a:br>
              <a:rPr lang="nl-NL" b="1" dirty="0">
                <a:solidFill>
                  <a:schemeClr val="bg1"/>
                </a:solidFill>
              </a:rPr>
            </a:br>
            <a:r>
              <a:rPr lang="nl-NL" sz="12800" b="1" dirty="0">
                <a:solidFill>
                  <a:schemeClr val="bg1"/>
                </a:solidFill>
                <a:latin typeface="Arial Narrow" panose="020B0606020202030204" pitchFamily="34" charset="0"/>
              </a:rPr>
              <a:t>Vragen in een </a:t>
            </a:r>
            <a:r>
              <a:rPr lang="nl-NL" sz="12800" b="1" dirty="0" smtClean="0">
                <a:solidFill>
                  <a:schemeClr val="bg1"/>
                </a:solidFill>
                <a:latin typeface="Arial Narrow" panose="020B0606020202030204" pitchFamily="34" charset="0"/>
              </a:rPr>
              <a:t>toets Luisteren</a:t>
            </a:r>
            <a:r>
              <a:rPr lang="nl-NL" sz="12800" b="1" dirty="0">
                <a:solidFill>
                  <a:schemeClr val="bg1"/>
                </a:solidFill>
                <a:latin typeface="Arial Narrow" panose="020B0606020202030204" pitchFamily="34" charset="0"/>
              </a:rPr>
              <a:t/>
            </a:r>
            <a:br>
              <a:rPr lang="nl-NL" sz="12800" b="1" dirty="0">
                <a:solidFill>
                  <a:schemeClr val="bg1"/>
                </a:solidFill>
                <a:latin typeface="Arial Narrow" panose="020B0606020202030204" pitchFamily="34" charset="0"/>
              </a:rPr>
            </a:br>
            <a:endParaRPr lang="nl-NL" sz="12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27404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395536" y="908720"/>
            <a:ext cx="8229600" cy="5544616"/>
          </a:xfrm>
        </p:spPr>
        <p:txBody>
          <a:bodyPr>
            <a:noAutofit/>
          </a:bodyPr>
          <a:lstStyle/>
          <a:p>
            <a:pPr marL="171450" indent="-171450"/>
            <a:r>
              <a:rPr lang="nl-NL" sz="2400" i="1" dirty="0">
                <a:latin typeface="Arial Narrow" panose="020B0606020202030204" pitchFamily="34" charset="0"/>
              </a:rPr>
              <a:t>Welk spreekdoel kent de luistertekst?</a:t>
            </a:r>
          </a:p>
          <a:p>
            <a:pPr marL="171450" indent="-171450"/>
            <a:endParaRPr lang="nl-NL" sz="2400" i="1" dirty="0">
              <a:latin typeface="Arial Narrow" panose="020B0606020202030204" pitchFamily="34" charset="0"/>
            </a:endParaRPr>
          </a:p>
          <a:p>
            <a:pPr marL="171450" indent="-171450"/>
            <a:r>
              <a:rPr lang="nl-NL" sz="2400" i="1" dirty="0">
                <a:latin typeface="Arial Narrow" panose="020B0606020202030204" pitchFamily="34" charset="0"/>
              </a:rPr>
              <a:t>Waarop baseert de spreker zijn of haar standpunt? </a:t>
            </a:r>
            <a:r>
              <a:rPr lang="nl-NL" sz="2400" dirty="0">
                <a:latin typeface="Arial Narrow" panose="020B0606020202030204" pitchFamily="34" charset="0"/>
              </a:rPr>
              <a:t>(aannames, emoties, feiten, mening van een ander.</a:t>
            </a:r>
          </a:p>
          <a:p>
            <a:pPr marL="171450" indent="-171450"/>
            <a:endParaRPr lang="nl-NL" sz="2400" dirty="0">
              <a:latin typeface="Arial Narrow" panose="020B0606020202030204" pitchFamily="34" charset="0"/>
            </a:endParaRPr>
          </a:p>
          <a:p>
            <a:pPr marL="171450" indent="-171450"/>
            <a:r>
              <a:rPr lang="nl-NL" sz="2400" i="1" dirty="0">
                <a:latin typeface="Arial Narrow" panose="020B0606020202030204" pitchFamily="34" charset="0"/>
              </a:rPr>
              <a:t>Welke van de volgende beweringen is juist of onjuist? </a:t>
            </a:r>
            <a:r>
              <a:rPr lang="nl-NL" sz="2400" dirty="0">
                <a:latin typeface="Arial Narrow" panose="020B0606020202030204" pitchFamily="34" charset="0"/>
              </a:rPr>
              <a:t>(keuze uit drie of vier antwoorden op basis van een gehoord fragment). </a:t>
            </a:r>
          </a:p>
          <a:p>
            <a:pPr marL="171450" indent="-171450"/>
            <a:endParaRPr lang="nl-NL" sz="2400" dirty="0">
              <a:latin typeface="Arial Narrow" panose="020B0606020202030204" pitchFamily="34" charset="0"/>
            </a:endParaRPr>
          </a:p>
          <a:p>
            <a:pPr marL="171450" indent="-171450"/>
            <a:r>
              <a:rPr lang="nl-NL" sz="2400" dirty="0">
                <a:latin typeface="Arial Narrow" panose="020B0606020202030204" pitchFamily="34" charset="0"/>
              </a:rPr>
              <a:t>Met welke stelling zou x het eens zijn? </a:t>
            </a:r>
          </a:p>
          <a:p>
            <a:pPr marL="171450" indent="-171450"/>
            <a:endParaRPr lang="nl-NL" sz="2400" dirty="0">
              <a:latin typeface="Arial Narrow" panose="020B0606020202030204" pitchFamily="34" charset="0"/>
            </a:endParaRPr>
          </a:p>
          <a:p>
            <a:pPr marL="171450" indent="-171450"/>
            <a:r>
              <a:rPr lang="nl-NL" sz="2400" dirty="0">
                <a:latin typeface="Arial Narrow" panose="020B0606020202030204" pitchFamily="34" charset="0"/>
              </a:rPr>
              <a:t>Geeft x vooral meningen of feiten?  (ongeveer evenveel feiten als meningen, vooral feiten, vooral meningen) </a:t>
            </a:r>
          </a:p>
          <a:p>
            <a:pPr marL="171450" indent="-171450"/>
            <a:endParaRPr lang="nl-NL" sz="2400" dirty="0">
              <a:latin typeface="Arial Narrow" panose="020B0606020202030204" pitchFamily="34" charset="0"/>
            </a:endParaRPr>
          </a:p>
          <a:p>
            <a:pPr marL="171450" indent="-171450"/>
            <a:r>
              <a:rPr lang="nl-NL" sz="2400" dirty="0">
                <a:latin typeface="Arial Narrow" panose="020B0606020202030204" pitchFamily="34" charset="0"/>
              </a:rPr>
              <a:t>Welk argument geeft x hiervoor?  (A,B,C,D)</a:t>
            </a:r>
          </a:p>
          <a:p>
            <a:pPr marL="171450" indent="-171450"/>
            <a:endParaRPr lang="nl-NL" sz="2400" dirty="0">
              <a:latin typeface="Arial Narrow" panose="020B0606020202030204" pitchFamily="34" charset="0"/>
            </a:endParaRPr>
          </a:p>
          <a:p>
            <a:pPr marL="171450" indent="-171450"/>
            <a:endParaRPr lang="nl-NL" sz="2400" dirty="0">
              <a:latin typeface="Arial Narrow" panose="020B0606020202030204" pitchFamily="34" charset="0"/>
            </a:endParaRPr>
          </a:p>
          <a:p>
            <a:pPr marL="171450" indent="-171450"/>
            <a:r>
              <a:rPr lang="nl-NL" sz="2400" dirty="0">
                <a:latin typeface="Arial Narrow" panose="020B0606020202030204" pitchFamily="34" charset="0"/>
              </a:rPr>
              <a:t>Welke zin geeft zijn of haar argument het beste weer?  (A,B,C,D)</a:t>
            </a:r>
          </a:p>
        </p:txBody>
      </p:sp>
      <p:sp>
        <p:nvSpPr>
          <p:cNvPr id="5" name="Titel 1"/>
          <p:cNvSpPr>
            <a:spLocks noGrp="1"/>
          </p:cNvSpPr>
          <p:nvPr>
            <p:ph type="title"/>
          </p:nvPr>
        </p:nvSpPr>
        <p:spPr>
          <a:xfrm>
            <a:off x="0" y="0"/>
            <a:ext cx="9119603" cy="836712"/>
          </a:xfrm>
          <a:solidFill>
            <a:srgbClr val="0070C0"/>
          </a:solidFill>
        </p:spPr>
        <p:txBody>
          <a:bodyPr>
            <a:normAutofit fontScale="90000"/>
          </a:bodyPr>
          <a:lstStyle/>
          <a:p>
            <a:r>
              <a:rPr lang="nl-NL" b="1" dirty="0">
                <a:solidFill>
                  <a:schemeClr val="bg1"/>
                </a:solidFill>
              </a:rPr>
              <a:t/>
            </a:r>
            <a:br>
              <a:rPr lang="nl-NL" b="1" dirty="0">
                <a:solidFill>
                  <a:schemeClr val="bg1"/>
                </a:solidFill>
              </a:rPr>
            </a:br>
            <a:r>
              <a:rPr lang="nl-NL" sz="3600" b="1" dirty="0">
                <a:solidFill>
                  <a:schemeClr val="bg1"/>
                </a:solidFill>
                <a:latin typeface="Arial Narrow" panose="020B0606020202030204" pitchFamily="34" charset="0"/>
              </a:rPr>
              <a:t>Vragen in een </a:t>
            </a:r>
            <a:r>
              <a:rPr lang="nl-NL" sz="3600" b="1" dirty="0" smtClean="0">
                <a:solidFill>
                  <a:schemeClr val="bg1"/>
                </a:solidFill>
                <a:latin typeface="Arial Narrow" panose="020B0606020202030204" pitchFamily="34" charset="0"/>
              </a:rPr>
              <a:t>toets Luisteren:</a:t>
            </a:r>
            <a:r>
              <a:rPr lang="nl-NL" sz="3600" b="1" dirty="0">
                <a:solidFill>
                  <a:schemeClr val="bg1"/>
                </a:solidFill>
                <a:latin typeface="Arial Narrow" panose="020B0606020202030204" pitchFamily="34" charset="0"/>
              </a:rPr>
              <a:t/>
            </a:r>
            <a:br>
              <a:rPr lang="nl-NL" sz="3600" b="1" dirty="0">
                <a:solidFill>
                  <a:schemeClr val="bg1"/>
                </a:solidFill>
                <a:latin typeface="Arial Narrow" panose="020B0606020202030204" pitchFamily="34" charset="0"/>
              </a:rPr>
            </a:br>
            <a:endParaRPr lang="nl-NL" sz="3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384626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1340768"/>
            <a:ext cx="8229600" cy="5328592"/>
          </a:xfrm>
        </p:spPr>
        <p:txBody>
          <a:bodyPr vert="horz" lIns="91440" tIns="45720" rIns="91440" bIns="45720" rtlCol="0" anchor="t">
            <a:normAutofit fontScale="92500" lnSpcReduction="10000"/>
          </a:bodyPr>
          <a:lstStyle/>
          <a:p>
            <a:r>
              <a:rPr lang="nl-NL" dirty="0">
                <a:latin typeface="Arial Narrow"/>
              </a:rPr>
              <a:t>Markeer in de </a:t>
            </a:r>
            <a:r>
              <a:rPr lang="nl-NL" dirty="0" err="1">
                <a:latin typeface="Arial Narrow"/>
              </a:rPr>
              <a:t>toetsvraag</a:t>
            </a:r>
            <a:r>
              <a:rPr lang="nl-NL" dirty="0">
                <a:latin typeface="Arial Narrow"/>
              </a:rPr>
              <a:t> datgene waarop je moet antwoorden</a:t>
            </a:r>
          </a:p>
          <a:p>
            <a:pPr marL="400050" lvl="1" indent="0">
              <a:buNone/>
            </a:pPr>
            <a:r>
              <a:rPr lang="nl-NL" sz="1800" dirty="0">
                <a:latin typeface="Arial Narrow"/>
              </a:rPr>
              <a:t>Geef </a:t>
            </a:r>
            <a:r>
              <a:rPr lang="nl-NL" sz="1800" u="sng" dirty="0">
                <a:latin typeface="Arial Narrow"/>
              </a:rPr>
              <a:t>twee</a:t>
            </a:r>
            <a:r>
              <a:rPr lang="nl-NL" sz="1800" dirty="0">
                <a:latin typeface="Arial Narrow"/>
              </a:rPr>
              <a:t> voorbeelden….; welke reden</a:t>
            </a:r>
            <a:r>
              <a:rPr lang="nl-NL" sz="1800" u="sng" dirty="0">
                <a:latin typeface="Arial Narrow"/>
              </a:rPr>
              <a:t>en</a:t>
            </a:r>
            <a:r>
              <a:rPr lang="nl-NL" sz="1800" dirty="0">
                <a:latin typeface="Arial Narrow"/>
              </a:rPr>
              <a:t> …. (meervoud, dus meer dan één noemen); de oorzaak </a:t>
            </a:r>
            <a:r>
              <a:rPr lang="nl-NL" sz="1800" u="sng" dirty="0">
                <a:latin typeface="Arial Narrow"/>
              </a:rPr>
              <a:t>en</a:t>
            </a:r>
            <a:r>
              <a:rPr lang="nl-NL" sz="1800" dirty="0">
                <a:latin typeface="Arial Narrow"/>
              </a:rPr>
              <a:t> gevolg</a:t>
            </a:r>
          </a:p>
          <a:p>
            <a:endParaRPr lang="nl-NL" sz="2200" dirty="0"/>
          </a:p>
          <a:p>
            <a:endParaRPr lang="nl-NL" sz="2200" dirty="0"/>
          </a:p>
          <a:p>
            <a:r>
              <a:rPr lang="nl-NL" sz="2200" dirty="0">
                <a:latin typeface="Arial Narrow"/>
              </a:rPr>
              <a:t>Luister naar antwoord op de vragen. Noteer alleen de </a:t>
            </a:r>
            <a:r>
              <a:rPr lang="nl-NL" sz="2200" b="1" dirty="0">
                <a:latin typeface="Arial Narrow"/>
              </a:rPr>
              <a:t>trefwoorden</a:t>
            </a:r>
            <a:r>
              <a:rPr lang="nl-NL" sz="2200" dirty="0">
                <a:latin typeface="Arial Narrow"/>
              </a:rPr>
              <a:t> en werk alleen de antwoorden op de vraag uit. Noteer eventueel het </a:t>
            </a:r>
            <a:r>
              <a:rPr lang="nl-NL" sz="2200" b="1" dirty="0">
                <a:latin typeface="Arial Narrow"/>
              </a:rPr>
              <a:t>tijdmoment</a:t>
            </a:r>
            <a:r>
              <a:rPr lang="nl-NL" sz="2200" dirty="0">
                <a:latin typeface="Arial Narrow"/>
              </a:rPr>
              <a:t> in het fragment, zodat je snel kunt terugluisteren. </a:t>
            </a:r>
          </a:p>
          <a:p>
            <a:endParaRPr lang="nl-NL" sz="2200" dirty="0">
              <a:latin typeface="Arial Narrow"/>
            </a:endParaRPr>
          </a:p>
          <a:p>
            <a:r>
              <a:rPr lang="nl-NL" sz="2200" dirty="0">
                <a:latin typeface="Arial Narrow"/>
              </a:rPr>
              <a:t>Schrap overbodige zaken. Als je bijzaken weglaat, weet je nog waar het fragment over gaat. Dus als je uit een fragment de hoofdgedachte wilt vinden, noem je alleen de </a:t>
            </a:r>
            <a:r>
              <a:rPr lang="nl-NL" sz="2200" b="1" dirty="0">
                <a:latin typeface="Arial Narrow"/>
              </a:rPr>
              <a:t>hoofdzaken</a:t>
            </a:r>
            <a:r>
              <a:rPr lang="nl-NL" sz="2200" dirty="0">
                <a:latin typeface="Arial Narrow"/>
              </a:rPr>
              <a:t> op. Bijzaak is vaak extra informatie en nadere uitleg. </a:t>
            </a:r>
          </a:p>
          <a:p>
            <a:endParaRPr lang="nl-NL" sz="2200" dirty="0"/>
          </a:p>
          <a:p>
            <a:r>
              <a:rPr lang="nl-NL" sz="2200" dirty="0">
                <a:latin typeface="Arial Narrow"/>
              </a:rPr>
              <a:t>Controleer of </a:t>
            </a:r>
            <a:r>
              <a:rPr lang="nl-NL" sz="2200" b="1" dirty="0">
                <a:latin typeface="Arial Narrow"/>
              </a:rPr>
              <a:t>verband en signaalwoorden  bij elkaar passen</a:t>
            </a:r>
            <a:r>
              <a:rPr lang="nl-NL" sz="2200" dirty="0">
                <a:latin typeface="Arial Narrow"/>
              </a:rPr>
              <a:t>. </a:t>
            </a:r>
          </a:p>
        </p:txBody>
      </p:sp>
      <p:sp>
        <p:nvSpPr>
          <p:cNvPr id="4" name="Tekstvak 3"/>
          <p:cNvSpPr txBox="1"/>
          <p:nvPr/>
        </p:nvSpPr>
        <p:spPr>
          <a:xfrm>
            <a:off x="0" y="0"/>
            <a:ext cx="9144000" cy="584775"/>
          </a:xfrm>
          <a:prstGeom prst="rect">
            <a:avLst/>
          </a:prstGeom>
          <a:solidFill>
            <a:srgbClr val="0070C0"/>
          </a:solidFill>
        </p:spPr>
        <p:txBody>
          <a:bodyPr wrap="square" rtlCol="0">
            <a:spAutoFit/>
          </a:bodyPr>
          <a:lstStyle/>
          <a:p>
            <a:pPr algn="ctr"/>
            <a:r>
              <a:rPr lang="nl-NL" sz="3200" b="1" dirty="0" smtClean="0">
                <a:solidFill>
                  <a:schemeClr val="bg1"/>
                </a:solidFill>
                <a:latin typeface="Arial Narrow" panose="020B0606020202030204" pitchFamily="34" charset="0"/>
              </a:rPr>
              <a:t>Antwoord geven in een toets doe je zo</a:t>
            </a:r>
            <a:r>
              <a:rPr lang="nl-NL" sz="3200" dirty="0">
                <a:solidFill>
                  <a:schemeClr val="bg1"/>
                </a:solidFill>
                <a:latin typeface="Arial Narrow" panose="020B0606020202030204" pitchFamily="34" charset="0"/>
              </a:rPr>
              <a:t>:</a:t>
            </a:r>
          </a:p>
        </p:txBody>
      </p:sp>
    </p:spTree>
    <p:extLst>
      <p:ext uri="{BB962C8B-B14F-4D97-AF65-F5344CB8AC3E}">
        <p14:creationId xmlns:p14="http://schemas.microsoft.com/office/powerpoint/2010/main" val="81911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03997" y="-38501"/>
            <a:ext cx="5392339" cy="369332"/>
          </a:xfrm>
          <a:prstGeom prst="rect">
            <a:avLst/>
          </a:prstGeom>
          <a:noFill/>
        </p:spPr>
        <p:txBody>
          <a:bodyPr wrap="square" rtlCol="0">
            <a:spAutoFit/>
          </a:bodyPr>
          <a:lstStyle/>
          <a:p>
            <a:r>
              <a:rPr lang="nl-NL" b="1" dirty="0">
                <a:solidFill>
                  <a:srgbClr val="00B050"/>
                </a:solidFill>
              </a:rPr>
              <a:t>Woordenschat bij Spreken </a:t>
            </a:r>
            <a:r>
              <a:rPr lang="nl-NL" b="1">
                <a:solidFill>
                  <a:srgbClr val="00B050"/>
                </a:solidFill>
              </a:rPr>
              <a:t>en </a:t>
            </a:r>
            <a:r>
              <a:rPr lang="nl-NL" b="1" smtClean="0">
                <a:solidFill>
                  <a:srgbClr val="00B050"/>
                </a:solidFill>
              </a:rPr>
              <a:t>Luisteren</a:t>
            </a:r>
            <a:endParaRPr lang="nl-NL" b="1" dirty="0">
              <a:solidFill>
                <a:srgbClr val="00B050"/>
              </a:solidFill>
            </a:endParaRPr>
          </a:p>
        </p:txBody>
      </p:sp>
      <p:graphicFrame>
        <p:nvGraphicFramePr>
          <p:cNvPr id="3" name="Tabel 2"/>
          <p:cNvGraphicFramePr>
            <a:graphicFrameLocks noGrp="1"/>
          </p:cNvGraphicFramePr>
          <p:nvPr>
            <p:extLst>
              <p:ext uri="{D42A27DB-BD31-4B8C-83A1-F6EECF244321}">
                <p14:modId xmlns:p14="http://schemas.microsoft.com/office/powerpoint/2010/main" val="3330118471"/>
              </p:ext>
            </p:extLst>
          </p:nvPr>
        </p:nvGraphicFramePr>
        <p:xfrm>
          <a:off x="251517" y="291022"/>
          <a:ext cx="8568954" cy="6202680"/>
        </p:xfrm>
        <a:graphic>
          <a:graphicData uri="http://schemas.openxmlformats.org/drawingml/2006/table">
            <a:tbl>
              <a:tblPr firstRow="1" bandRow="1">
                <a:tableStyleId>{5C22544A-7EE6-4342-B048-85BDC9FD1C3A}</a:tableStyleId>
              </a:tblPr>
              <a:tblGrid>
                <a:gridCol w="2880323">
                  <a:extLst>
                    <a:ext uri="{9D8B030D-6E8A-4147-A177-3AD203B41FA5}">
                      <a16:colId xmlns="" xmlns:a16="http://schemas.microsoft.com/office/drawing/2014/main" val="20000"/>
                    </a:ext>
                  </a:extLst>
                </a:gridCol>
                <a:gridCol w="5688631">
                  <a:extLst>
                    <a:ext uri="{9D8B030D-6E8A-4147-A177-3AD203B41FA5}">
                      <a16:colId xmlns="" xmlns:a16="http://schemas.microsoft.com/office/drawing/2014/main" val="20001"/>
                    </a:ext>
                  </a:extLst>
                </a:gridCol>
              </a:tblGrid>
              <a:tr h="370840">
                <a:tc>
                  <a:txBody>
                    <a:bodyPr/>
                    <a:lstStyle/>
                    <a:p>
                      <a:r>
                        <a:rPr lang="nl-NL" dirty="0"/>
                        <a:t>Woordbetekenis</a:t>
                      </a:r>
                    </a:p>
                    <a:p>
                      <a:r>
                        <a:rPr lang="nl-NL" dirty="0"/>
                        <a:t>Woord schrijven</a:t>
                      </a:r>
                    </a:p>
                  </a:txBody>
                  <a:tcPr/>
                </a:tc>
                <a:tc>
                  <a:txBody>
                    <a:bodyPr/>
                    <a:lstStyle/>
                    <a:p>
                      <a:r>
                        <a:rPr lang="nl-NL" dirty="0"/>
                        <a:t>Bedenk een zin met het</a:t>
                      </a:r>
                      <a:r>
                        <a:rPr lang="nl-NL" baseline="0" dirty="0"/>
                        <a:t> woord erin</a:t>
                      </a:r>
                      <a:endParaRPr lang="nl-NL" dirty="0"/>
                    </a:p>
                  </a:txBody>
                  <a:tcPr/>
                </a:tc>
                <a:extLst>
                  <a:ext uri="{0D108BD9-81ED-4DB2-BD59-A6C34878D82A}">
                    <a16:rowId xmlns="" xmlns:a16="http://schemas.microsoft.com/office/drawing/2014/main" val="10000"/>
                  </a:ext>
                </a:extLst>
              </a:tr>
              <a:tr h="370840">
                <a:tc>
                  <a:txBody>
                    <a:bodyPr/>
                    <a:lstStyle/>
                    <a:p>
                      <a:r>
                        <a:rPr lang="nl-NL" dirty="0"/>
                        <a:t>presenteren</a:t>
                      </a:r>
                    </a:p>
                  </a:txBody>
                  <a:tcPr/>
                </a:tc>
                <a:tc>
                  <a:txBody>
                    <a:bodyPr/>
                    <a:lstStyle/>
                    <a:p>
                      <a:endParaRPr lang="nl-NL"/>
                    </a:p>
                  </a:txBody>
                  <a:tcPr/>
                </a:tc>
                <a:extLst>
                  <a:ext uri="{0D108BD9-81ED-4DB2-BD59-A6C34878D82A}">
                    <a16:rowId xmlns="" xmlns:a16="http://schemas.microsoft.com/office/drawing/2014/main" val="10001"/>
                  </a:ext>
                </a:extLst>
              </a:tr>
              <a:tr h="370840">
                <a:tc>
                  <a:txBody>
                    <a:bodyPr/>
                    <a:lstStyle/>
                    <a:p>
                      <a:r>
                        <a:rPr lang="nl-NL" dirty="0"/>
                        <a:t>stemvolume</a:t>
                      </a:r>
                    </a:p>
                  </a:txBody>
                  <a:tcPr/>
                </a:tc>
                <a:tc>
                  <a:txBody>
                    <a:bodyPr/>
                    <a:lstStyle/>
                    <a:p>
                      <a:endParaRPr lang="nl-NL"/>
                    </a:p>
                  </a:txBody>
                  <a:tcPr/>
                </a:tc>
                <a:extLst>
                  <a:ext uri="{0D108BD9-81ED-4DB2-BD59-A6C34878D82A}">
                    <a16:rowId xmlns="" xmlns:a16="http://schemas.microsoft.com/office/drawing/2014/main" val="10002"/>
                  </a:ext>
                </a:extLst>
              </a:tr>
              <a:tr h="370840">
                <a:tc>
                  <a:txBody>
                    <a:bodyPr/>
                    <a:lstStyle/>
                    <a:p>
                      <a:r>
                        <a:rPr lang="nl-NL" dirty="0"/>
                        <a:t>gezichtsuitdrukking</a:t>
                      </a:r>
                    </a:p>
                  </a:txBody>
                  <a:tcPr/>
                </a:tc>
                <a:tc>
                  <a:txBody>
                    <a:bodyPr/>
                    <a:lstStyle/>
                    <a:p>
                      <a:endParaRPr lang="nl-NL" dirty="0"/>
                    </a:p>
                  </a:txBody>
                  <a:tcPr/>
                </a:tc>
                <a:extLst>
                  <a:ext uri="{0D108BD9-81ED-4DB2-BD59-A6C34878D82A}">
                    <a16:rowId xmlns="" xmlns:a16="http://schemas.microsoft.com/office/drawing/2014/main" val="10003"/>
                  </a:ext>
                </a:extLst>
              </a:tr>
              <a:tr h="370840">
                <a:tc>
                  <a:txBody>
                    <a:bodyPr/>
                    <a:lstStyle/>
                    <a:p>
                      <a:r>
                        <a:rPr lang="nl-NL" dirty="0"/>
                        <a:t>openingszin</a:t>
                      </a:r>
                    </a:p>
                  </a:txBody>
                  <a:tcPr/>
                </a:tc>
                <a:tc>
                  <a:txBody>
                    <a:bodyPr/>
                    <a:lstStyle/>
                    <a:p>
                      <a:endParaRPr lang="nl-NL"/>
                    </a:p>
                  </a:txBody>
                  <a:tcPr/>
                </a:tc>
                <a:extLst>
                  <a:ext uri="{0D108BD9-81ED-4DB2-BD59-A6C34878D82A}">
                    <a16:rowId xmlns="" xmlns:a16="http://schemas.microsoft.com/office/drawing/2014/main" val="10004"/>
                  </a:ext>
                </a:extLst>
              </a:tr>
              <a:tr h="370840">
                <a:tc>
                  <a:txBody>
                    <a:bodyPr/>
                    <a:lstStyle/>
                    <a:p>
                      <a:r>
                        <a:rPr lang="nl-NL" dirty="0"/>
                        <a:t>intonatie</a:t>
                      </a:r>
                    </a:p>
                  </a:txBody>
                  <a:tcPr/>
                </a:tc>
                <a:tc>
                  <a:txBody>
                    <a:bodyPr/>
                    <a:lstStyle/>
                    <a:p>
                      <a:endParaRPr lang="nl-NL"/>
                    </a:p>
                  </a:txBody>
                  <a:tcPr/>
                </a:tc>
                <a:extLst>
                  <a:ext uri="{0D108BD9-81ED-4DB2-BD59-A6C34878D82A}">
                    <a16:rowId xmlns="" xmlns:a16="http://schemas.microsoft.com/office/drawing/2014/main" val="10005"/>
                  </a:ext>
                </a:extLst>
              </a:tr>
              <a:tr h="370840">
                <a:tc>
                  <a:txBody>
                    <a:bodyPr/>
                    <a:lstStyle/>
                    <a:p>
                      <a:r>
                        <a:rPr lang="nl-NL" dirty="0"/>
                        <a:t>non-verbale communicatie</a:t>
                      </a:r>
                    </a:p>
                  </a:txBody>
                  <a:tcPr/>
                </a:tc>
                <a:tc>
                  <a:txBody>
                    <a:bodyPr/>
                    <a:lstStyle/>
                    <a:p>
                      <a:endParaRPr lang="nl-NL"/>
                    </a:p>
                  </a:txBody>
                  <a:tcPr/>
                </a:tc>
                <a:extLst>
                  <a:ext uri="{0D108BD9-81ED-4DB2-BD59-A6C34878D82A}">
                    <a16:rowId xmlns="" xmlns:a16="http://schemas.microsoft.com/office/drawing/2014/main" val="10006"/>
                  </a:ext>
                </a:extLst>
              </a:tr>
              <a:tr h="370840">
                <a:tc>
                  <a:txBody>
                    <a:bodyPr/>
                    <a:lstStyle/>
                    <a:p>
                      <a:r>
                        <a:rPr lang="nl-NL" baseline="0" dirty="0"/>
                        <a:t>stagiair / </a:t>
                      </a:r>
                      <a:r>
                        <a:rPr lang="nl-NL" dirty="0"/>
                        <a:t> sollicitant</a:t>
                      </a:r>
                    </a:p>
                  </a:txBody>
                  <a:tcPr/>
                </a:tc>
                <a:tc>
                  <a:txBody>
                    <a:bodyPr/>
                    <a:lstStyle/>
                    <a:p>
                      <a:endParaRPr lang="nl-NL"/>
                    </a:p>
                  </a:txBody>
                  <a:tcPr/>
                </a:tc>
                <a:extLst>
                  <a:ext uri="{0D108BD9-81ED-4DB2-BD59-A6C34878D82A}">
                    <a16:rowId xmlns="" xmlns:a16="http://schemas.microsoft.com/office/drawing/2014/main" val="10007"/>
                  </a:ext>
                </a:extLst>
              </a:tr>
              <a:tr h="370840">
                <a:tc>
                  <a:txBody>
                    <a:bodyPr/>
                    <a:lstStyle/>
                    <a:p>
                      <a:r>
                        <a:rPr lang="nl-NL" dirty="0"/>
                        <a:t>articulatie</a:t>
                      </a:r>
                    </a:p>
                  </a:txBody>
                  <a:tcPr/>
                </a:tc>
                <a:tc>
                  <a:txBody>
                    <a:bodyPr/>
                    <a:lstStyle/>
                    <a:p>
                      <a:endParaRPr lang="nl-NL"/>
                    </a:p>
                  </a:txBody>
                  <a:tcPr/>
                </a:tc>
                <a:extLst>
                  <a:ext uri="{0D108BD9-81ED-4DB2-BD59-A6C34878D82A}">
                    <a16:rowId xmlns="" xmlns:a16="http://schemas.microsoft.com/office/drawing/2014/main" val="10008"/>
                  </a:ext>
                </a:extLst>
              </a:tr>
              <a:tr h="370840">
                <a:tc>
                  <a:txBody>
                    <a:bodyPr/>
                    <a:lstStyle/>
                    <a:p>
                      <a:r>
                        <a:rPr lang="nl-NL" dirty="0"/>
                        <a:t>lichaamstaal</a:t>
                      </a:r>
                    </a:p>
                  </a:txBody>
                  <a:tcPr/>
                </a:tc>
                <a:tc>
                  <a:txBody>
                    <a:bodyPr/>
                    <a:lstStyle/>
                    <a:p>
                      <a:endParaRPr lang="nl-NL" dirty="0"/>
                    </a:p>
                  </a:txBody>
                  <a:tcPr/>
                </a:tc>
                <a:extLst>
                  <a:ext uri="{0D108BD9-81ED-4DB2-BD59-A6C34878D82A}">
                    <a16:rowId xmlns="" xmlns:a16="http://schemas.microsoft.com/office/drawing/2014/main" val="10009"/>
                  </a:ext>
                </a:extLst>
              </a:tr>
              <a:tr h="370840">
                <a:tc>
                  <a:txBody>
                    <a:bodyPr/>
                    <a:lstStyle/>
                    <a:p>
                      <a:r>
                        <a:rPr lang="nl-NL" dirty="0"/>
                        <a:t>selectie - selecteren</a:t>
                      </a:r>
                    </a:p>
                  </a:txBody>
                  <a:tcPr/>
                </a:tc>
                <a:tc>
                  <a:txBody>
                    <a:bodyPr/>
                    <a:lstStyle/>
                    <a:p>
                      <a:endParaRPr lang="nl-NL"/>
                    </a:p>
                  </a:txBody>
                  <a:tcPr/>
                </a:tc>
                <a:extLst>
                  <a:ext uri="{0D108BD9-81ED-4DB2-BD59-A6C34878D82A}">
                    <a16:rowId xmlns="" xmlns:a16="http://schemas.microsoft.com/office/drawing/2014/main" val="10010"/>
                  </a:ext>
                </a:extLst>
              </a:tr>
              <a:tr h="370840">
                <a:tc>
                  <a:txBody>
                    <a:bodyPr/>
                    <a:lstStyle/>
                    <a:p>
                      <a:r>
                        <a:rPr lang="nl-NL" dirty="0"/>
                        <a:t>enthousiast</a:t>
                      </a:r>
                    </a:p>
                  </a:txBody>
                  <a:tcPr/>
                </a:tc>
                <a:tc>
                  <a:txBody>
                    <a:bodyPr/>
                    <a:lstStyle/>
                    <a:p>
                      <a:endParaRPr lang="nl-NL" dirty="0"/>
                    </a:p>
                  </a:txBody>
                  <a:tcPr/>
                </a:tc>
                <a:extLst>
                  <a:ext uri="{0D108BD9-81ED-4DB2-BD59-A6C34878D82A}">
                    <a16:rowId xmlns="" xmlns:a16="http://schemas.microsoft.com/office/drawing/2014/main" val="10011"/>
                  </a:ext>
                </a:extLst>
              </a:tr>
              <a:tr h="370840">
                <a:tc>
                  <a:txBody>
                    <a:bodyPr/>
                    <a:lstStyle/>
                    <a:p>
                      <a:r>
                        <a:rPr lang="nl-NL" dirty="0"/>
                        <a:t>fragment</a:t>
                      </a:r>
                    </a:p>
                  </a:txBody>
                  <a:tcPr/>
                </a:tc>
                <a:tc>
                  <a:txBody>
                    <a:bodyPr/>
                    <a:lstStyle/>
                    <a:p>
                      <a:endParaRPr lang="nl-NL" dirty="0"/>
                    </a:p>
                  </a:txBody>
                  <a:tcPr/>
                </a:tc>
                <a:extLst>
                  <a:ext uri="{0D108BD9-81ED-4DB2-BD59-A6C34878D82A}">
                    <a16:rowId xmlns="" xmlns:a16="http://schemas.microsoft.com/office/drawing/2014/main" val="10012"/>
                  </a:ext>
                </a:extLst>
              </a:tr>
              <a:tr h="370840">
                <a:tc>
                  <a:txBody>
                    <a:bodyPr/>
                    <a:lstStyle/>
                    <a:p>
                      <a:r>
                        <a:rPr lang="nl-NL" dirty="0"/>
                        <a:t>lichaamssignalen</a:t>
                      </a:r>
                    </a:p>
                  </a:txBody>
                  <a:tcPr/>
                </a:tc>
                <a:tc>
                  <a:txBody>
                    <a:bodyPr/>
                    <a:lstStyle/>
                    <a:p>
                      <a:endParaRPr lang="nl-NL" dirty="0"/>
                    </a:p>
                  </a:txBody>
                  <a:tcPr/>
                </a:tc>
                <a:extLst>
                  <a:ext uri="{0D108BD9-81ED-4DB2-BD59-A6C34878D82A}">
                    <a16:rowId xmlns="" xmlns:a16="http://schemas.microsoft.com/office/drawing/2014/main" val="10013"/>
                  </a:ext>
                </a:extLst>
              </a:tr>
              <a:tr h="370840">
                <a:tc>
                  <a:txBody>
                    <a:bodyPr/>
                    <a:lstStyle/>
                    <a:p>
                      <a:r>
                        <a:rPr lang="nl-NL" dirty="0"/>
                        <a:t>eigenschappen</a:t>
                      </a:r>
                    </a:p>
                  </a:txBody>
                  <a:tcPr/>
                </a:tc>
                <a:tc>
                  <a:txBody>
                    <a:bodyPr/>
                    <a:lstStyle/>
                    <a:p>
                      <a:endParaRPr lang="nl-NL" dirty="0"/>
                    </a:p>
                  </a:txBody>
                  <a:tcPr/>
                </a:tc>
                <a:extLst>
                  <a:ext uri="{0D108BD9-81ED-4DB2-BD59-A6C34878D82A}">
                    <a16:rowId xmlns="" xmlns:a16="http://schemas.microsoft.com/office/drawing/2014/main" val="10014"/>
                  </a:ext>
                </a:extLst>
              </a:tr>
              <a:tr h="370840">
                <a:tc>
                  <a:txBody>
                    <a:bodyPr/>
                    <a:lstStyle/>
                    <a:p>
                      <a:r>
                        <a:rPr lang="nl-NL" dirty="0"/>
                        <a:t>tempo</a:t>
                      </a:r>
                    </a:p>
                  </a:txBody>
                  <a:tcPr/>
                </a:tc>
                <a:tc>
                  <a:txBody>
                    <a:bodyPr/>
                    <a:lstStyle/>
                    <a:p>
                      <a:endParaRPr lang="nl-NL" dirty="0"/>
                    </a:p>
                  </a:txBody>
                  <a:tcPr/>
                </a:tc>
                <a:extLst>
                  <a:ext uri="{0D108BD9-81ED-4DB2-BD59-A6C34878D82A}">
                    <a16:rowId xmlns="" xmlns:a16="http://schemas.microsoft.com/office/drawing/2014/main" val="10015"/>
                  </a:ext>
                </a:extLst>
              </a:tr>
            </a:tbl>
          </a:graphicData>
        </a:graphic>
      </p:graphicFrame>
      <p:sp>
        <p:nvSpPr>
          <p:cNvPr id="4" name="Tekstvak 3"/>
          <p:cNvSpPr txBox="1"/>
          <p:nvPr/>
        </p:nvSpPr>
        <p:spPr>
          <a:xfrm>
            <a:off x="0" y="6488668"/>
            <a:ext cx="9144000" cy="369332"/>
          </a:xfrm>
          <a:prstGeom prst="rect">
            <a:avLst/>
          </a:prstGeom>
          <a:solidFill>
            <a:srgbClr val="0070C0"/>
          </a:solidFill>
        </p:spPr>
        <p:txBody>
          <a:bodyPr wrap="square" rtlCol="0">
            <a:spAutoFit/>
          </a:bodyPr>
          <a:lstStyle/>
          <a:p>
            <a:endParaRPr lang="nl-NL" dirty="0"/>
          </a:p>
        </p:txBody>
      </p:sp>
    </p:spTree>
    <p:extLst>
      <p:ext uri="{BB962C8B-B14F-4D97-AF65-F5344CB8AC3E}">
        <p14:creationId xmlns:p14="http://schemas.microsoft.com/office/powerpoint/2010/main" val="165794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03997" y="-38501"/>
            <a:ext cx="5392339" cy="369332"/>
          </a:xfrm>
          <a:prstGeom prst="rect">
            <a:avLst/>
          </a:prstGeom>
          <a:noFill/>
        </p:spPr>
        <p:txBody>
          <a:bodyPr wrap="square" rtlCol="0">
            <a:spAutoFit/>
          </a:bodyPr>
          <a:lstStyle/>
          <a:p>
            <a:r>
              <a:rPr lang="nl-NL" b="1" dirty="0">
                <a:solidFill>
                  <a:srgbClr val="00B050"/>
                </a:solidFill>
              </a:rPr>
              <a:t>Woordenschat bij Spreken en luisteren</a:t>
            </a:r>
          </a:p>
        </p:txBody>
      </p:sp>
      <p:graphicFrame>
        <p:nvGraphicFramePr>
          <p:cNvPr id="3" name="Tabel 2"/>
          <p:cNvGraphicFramePr>
            <a:graphicFrameLocks noGrp="1"/>
          </p:cNvGraphicFramePr>
          <p:nvPr>
            <p:extLst>
              <p:ext uri="{D42A27DB-BD31-4B8C-83A1-F6EECF244321}">
                <p14:modId xmlns:p14="http://schemas.microsoft.com/office/powerpoint/2010/main" val="3299012786"/>
              </p:ext>
            </p:extLst>
          </p:nvPr>
        </p:nvGraphicFramePr>
        <p:xfrm>
          <a:off x="251517" y="291022"/>
          <a:ext cx="8568954" cy="6202680"/>
        </p:xfrm>
        <a:graphic>
          <a:graphicData uri="http://schemas.openxmlformats.org/drawingml/2006/table">
            <a:tbl>
              <a:tblPr firstRow="1" bandRow="1">
                <a:tableStyleId>{5C22544A-7EE6-4342-B048-85BDC9FD1C3A}</a:tableStyleId>
              </a:tblPr>
              <a:tblGrid>
                <a:gridCol w="2880323">
                  <a:extLst>
                    <a:ext uri="{9D8B030D-6E8A-4147-A177-3AD203B41FA5}">
                      <a16:colId xmlns="" xmlns:a16="http://schemas.microsoft.com/office/drawing/2014/main" val="20000"/>
                    </a:ext>
                  </a:extLst>
                </a:gridCol>
                <a:gridCol w="5688631">
                  <a:extLst>
                    <a:ext uri="{9D8B030D-6E8A-4147-A177-3AD203B41FA5}">
                      <a16:colId xmlns="" xmlns:a16="http://schemas.microsoft.com/office/drawing/2014/main" val="20001"/>
                    </a:ext>
                  </a:extLst>
                </a:gridCol>
              </a:tblGrid>
              <a:tr h="370840">
                <a:tc>
                  <a:txBody>
                    <a:bodyPr/>
                    <a:lstStyle/>
                    <a:p>
                      <a:r>
                        <a:rPr lang="nl-NL" dirty="0"/>
                        <a:t>Woordbetekenis</a:t>
                      </a:r>
                    </a:p>
                    <a:p>
                      <a:r>
                        <a:rPr lang="nl-NL" dirty="0"/>
                        <a:t>Woord schrijven</a:t>
                      </a:r>
                    </a:p>
                  </a:txBody>
                  <a:tcPr/>
                </a:tc>
                <a:tc>
                  <a:txBody>
                    <a:bodyPr/>
                    <a:lstStyle/>
                    <a:p>
                      <a:r>
                        <a:rPr lang="nl-NL" dirty="0"/>
                        <a:t>Wat betekent</a:t>
                      </a:r>
                      <a:r>
                        <a:rPr lang="nl-NL" baseline="0" dirty="0"/>
                        <a:t> het woord?</a:t>
                      </a:r>
                      <a:endParaRPr lang="nl-NL" dirty="0"/>
                    </a:p>
                    <a:p>
                      <a:r>
                        <a:rPr lang="nl-NL" dirty="0"/>
                        <a:t>Bedenk een zin met het</a:t>
                      </a:r>
                      <a:r>
                        <a:rPr lang="nl-NL" baseline="0" dirty="0"/>
                        <a:t> woord erin</a:t>
                      </a:r>
                      <a:endParaRPr lang="nl-NL" dirty="0"/>
                    </a:p>
                  </a:txBody>
                  <a:tcPr/>
                </a:tc>
                <a:extLst>
                  <a:ext uri="{0D108BD9-81ED-4DB2-BD59-A6C34878D82A}">
                    <a16:rowId xmlns="" xmlns:a16="http://schemas.microsoft.com/office/drawing/2014/main" val="10000"/>
                  </a:ext>
                </a:extLst>
              </a:tr>
              <a:tr h="370840">
                <a:tc>
                  <a:txBody>
                    <a:bodyPr/>
                    <a:lstStyle/>
                    <a:p>
                      <a:r>
                        <a:rPr lang="nl-NL" dirty="0"/>
                        <a:t>brainstormen</a:t>
                      </a:r>
                    </a:p>
                  </a:txBody>
                  <a:tcPr/>
                </a:tc>
                <a:tc>
                  <a:txBody>
                    <a:bodyPr/>
                    <a:lstStyle/>
                    <a:p>
                      <a:endParaRPr lang="nl-NL"/>
                    </a:p>
                  </a:txBody>
                  <a:tcPr/>
                </a:tc>
                <a:extLst>
                  <a:ext uri="{0D108BD9-81ED-4DB2-BD59-A6C34878D82A}">
                    <a16:rowId xmlns="" xmlns:a16="http://schemas.microsoft.com/office/drawing/2014/main" val="10001"/>
                  </a:ext>
                </a:extLst>
              </a:tr>
              <a:tr h="370840">
                <a:tc>
                  <a:txBody>
                    <a:bodyPr/>
                    <a:lstStyle/>
                    <a:p>
                      <a:r>
                        <a:rPr lang="nl-NL" dirty="0" err="1"/>
                        <a:t>mindmap</a:t>
                      </a:r>
                      <a:endParaRPr lang="nl-NL" dirty="0"/>
                    </a:p>
                  </a:txBody>
                  <a:tcPr/>
                </a:tc>
                <a:tc>
                  <a:txBody>
                    <a:bodyPr/>
                    <a:lstStyle/>
                    <a:p>
                      <a:endParaRPr lang="nl-NL"/>
                    </a:p>
                  </a:txBody>
                  <a:tcPr/>
                </a:tc>
                <a:extLst>
                  <a:ext uri="{0D108BD9-81ED-4DB2-BD59-A6C34878D82A}">
                    <a16:rowId xmlns="" xmlns:a16="http://schemas.microsoft.com/office/drawing/2014/main" val="10002"/>
                  </a:ext>
                </a:extLst>
              </a:tr>
              <a:tr h="370840">
                <a:tc>
                  <a:txBody>
                    <a:bodyPr/>
                    <a:lstStyle/>
                    <a:p>
                      <a:r>
                        <a:rPr lang="nl-NL" dirty="0"/>
                        <a:t>feedback geven</a:t>
                      </a:r>
                    </a:p>
                  </a:txBody>
                  <a:tcPr/>
                </a:tc>
                <a:tc>
                  <a:txBody>
                    <a:bodyPr/>
                    <a:lstStyle/>
                    <a:p>
                      <a:endParaRPr lang="nl-NL"/>
                    </a:p>
                  </a:txBody>
                  <a:tcPr/>
                </a:tc>
                <a:extLst>
                  <a:ext uri="{0D108BD9-81ED-4DB2-BD59-A6C34878D82A}">
                    <a16:rowId xmlns="" xmlns:a16="http://schemas.microsoft.com/office/drawing/2014/main" val="10003"/>
                  </a:ext>
                </a:extLst>
              </a:tr>
              <a:tr h="370840">
                <a:tc>
                  <a:txBody>
                    <a:bodyPr/>
                    <a:lstStyle/>
                    <a:p>
                      <a:r>
                        <a:rPr lang="nl-NL" dirty="0"/>
                        <a:t>discussie</a:t>
                      </a:r>
                    </a:p>
                  </a:txBody>
                  <a:tcPr/>
                </a:tc>
                <a:tc>
                  <a:txBody>
                    <a:bodyPr/>
                    <a:lstStyle/>
                    <a:p>
                      <a:endParaRPr lang="nl-NL"/>
                    </a:p>
                  </a:txBody>
                  <a:tcPr/>
                </a:tc>
                <a:extLst>
                  <a:ext uri="{0D108BD9-81ED-4DB2-BD59-A6C34878D82A}">
                    <a16:rowId xmlns="" xmlns:a16="http://schemas.microsoft.com/office/drawing/2014/main" val="10004"/>
                  </a:ext>
                </a:extLst>
              </a:tr>
              <a:tr h="370840">
                <a:tc>
                  <a:txBody>
                    <a:bodyPr/>
                    <a:lstStyle/>
                    <a:p>
                      <a:r>
                        <a:rPr lang="nl-NL" dirty="0"/>
                        <a:t>argumenten</a:t>
                      </a:r>
                    </a:p>
                  </a:txBody>
                  <a:tcPr/>
                </a:tc>
                <a:tc>
                  <a:txBody>
                    <a:bodyPr/>
                    <a:lstStyle/>
                    <a:p>
                      <a:endParaRPr lang="nl-NL"/>
                    </a:p>
                  </a:txBody>
                  <a:tcPr/>
                </a:tc>
                <a:extLst>
                  <a:ext uri="{0D108BD9-81ED-4DB2-BD59-A6C34878D82A}">
                    <a16:rowId xmlns="" xmlns:a16="http://schemas.microsoft.com/office/drawing/2014/main" val="10005"/>
                  </a:ext>
                </a:extLst>
              </a:tr>
              <a:tr h="370840">
                <a:tc>
                  <a:txBody>
                    <a:bodyPr/>
                    <a:lstStyle/>
                    <a:p>
                      <a:r>
                        <a:rPr lang="nl-NL" dirty="0"/>
                        <a:t>meningsverschil</a:t>
                      </a:r>
                    </a:p>
                  </a:txBody>
                  <a:tcPr/>
                </a:tc>
                <a:tc>
                  <a:txBody>
                    <a:bodyPr/>
                    <a:lstStyle/>
                    <a:p>
                      <a:endParaRPr lang="nl-NL"/>
                    </a:p>
                  </a:txBody>
                  <a:tcPr/>
                </a:tc>
                <a:extLst>
                  <a:ext uri="{0D108BD9-81ED-4DB2-BD59-A6C34878D82A}">
                    <a16:rowId xmlns="" xmlns:a16="http://schemas.microsoft.com/office/drawing/2014/main" val="10006"/>
                  </a:ext>
                </a:extLst>
              </a:tr>
              <a:tr h="370840">
                <a:tc>
                  <a:txBody>
                    <a:bodyPr/>
                    <a:lstStyle/>
                    <a:p>
                      <a:endParaRPr lang="nl-NL" dirty="0"/>
                    </a:p>
                  </a:txBody>
                  <a:tcPr/>
                </a:tc>
                <a:tc>
                  <a:txBody>
                    <a:bodyPr/>
                    <a:lstStyle/>
                    <a:p>
                      <a:endParaRPr lang="nl-NL"/>
                    </a:p>
                  </a:txBody>
                  <a:tcPr/>
                </a:tc>
                <a:extLst>
                  <a:ext uri="{0D108BD9-81ED-4DB2-BD59-A6C34878D82A}">
                    <a16:rowId xmlns="" xmlns:a16="http://schemas.microsoft.com/office/drawing/2014/main" val="10007"/>
                  </a:ext>
                </a:extLst>
              </a:tr>
              <a:tr h="370840">
                <a:tc>
                  <a:txBody>
                    <a:bodyPr/>
                    <a:lstStyle/>
                    <a:p>
                      <a:endParaRPr lang="nl-NL" dirty="0"/>
                    </a:p>
                  </a:txBody>
                  <a:tcPr/>
                </a:tc>
                <a:tc>
                  <a:txBody>
                    <a:bodyPr/>
                    <a:lstStyle/>
                    <a:p>
                      <a:endParaRPr lang="nl-NL"/>
                    </a:p>
                  </a:txBody>
                  <a:tcPr/>
                </a:tc>
                <a:extLst>
                  <a:ext uri="{0D108BD9-81ED-4DB2-BD59-A6C34878D82A}">
                    <a16:rowId xmlns="" xmlns:a16="http://schemas.microsoft.com/office/drawing/2014/main" val="10008"/>
                  </a:ext>
                </a:extLst>
              </a:tr>
              <a:tr h="370840">
                <a:tc>
                  <a:txBody>
                    <a:bodyPr/>
                    <a:lstStyle/>
                    <a:p>
                      <a:endParaRPr lang="nl-NL" dirty="0"/>
                    </a:p>
                  </a:txBody>
                  <a:tcPr/>
                </a:tc>
                <a:tc>
                  <a:txBody>
                    <a:bodyPr/>
                    <a:lstStyle/>
                    <a:p>
                      <a:endParaRPr lang="nl-NL" dirty="0"/>
                    </a:p>
                  </a:txBody>
                  <a:tcPr/>
                </a:tc>
                <a:extLst>
                  <a:ext uri="{0D108BD9-81ED-4DB2-BD59-A6C34878D82A}">
                    <a16:rowId xmlns="" xmlns:a16="http://schemas.microsoft.com/office/drawing/2014/main" val="10009"/>
                  </a:ext>
                </a:extLst>
              </a:tr>
              <a:tr h="370840">
                <a:tc>
                  <a:txBody>
                    <a:bodyPr/>
                    <a:lstStyle/>
                    <a:p>
                      <a:endParaRPr lang="nl-NL" dirty="0"/>
                    </a:p>
                  </a:txBody>
                  <a:tcPr/>
                </a:tc>
                <a:tc>
                  <a:txBody>
                    <a:bodyPr/>
                    <a:lstStyle/>
                    <a:p>
                      <a:endParaRPr lang="nl-NL"/>
                    </a:p>
                  </a:txBody>
                  <a:tcPr/>
                </a:tc>
                <a:extLst>
                  <a:ext uri="{0D108BD9-81ED-4DB2-BD59-A6C34878D82A}">
                    <a16:rowId xmlns="" xmlns:a16="http://schemas.microsoft.com/office/drawing/2014/main" val="10010"/>
                  </a:ext>
                </a:extLst>
              </a:tr>
              <a:tr h="370840">
                <a:tc>
                  <a:txBody>
                    <a:bodyPr/>
                    <a:lstStyle/>
                    <a:p>
                      <a:endParaRPr lang="nl-NL" dirty="0"/>
                    </a:p>
                  </a:txBody>
                  <a:tcPr/>
                </a:tc>
                <a:tc>
                  <a:txBody>
                    <a:bodyPr/>
                    <a:lstStyle/>
                    <a:p>
                      <a:endParaRPr lang="nl-NL" dirty="0"/>
                    </a:p>
                  </a:txBody>
                  <a:tcPr/>
                </a:tc>
                <a:extLst>
                  <a:ext uri="{0D108BD9-81ED-4DB2-BD59-A6C34878D82A}">
                    <a16:rowId xmlns="" xmlns:a16="http://schemas.microsoft.com/office/drawing/2014/main" val="10011"/>
                  </a:ext>
                </a:extLst>
              </a:tr>
              <a:tr h="370840">
                <a:tc>
                  <a:txBody>
                    <a:bodyPr/>
                    <a:lstStyle/>
                    <a:p>
                      <a:endParaRPr lang="nl-NL" dirty="0"/>
                    </a:p>
                  </a:txBody>
                  <a:tcPr/>
                </a:tc>
                <a:tc>
                  <a:txBody>
                    <a:bodyPr/>
                    <a:lstStyle/>
                    <a:p>
                      <a:endParaRPr lang="nl-NL" dirty="0"/>
                    </a:p>
                  </a:txBody>
                  <a:tcPr/>
                </a:tc>
                <a:extLst>
                  <a:ext uri="{0D108BD9-81ED-4DB2-BD59-A6C34878D82A}">
                    <a16:rowId xmlns="" xmlns:a16="http://schemas.microsoft.com/office/drawing/2014/main" val="10012"/>
                  </a:ext>
                </a:extLst>
              </a:tr>
              <a:tr h="370840">
                <a:tc>
                  <a:txBody>
                    <a:bodyPr/>
                    <a:lstStyle/>
                    <a:p>
                      <a:endParaRPr lang="nl-NL" dirty="0"/>
                    </a:p>
                  </a:txBody>
                  <a:tcPr/>
                </a:tc>
                <a:tc>
                  <a:txBody>
                    <a:bodyPr/>
                    <a:lstStyle/>
                    <a:p>
                      <a:endParaRPr lang="nl-NL" dirty="0"/>
                    </a:p>
                  </a:txBody>
                  <a:tcPr/>
                </a:tc>
                <a:extLst>
                  <a:ext uri="{0D108BD9-81ED-4DB2-BD59-A6C34878D82A}">
                    <a16:rowId xmlns="" xmlns:a16="http://schemas.microsoft.com/office/drawing/2014/main" val="10013"/>
                  </a:ext>
                </a:extLst>
              </a:tr>
              <a:tr h="370840">
                <a:tc>
                  <a:txBody>
                    <a:bodyPr/>
                    <a:lstStyle/>
                    <a:p>
                      <a:endParaRPr lang="nl-NL" dirty="0"/>
                    </a:p>
                  </a:txBody>
                  <a:tcPr/>
                </a:tc>
                <a:tc>
                  <a:txBody>
                    <a:bodyPr/>
                    <a:lstStyle/>
                    <a:p>
                      <a:endParaRPr lang="nl-NL" dirty="0"/>
                    </a:p>
                  </a:txBody>
                  <a:tcPr/>
                </a:tc>
                <a:extLst>
                  <a:ext uri="{0D108BD9-81ED-4DB2-BD59-A6C34878D82A}">
                    <a16:rowId xmlns="" xmlns:a16="http://schemas.microsoft.com/office/drawing/2014/main" val="10014"/>
                  </a:ext>
                </a:extLst>
              </a:tr>
              <a:tr h="370840">
                <a:tc>
                  <a:txBody>
                    <a:bodyPr/>
                    <a:lstStyle/>
                    <a:p>
                      <a:endParaRPr lang="nl-NL" dirty="0"/>
                    </a:p>
                  </a:txBody>
                  <a:tcPr/>
                </a:tc>
                <a:tc>
                  <a:txBody>
                    <a:bodyPr/>
                    <a:lstStyle/>
                    <a:p>
                      <a:endParaRPr lang="nl-NL" dirty="0"/>
                    </a:p>
                  </a:txBody>
                  <a:tcPr/>
                </a:tc>
                <a:extLst>
                  <a:ext uri="{0D108BD9-81ED-4DB2-BD59-A6C34878D82A}">
                    <a16:rowId xmlns="" xmlns:a16="http://schemas.microsoft.com/office/drawing/2014/main" val="10015"/>
                  </a:ext>
                </a:extLst>
              </a:tr>
            </a:tbl>
          </a:graphicData>
        </a:graphic>
      </p:graphicFrame>
      <p:sp>
        <p:nvSpPr>
          <p:cNvPr id="4" name="Tekstvak 3"/>
          <p:cNvSpPr txBox="1"/>
          <p:nvPr/>
        </p:nvSpPr>
        <p:spPr>
          <a:xfrm>
            <a:off x="0" y="6488668"/>
            <a:ext cx="9144000" cy="369332"/>
          </a:xfrm>
          <a:prstGeom prst="rect">
            <a:avLst/>
          </a:prstGeom>
          <a:solidFill>
            <a:srgbClr val="0070C0"/>
          </a:solidFill>
        </p:spPr>
        <p:txBody>
          <a:bodyPr wrap="square" rtlCol="0">
            <a:spAutoFit/>
          </a:bodyPr>
          <a:lstStyle/>
          <a:p>
            <a:endParaRPr lang="nl-NL" dirty="0"/>
          </a:p>
        </p:txBody>
      </p:sp>
    </p:spTree>
    <p:extLst>
      <p:ext uri="{BB962C8B-B14F-4D97-AF65-F5344CB8AC3E}">
        <p14:creationId xmlns:p14="http://schemas.microsoft.com/office/powerpoint/2010/main" val="29357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a:solidFill>
            <a:srgbClr val="0070C0"/>
          </a:solidFill>
        </p:spPr>
        <p:txBody>
          <a:bodyPr>
            <a:normAutofit/>
          </a:bodyPr>
          <a:lstStyle/>
          <a:p>
            <a:r>
              <a:rPr lang="nl-NL" sz="3200" b="1" dirty="0">
                <a:solidFill>
                  <a:schemeClr val="bg1"/>
                </a:solidFill>
                <a:latin typeface="Arial Narrow" panose="020B0606020202030204" pitchFamily="34" charset="0"/>
              </a:rPr>
              <a:t>Waarmee rekening houden?</a:t>
            </a:r>
          </a:p>
        </p:txBody>
      </p:sp>
      <p:sp>
        <p:nvSpPr>
          <p:cNvPr id="3" name="Tijdelijke aanduiding voor inhoud 2"/>
          <p:cNvSpPr>
            <a:spLocks noGrp="1"/>
          </p:cNvSpPr>
          <p:nvPr>
            <p:ph idx="1"/>
          </p:nvPr>
        </p:nvSpPr>
        <p:spPr>
          <a:xfrm>
            <a:off x="395536" y="980728"/>
            <a:ext cx="8229600" cy="5760640"/>
          </a:xfrm>
          <a:ln>
            <a:solidFill>
              <a:srgbClr val="FFFF00"/>
            </a:solidFill>
          </a:ln>
        </p:spPr>
        <p:txBody>
          <a:bodyPr vert="horz" lIns="91440" tIns="45720" rIns="91440" bIns="45720" rtlCol="0" anchor="t">
            <a:normAutofit lnSpcReduction="10000"/>
          </a:bodyPr>
          <a:lstStyle/>
          <a:p>
            <a:pPr marL="0" indent="0" algn="ctr">
              <a:buNone/>
            </a:pPr>
            <a:r>
              <a:rPr lang="nl-NL" sz="2400" b="1" dirty="0">
                <a:latin typeface="Arial Narrow"/>
              </a:rPr>
              <a:t>Luister</a:t>
            </a:r>
            <a:r>
              <a:rPr lang="nl-NL" sz="2400" b="1" dirty="0">
                <a:solidFill>
                  <a:srgbClr val="0070C0"/>
                </a:solidFill>
                <a:latin typeface="Arial Narrow"/>
              </a:rPr>
              <a:t>strategie</a:t>
            </a:r>
            <a:r>
              <a:rPr lang="nl-NL" sz="2400" b="1" dirty="0">
                <a:latin typeface="Arial Narrow"/>
              </a:rPr>
              <a:t> en luister</a:t>
            </a:r>
            <a:r>
              <a:rPr lang="nl-NL" sz="2400" b="1" dirty="0">
                <a:solidFill>
                  <a:srgbClr val="0070C0"/>
                </a:solidFill>
                <a:latin typeface="Arial Narrow"/>
              </a:rPr>
              <a:t>doel</a:t>
            </a:r>
            <a:endParaRPr lang="nl-NL" sz="2400">
              <a:solidFill>
                <a:srgbClr val="0070C0"/>
              </a:solidFill>
              <a:latin typeface="Arial Narrow"/>
            </a:endParaRPr>
          </a:p>
          <a:p>
            <a:pPr marL="0" indent="0">
              <a:buNone/>
            </a:pPr>
            <a:r>
              <a:rPr lang="nl-NL" sz="2400" b="1" dirty="0">
                <a:solidFill>
                  <a:srgbClr val="0070C0"/>
                </a:solidFill>
                <a:latin typeface="Arial Narrow" panose="020B0606020202030204" pitchFamily="34" charset="0"/>
              </a:rPr>
              <a:t>Globaal</a:t>
            </a:r>
            <a:r>
              <a:rPr lang="nl-NL" sz="2400" dirty="0">
                <a:solidFill>
                  <a:srgbClr val="0070C0"/>
                </a:solidFill>
                <a:latin typeface="Arial Narrow" panose="020B0606020202030204" pitchFamily="34" charset="0"/>
              </a:rPr>
              <a:t>:</a:t>
            </a:r>
            <a:r>
              <a:rPr lang="nl-NL" sz="2400" dirty="0">
                <a:latin typeface="Arial Narrow" panose="020B0606020202030204" pitchFamily="34" charset="0"/>
              </a:rPr>
              <a:t> onderwerp en hoofdlijnen. ORIENTATIE op het fragment.</a:t>
            </a:r>
          </a:p>
          <a:p>
            <a:pPr marL="0" indent="0">
              <a:buNone/>
            </a:pPr>
            <a:r>
              <a:rPr lang="nl-NL" sz="2400" b="1" dirty="0">
                <a:solidFill>
                  <a:srgbClr val="0070C0"/>
                </a:solidFill>
                <a:latin typeface="Arial Narrow" panose="020B0606020202030204" pitchFamily="34" charset="0"/>
              </a:rPr>
              <a:t>Precies / intensief</a:t>
            </a:r>
            <a:r>
              <a:rPr lang="nl-NL" sz="2400" dirty="0">
                <a:latin typeface="Arial Narrow" panose="020B0606020202030204" pitchFamily="34" charset="0"/>
              </a:rPr>
              <a:t>: navertellen, samenvatten, beoordelen.</a:t>
            </a:r>
          </a:p>
          <a:p>
            <a:pPr marL="0" indent="0">
              <a:buNone/>
            </a:pPr>
            <a:r>
              <a:rPr lang="nl-NL" sz="2400" b="1" dirty="0">
                <a:solidFill>
                  <a:srgbClr val="0070C0"/>
                </a:solidFill>
                <a:latin typeface="Arial Narrow" panose="020B0606020202030204" pitchFamily="34" charset="0"/>
              </a:rPr>
              <a:t>Selectief/ gericht</a:t>
            </a:r>
            <a:r>
              <a:rPr lang="nl-NL" sz="2400" dirty="0">
                <a:latin typeface="Arial Narrow" panose="020B0606020202030204" pitchFamily="34" charset="0"/>
              </a:rPr>
              <a:t>: zoeken naar antwoord op bepaalde vragen. </a:t>
            </a:r>
          </a:p>
          <a:p>
            <a:pPr marL="0" indent="0">
              <a:buNone/>
            </a:pPr>
            <a:endParaRPr lang="nl-NL" sz="2400" dirty="0">
              <a:latin typeface="Arial Narrow" panose="020B0606020202030204" pitchFamily="34" charset="0"/>
            </a:endParaRPr>
          </a:p>
          <a:p>
            <a:r>
              <a:rPr lang="nl-NL" sz="2400" dirty="0">
                <a:latin typeface="Arial Narrow" panose="020B0606020202030204" pitchFamily="34" charset="0"/>
              </a:rPr>
              <a:t>Begin / inleiding: </a:t>
            </a:r>
            <a:endParaRPr lang="nl-NL" sz="2400" b="1" dirty="0">
              <a:latin typeface="Arial Narrow" panose="020B0606020202030204" pitchFamily="34" charset="0"/>
            </a:endParaRPr>
          </a:p>
          <a:p>
            <a:pPr marL="400050" lvl="1" indent="0">
              <a:buNone/>
            </a:pPr>
            <a:r>
              <a:rPr lang="nl-NL" sz="2000" b="1" dirty="0">
                <a:latin typeface="Arial Narrow" panose="020B0606020202030204" pitchFamily="34" charset="0"/>
              </a:rPr>
              <a:t>aankondiging</a:t>
            </a:r>
            <a:r>
              <a:rPr lang="nl-NL" sz="2000" dirty="0">
                <a:latin typeface="Arial Narrow" panose="020B0606020202030204" pitchFamily="34" charset="0"/>
              </a:rPr>
              <a:t> van de informatie die komt. Aandacht trekken met een </a:t>
            </a:r>
            <a:r>
              <a:rPr lang="nl-NL" sz="2000" b="1" dirty="0">
                <a:latin typeface="Arial Narrow" panose="020B0606020202030204" pitchFamily="34" charset="0"/>
              </a:rPr>
              <a:t>kort verhaaltje</a:t>
            </a:r>
            <a:r>
              <a:rPr lang="nl-NL" sz="2000" dirty="0">
                <a:latin typeface="Arial Narrow" panose="020B0606020202030204" pitchFamily="34" charset="0"/>
              </a:rPr>
              <a:t>, een </a:t>
            </a:r>
            <a:r>
              <a:rPr lang="nl-NL" sz="2000" b="1" dirty="0">
                <a:latin typeface="Arial Narrow" panose="020B0606020202030204" pitchFamily="34" charset="0"/>
              </a:rPr>
              <a:t>prikkelende vraag </a:t>
            </a:r>
            <a:r>
              <a:rPr lang="nl-NL" sz="2000" dirty="0">
                <a:latin typeface="Arial Narrow" panose="020B0606020202030204" pitchFamily="34" charset="0"/>
              </a:rPr>
              <a:t>of </a:t>
            </a:r>
            <a:r>
              <a:rPr lang="nl-NL" sz="2000" b="1" dirty="0">
                <a:latin typeface="Arial Narrow" panose="020B0606020202030204" pitchFamily="34" charset="0"/>
              </a:rPr>
              <a:t>bepaalde beelden. Onderwerp vaak hierin genoemd. </a:t>
            </a:r>
          </a:p>
          <a:p>
            <a:r>
              <a:rPr lang="nl-NL" sz="2400" dirty="0">
                <a:latin typeface="Arial Narrow" panose="020B0606020202030204" pitchFamily="34" charset="0"/>
              </a:rPr>
              <a:t>Slot: </a:t>
            </a:r>
          </a:p>
          <a:p>
            <a:pPr marL="400050" lvl="1" indent="0">
              <a:buNone/>
            </a:pPr>
            <a:r>
              <a:rPr lang="nl-NL" sz="2000" b="1" dirty="0">
                <a:latin typeface="Arial Narrow" panose="020B0606020202030204" pitchFamily="34" charset="0"/>
              </a:rPr>
              <a:t>samenvatting</a:t>
            </a:r>
            <a:r>
              <a:rPr lang="nl-NL" sz="2000" dirty="0">
                <a:latin typeface="Arial Narrow" panose="020B0606020202030204" pitchFamily="34" charset="0"/>
              </a:rPr>
              <a:t> van de informatie die is gegeven. Vaak met een </a:t>
            </a:r>
            <a:r>
              <a:rPr lang="nl-NL" sz="2000" b="1" dirty="0">
                <a:latin typeface="Arial Narrow" panose="020B0606020202030204" pitchFamily="34" charset="0"/>
              </a:rPr>
              <a:t>conclusie</a:t>
            </a:r>
            <a:r>
              <a:rPr lang="nl-NL" sz="2000" dirty="0">
                <a:latin typeface="Arial Narrow" panose="020B0606020202030204" pitchFamily="34" charset="0"/>
              </a:rPr>
              <a:t> of met </a:t>
            </a:r>
            <a:r>
              <a:rPr lang="nl-NL" sz="2000" b="1" dirty="0">
                <a:latin typeface="Arial Narrow" panose="020B0606020202030204" pitchFamily="34" charset="0"/>
              </a:rPr>
              <a:t>tips (adviezen</a:t>
            </a:r>
            <a:r>
              <a:rPr lang="nl-NL" sz="2000" dirty="0">
                <a:latin typeface="Arial Narrow" panose="020B0606020202030204" pitchFamily="34" charset="0"/>
              </a:rPr>
              <a:t>)</a:t>
            </a:r>
          </a:p>
          <a:p>
            <a:pPr marL="0" indent="0">
              <a:buNone/>
            </a:pPr>
            <a:endParaRPr lang="nl-NL" sz="2400" dirty="0">
              <a:latin typeface="Arial Narrow" panose="020B0606020202030204" pitchFamily="34" charset="0"/>
            </a:endParaRPr>
          </a:p>
          <a:p>
            <a:r>
              <a:rPr lang="nl-NL" sz="2400" b="1" dirty="0">
                <a:latin typeface="Arial Narrow" panose="020B0606020202030204" pitchFamily="34" charset="0"/>
              </a:rPr>
              <a:t>Signaalwoorden</a:t>
            </a:r>
            <a:r>
              <a:rPr lang="nl-NL" sz="2400" dirty="0">
                <a:latin typeface="Arial Narrow" panose="020B0606020202030204" pitchFamily="34" charset="0"/>
              </a:rPr>
              <a:t> in de luistertekst : </a:t>
            </a:r>
            <a:r>
              <a:rPr lang="nl-NL" sz="2400" b="1" dirty="0">
                <a:latin typeface="Arial Narrow" panose="020B0606020202030204" pitchFamily="34" charset="0"/>
              </a:rPr>
              <a:t>verbanden</a:t>
            </a:r>
            <a:r>
              <a:rPr lang="nl-NL" sz="2400" dirty="0">
                <a:latin typeface="Arial Narrow" panose="020B0606020202030204" pitchFamily="34" charset="0"/>
              </a:rPr>
              <a:t>!!! (vergelijkbaar met leesteksten!). Helpen óók in onderscheid maken hoofd- en bijzaken. </a:t>
            </a:r>
          </a:p>
        </p:txBody>
      </p:sp>
      <p:cxnSp>
        <p:nvCxnSpPr>
          <p:cNvPr id="5" name="Rechte verbindingslijn 4"/>
          <p:cNvCxnSpPr/>
          <p:nvPr/>
        </p:nvCxnSpPr>
        <p:spPr>
          <a:xfrm>
            <a:off x="107504" y="2708920"/>
            <a:ext cx="871296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14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73" y="0"/>
            <a:ext cx="9144000" cy="692696"/>
          </a:xfrm>
          <a:solidFill>
            <a:srgbClr val="0070C0"/>
          </a:solidFill>
        </p:spPr>
        <p:txBody>
          <a:bodyPr>
            <a:normAutofit fontScale="90000"/>
          </a:bodyPr>
          <a:lstStyle/>
          <a:p>
            <a:r>
              <a:rPr lang="nl-NL" b="1" dirty="0"/>
              <a:t/>
            </a:r>
            <a:br>
              <a:rPr lang="nl-NL" b="1" dirty="0"/>
            </a:br>
            <a:r>
              <a:rPr lang="nl-NL" b="1" dirty="0">
                <a:solidFill>
                  <a:schemeClr val="bg1"/>
                </a:solidFill>
              </a:rPr>
              <a:t>Vraag in een </a:t>
            </a:r>
            <a:r>
              <a:rPr lang="nl-NL" b="1" dirty="0" smtClean="0">
                <a:solidFill>
                  <a:schemeClr val="bg1"/>
                </a:solidFill>
              </a:rPr>
              <a:t>toets Luisteren</a:t>
            </a:r>
            <a:r>
              <a:rPr lang="nl-NL" b="1" dirty="0"/>
              <a:t/>
            </a:r>
            <a:br>
              <a:rPr lang="nl-NL" b="1" dirty="0"/>
            </a:br>
            <a:endParaRPr lang="nl-NL" dirty="0"/>
          </a:p>
        </p:txBody>
      </p:sp>
      <p:sp>
        <p:nvSpPr>
          <p:cNvPr id="3" name="Tijdelijke aanduiding voor inhoud 2"/>
          <p:cNvSpPr>
            <a:spLocks noGrp="1"/>
          </p:cNvSpPr>
          <p:nvPr>
            <p:ph idx="1"/>
          </p:nvPr>
        </p:nvSpPr>
        <p:spPr>
          <a:xfrm>
            <a:off x="179512" y="1124744"/>
            <a:ext cx="8640960" cy="5733256"/>
          </a:xfrm>
        </p:spPr>
        <p:txBody>
          <a:bodyPr>
            <a:normAutofit fontScale="55000" lnSpcReduction="20000"/>
          </a:bodyPr>
          <a:lstStyle/>
          <a:p>
            <a:pPr marL="171450" indent="-171450"/>
            <a:r>
              <a:rPr lang="nl-NL" sz="3800" dirty="0">
                <a:latin typeface="Arial Narrow" panose="020B0606020202030204" pitchFamily="34" charset="0"/>
              </a:rPr>
              <a:t>Welke luisterstrategie gebruik je in situatie x? </a:t>
            </a:r>
          </a:p>
          <a:p>
            <a:pPr marL="171450" indent="-171450"/>
            <a:endParaRPr lang="nl-NL" sz="3800" dirty="0">
              <a:latin typeface="Arial Narrow" panose="020B0606020202030204" pitchFamily="34" charset="0"/>
            </a:endParaRPr>
          </a:p>
          <a:p>
            <a:pPr marL="171450" indent="-171450"/>
            <a:r>
              <a:rPr lang="nl-NL" sz="3800" dirty="0">
                <a:latin typeface="Arial Narrow" panose="020B0606020202030204" pitchFamily="34" charset="0"/>
              </a:rPr>
              <a:t>Wat is de aanleiding voor het maken van dit geluidsfragment?</a:t>
            </a:r>
          </a:p>
          <a:p>
            <a:pPr marL="171450" indent="-171450"/>
            <a:endParaRPr lang="nl-NL" sz="3800" dirty="0">
              <a:latin typeface="Arial Narrow" panose="020B0606020202030204" pitchFamily="34" charset="0"/>
            </a:endParaRPr>
          </a:p>
          <a:p>
            <a:pPr marL="171450" indent="-171450"/>
            <a:r>
              <a:rPr lang="nl-NL" sz="3800" dirty="0">
                <a:latin typeface="Arial Narrow" panose="020B0606020202030204" pitchFamily="34" charset="0"/>
              </a:rPr>
              <a:t>Welke van de volgende zinnen horen in de samenvatting en welke niet?</a:t>
            </a:r>
          </a:p>
          <a:p>
            <a:pPr marL="171450" indent="-171450"/>
            <a:endParaRPr lang="nl-NL" sz="3800" dirty="0">
              <a:latin typeface="Arial Narrow" panose="020B0606020202030204" pitchFamily="34" charset="0"/>
            </a:endParaRPr>
          </a:p>
          <a:p>
            <a:pPr marL="171450" indent="-171450"/>
            <a:r>
              <a:rPr lang="nl-NL" sz="3800" dirty="0">
                <a:latin typeface="Arial Narrow" panose="020B0606020202030204" pitchFamily="34" charset="0"/>
              </a:rPr>
              <a:t>Wat maakt dat je informatie mist tijdens het luisteren naar (deel)fragment x?</a:t>
            </a:r>
          </a:p>
          <a:p>
            <a:pPr marL="171450" indent="-171450"/>
            <a:endParaRPr lang="nl-NL" sz="3800" dirty="0">
              <a:latin typeface="Arial Narrow" panose="020B0606020202030204" pitchFamily="34" charset="0"/>
            </a:endParaRPr>
          </a:p>
          <a:p>
            <a:pPr marL="171450" indent="-171450"/>
            <a:r>
              <a:rPr lang="nl-NL" sz="3800" dirty="0">
                <a:latin typeface="Arial Narrow" panose="020B0606020202030204" pitchFamily="34" charset="0"/>
              </a:rPr>
              <a:t>Wat kun je doen om ervoor te zorgen dat je niet wordt afgeleid tijdens het intensief luisteren? </a:t>
            </a:r>
          </a:p>
          <a:p>
            <a:pPr marL="171450" indent="-171450"/>
            <a:endParaRPr lang="nl-NL" sz="3800" dirty="0">
              <a:latin typeface="Arial Narrow" panose="020B0606020202030204" pitchFamily="34" charset="0"/>
            </a:endParaRPr>
          </a:p>
          <a:p>
            <a:pPr marL="171450" indent="-171450"/>
            <a:r>
              <a:rPr lang="nl-NL" sz="3800" dirty="0">
                <a:latin typeface="Arial Narrow" panose="020B0606020202030204" pitchFamily="34" charset="0"/>
              </a:rPr>
              <a:t>Waaraan herken je een nieuw tekstdeel in een luisterfragment? </a:t>
            </a:r>
          </a:p>
          <a:p>
            <a:pPr marL="171450" indent="-171450"/>
            <a:endParaRPr lang="nl-NL" sz="3800" dirty="0">
              <a:latin typeface="Arial Narrow" panose="020B0606020202030204" pitchFamily="34" charset="0"/>
            </a:endParaRPr>
          </a:p>
          <a:p>
            <a:pPr marL="171450" indent="-171450"/>
            <a:r>
              <a:rPr lang="nl-NL" sz="3800" dirty="0">
                <a:latin typeface="Arial Narrow" panose="020B0606020202030204" pitchFamily="34" charset="0"/>
              </a:rPr>
              <a:t>Welke informatie geeft de spreker in de inleiding?  Kruis aan welke aspecten wel en welke niet. </a:t>
            </a:r>
          </a:p>
          <a:p>
            <a:pPr marL="0" indent="0">
              <a:buNone/>
            </a:pPr>
            <a:endParaRPr lang="nl-NL" sz="3800" dirty="0">
              <a:latin typeface="Arial Narrow" panose="020B0606020202030204" pitchFamily="34" charset="0"/>
            </a:endParaRPr>
          </a:p>
          <a:p>
            <a:pPr marL="171450" indent="-171450"/>
            <a:r>
              <a:rPr lang="nl-NL" sz="3800" dirty="0">
                <a:latin typeface="Arial Narrow" panose="020B0606020202030204" pitchFamily="34" charset="0"/>
              </a:rPr>
              <a:t>Hoe sluit de interviewer het geluidsfragment af? (met een aanbeveling, met een conclusie, met een toekomstverwachting, met een samenvatting)</a:t>
            </a:r>
          </a:p>
          <a:p>
            <a:endParaRPr lang="nl-NL" dirty="0"/>
          </a:p>
        </p:txBody>
      </p:sp>
    </p:spTree>
    <p:extLst>
      <p:ext uri="{BB962C8B-B14F-4D97-AF65-F5344CB8AC3E}">
        <p14:creationId xmlns:p14="http://schemas.microsoft.com/office/powerpoint/2010/main" val="53738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567723" y="3324825"/>
            <a:ext cx="7508617" cy="3029470"/>
          </a:xfrm>
          <a:prstGeom prst="rect">
            <a:avLst/>
          </a:prstGeom>
        </p:spPr>
      </p:pic>
      <p:sp>
        <p:nvSpPr>
          <p:cNvPr id="55" name="Shape 55"/>
          <p:cNvSpPr>
            <a:spLocks noGrp="1"/>
          </p:cNvSpPr>
          <p:nvPr>
            <p:ph type="body" idx="13"/>
          </p:nvPr>
        </p:nvSpPr>
        <p:spPr>
          <a:xfrm>
            <a:off x="7092280" y="6433133"/>
            <a:ext cx="1716756" cy="372682"/>
          </a:xfrm>
          <a:prstGeom prst="rect">
            <a:avLst/>
          </a:prstGeom>
        </p:spPr>
        <p:txBody>
          <a:bodyPr/>
          <a:lstStyle/>
          <a:p>
            <a:r>
              <a:rPr dirty="0"/>
              <a:t>NU </a:t>
            </a:r>
            <a:r>
              <a:rPr dirty="0" err="1"/>
              <a:t>Nederlands</a:t>
            </a:r>
            <a:r>
              <a:rPr dirty="0"/>
              <a:t> </a:t>
            </a:r>
            <a:r>
              <a:rPr lang="nl-NL" dirty="0"/>
              <a:t>2</a:t>
            </a:r>
            <a:r>
              <a:rPr dirty="0"/>
              <a:t>F</a:t>
            </a:r>
          </a:p>
        </p:txBody>
      </p:sp>
      <p:sp>
        <p:nvSpPr>
          <p:cNvPr id="7" name="Tekstvak 6"/>
          <p:cNvSpPr txBox="1"/>
          <p:nvPr/>
        </p:nvSpPr>
        <p:spPr>
          <a:xfrm>
            <a:off x="2304051" y="1731657"/>
            <a:ext cx="129889" cy="311173"/>
          </a:xfrm>
          <a:prstGeom prst="rect">
            <a:avLst/>
          </a:prstGeom>
          <a:noFill/>
        </p:spPr>
        <p:txBody>
          <a:bodyPr wrap="none" lIns="64291" tIns="32146" rIns="64291" bIns="32146" rtlCol="0">
            <a:spAutoFit/>
          </a:bodyPr>
          <a:lstStyle/>
          <a:p>
            <a:pPr defTabSz="410751" hangingPunct="0">
              <a:defRPr/>
            </a:pPr>
            <a:endParaRPr lang="nl-NL" sz="1600" kern="0" dirty="0">
              <a:solidFill>
                <a:srgbClr val="F36919"/>
              </a:solidFill>
              <a:latin typeface="Calibri"/>
              <a:cs typeface="Calibri"/>
              <a:sym typeface="Calibri"/>
            </a:endParaRPr>
          </a:p>
        </p:txBody>
      </p:sp>
      <p:sp>
        <p:nvSpPr>
          <p:cNvPr id="9" name="Tijdelijke aanduiding voor voettekst 1"/>
          <p:cNvSpPr>
            <a:spLocks noGrp="1"/>
          </p:cNvSpPr>
          <p:nvPr/>
        </p:nvSpPr>
        <p:spPr>
          <a:xfrm>
            <a:off x="181572" y="6579718"/>
            <a:ext cx="6329173" cy="412155"/>
          </a:xfrm>
          <a:prstGeom prst="rect">
            <a:avLst/>
          </a:prstGeom>
        </p:spPr>
        <p:txBody>
          <a:bodyPr vert="horz" lIns="91437" tIns="45718" rIns="91437" bIns="45718"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42915">
              <a:defRPr/>
            </a:pPr>
            <a:r>
              <a:rPr lang="nl-NL" sz="1300" dirty="0">
                <a:solidFill>
                  <a:srgbClr val="F36919">
                    <a:tint val="75000"/>
                  </a:srgbClr>
                </a:solidFill>
                <a:latin typeface="Calibri"/>
                <a:cs typeface="Calibri"/>
                <a:sym typeface="Calibri"/>
              </a:rPr>
              <a:t>Noordhoff</a:t>
            </a:r>
          </a:p>
          <a:p>
            <a:pPr defTabSz="642915">
              <a:defRPr/>
            </a:pPr>
            <a:r>
              <a:rPr lang="nl-NL" sz="1300" dirty="0">
                <a:solidFill>
                  <a:srgbClr val="F36919">
                    <a:tint val="75000"/>
                  </a:srgbClr>
                </a:solidFill>
                <a:latin typeface="Calibri"/>
                <a:cs typeface="Calibri"/>
                <a:sym typeface="Calibri"/>
              </a:rPr>
              <a:t>										</a:t>
            </a:r>
          </a:p>
        </p:txBody>
      </p:sp>
      <p:sp>
        <p:nvSpPr>
          <p:cNvPr id="15" name="Shape 56"/>
          <p:cNvSpPr>
            <a:spLocks noGrp="1"/>
          </p:cNvSpPr>
          <p:nvPr>
            <p:ph type="body" idx="14"/>
          </p:nvPr>
        </p:nvSpPr>
        <p:spPr>
          <a:xfrm>
            <a:off x="567724" y="2022417"/>
            <a:ext cx="2559483" cy="1046440"/>
          </a:xfrm>
          <a:prstGeom prst="rect">
            <a:avLst/>
          </a:prstGeom>
        </p:spPr>
        <p:txBody>
          <a:bodyPr/>
          <a:lstStyle/>
          <a:p>
            <a:r>
              <a:rPr lang="nl-NL" sz="3400" dirty="0"/>
              <a:t>VOORBEELD</a:t>
            </a:r>
          </a:p>
          <a:p>
            <a:endParaRPr sz="3400" dirty="0"/>
          </a:p>
        </p:txBody>
      </p:sp>
      <p:sp>
        <p:nvSpPr>
          <p:cNvPr id="2" name="Ovaal bijschrift 1"/>
          <p:cNvSpPr/>
          <p:nvPr/>
        </p:nvSpPr>
        <p:spPr>
          <a:xfrm>
            <a:off x="5487214" y="2635824"/>
            <a:ext cx="2589126" cy="534223"/>
          </a:xfrm>
          <a:prstGeom prst="wedgeEllipseCallout">
            <a:avLst>
              <a:gd name="adj1" fmla="val -59245"/>
              <a:gd name="adj2" fmla="val 98593"/>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defRPr/>
            </a:pPr>
            <a:r>
              <a:rPr lang="nl-NL" sz="1000" b="1" kern="0" dirty="0">
                <a:solidFill>
                  <a:srgbClr val="000000"/>
                </a:solidFill>
                <a:latin typeface="Helvetica Light"/>
                <a:ea typeface="Helvetica Light"/>
                <a:cs typeface="Helvetica Light"/>
                <a:sym typeface="Helvetica Light"/>
              </a:rPr>
              <a:t>1 het onderwerp wordt aangekondigd</a:t>
            </a:r>
          </a:p>
        </p:txBody>
      </p:sp>
      <p:sp>
        <p:nvSpPr>
          <p:cNvPr id="12" name="Ovaal bijschrift 11"/>
          <p:cNvSpPr/>
          <p:nvPr/>
        </p:nvSpPr>
        <p:spPr>
          <a:xfrm>
            <a:off x="7092280" y="3886796"/>
            <a:ext cx="2502446" cy="967015"/>
          </a:xfrm>
          <a:prstGeom prst="wedgeEllipseCallout">
            <a:avLst>
              <a:gd name="adj1" fmla="val -48110"/>
              <a:gd name="adj2" fmla="val 30536"/>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defRPr/>
            </a:pPr>
            <a:r>
              <a:rPr lang="nl-NL" sz="1000" b="1" kern="0" dirty="0">
                <a:solidFill>
                  <a:srgbClr val="000000"/>
                </a:solidFill>
                <a:latin typeface="Helvetica Light"/>
                <a:ea typeface="Helvetica Light"/>
                <a:cs typeface="Helvetica Light"/>
                <a:sym typeface="Helvetica Light"/>
              </a:rPr>
              <a:t>2 het signaalwoord voor een tegenstelling &gt; we horen zowel argumenten voor als argumenten tegen</a:t>
            </a:r>
          </a:p>
        </p:txBody>
      </p:sp>
      <p:sp>
        <p:nvSpPr>
          <p:cNvPr id="13" name="Ovaal bijschrift 12"/>
          <p:cNvSpPr/>
          <p:nvPr/>
        </p:nvSpPr>
        <p:spPr>
          <a:xfrm>
            <a:off x="6510746" y="5780257"/>
            <a:ext cx="2589126" cy="534223"/>
          </a:xfrm>
          <a:prstGeom prst="wedgeEllipseCallout">
            <a:avLst>
              <a:gd name="adj1" fmla="val -86792"/>
              <a:gd name="adj2" fmla="val -132356"/>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defRPr/>
            </a:pPr>
            <a:r>
              <a:rPr lang="nl-NL" sz="1000" b="1" kern="0" dirty="0">
                <a:solidFill>
                  <a:srgbClr val="000000"/>
                </a:solidFill>
                <a:latin typeface="Helvetica Light"/>
                <a:ea typeface="Helvetica Light"/>
                <a:cs typeface="Helvetica Light"/>
                <a:sym typeface="Helvetica Light"/>
              </a:rPr>
              <a:t>3 signaalwoord, geeft aan waarmee de reportage begint</a:t>
            </a:r>
          </a:p>
        </p:txBody>
      </p:sp>
      <p:sp>
        <p:nvSpPr>
          <p:cNvPr id="16" name="Ovaal 15"/>
          <p:cNvSpPr/>
          <p:nvPr/>
        </p:nvSpPr>
        <p:spPr>
          <a:xfrm>
            <a:off x="4707858" y="3385346"/>
            <a:ext cx="1401614" cy="469304"/>
          </a:xfrm>
          <a:prstGeom prst="ellipse">
            <a:avLst/>
          </a:prstGeom>
          <a:noFill/>
          <a:ln w="28575"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lang="nl-NL" sz="1700" kern="0">
              <a:solidFill>
                <a:srgbClr val="FFFFFF"/>
              </a:solidFill>
              <a:latin typeface="Helvetica Light"/>
              <a:ea typeface="Helvetica Light"/>
              <a:cs typeface="Helvetica Light"/>
              <a:sym typeface="Helvetica Light"/>
            </a:endParaRPr>
          </a:p>
        </p:txBody>
      </p:sp>
      <p:sp>
        <p:nvSpPr>
          <p:cNvPr id="17" name="Ovaal 16"/>
          <p:cNvSpPr/>
          <p:nvPr/>
        </p:nvSpPr>
        <p:spPr>
          <a:xfrm>
            <a:off x="6657750" y="4328484"/>
            <a:ext cx="560070" cy="469304"/>
          </a:xfrm>
          <a:prstGeom prst="ellipse">
            <a:avLst/>
          </a:prstGeom>
          <a:noFill/>
          <a:ln w="28575"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lang="nl-NL" sz="1700" kern="0">
              <a:solidFill>
                <a:srgbClr val="FFFFFF"/>
              </a:solidFill>
              <a:latin typeface="Helvetica Light"/>
              <a:ea typeface="Helvetica Light"/>
              <a:cs typeface="Helvetica Light"/>
              <a:sym typeface="Helvetica Light"/>
            </a:endParaRPr>
          </a:p>
        </p:txBody>
      </p:sp>
      <p:sp>
        <p:nvSpPr>
          <p:cNvPr id="18" name="Ovaal 17"/>
          <p:cNvSpPr/>
          <p:nvPr/>
        </p:nvSpPr>
        <p:spPr>
          <a:xfrm>
            <a:off x="5152256" y="5085184"/>
            <a:ext cx="512819" cy="469304"/>
          </a:xfrm>
          <a:prstGeom prst="ellipse">
            <a:avLst/>
          </a:prstGeom>
          <a:noFill/>
          <a:ln w="28575"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hangingPunct="0">
              <a:defRPr/>
            </a:pPr>
            <a:endParaRPr lang="nl-NL" sz="1700" kern="0">
              <a:solidFill>
                <a:srgbClr val="FFFFFF"/>
              </a:solidFill>
              <a:latin typeface="Helvetica Light"/>
              <a:ea typeface="Helvetica Light"/>
              <a:cs typeface="Helvetica Light"/>
              <a:sym typeface="Helvetica Light"/>
            </a:endParaRPr>
          </a:p>
        </p:txBody>
      </p:sp>
      <p:sp>
        <p:nvSpPr>
          <p:cNvPr id="3" name="Tekstvak 2"/>
          <p:cNvSpPr txBox="1"/>
          <p:nvPr/>
        </p:nvSpPr>
        <p:spPr>
          <a:xfrm>
            <a:off x="-10037" y="908720"/>
            <a:ext cx="9057320" cy="461665"/>
          </a:xfrm>
          <a:prstGeom prst="rect">
            <a:avLst/>
          </a:prstGeom>
          <a:solidFill>
            <a:srgbClr val="0070C0"/>
          </a:solidFill>
        </p:spPr>
        <p:txBody>
          <a:bodyPr wrap="square" rtlCol="0">
            <a:spAutoFit/>
          </a:bodyPr>
          <a:lstStyle/>
          <a:p>
            <a:pPr algn="ctr"/>
            <a:r>
              <a:rPr lang="nl-NL" sz="2400" dirty="0">
                <a:solidFill>
                  <a:schemeClr val="bg1"/>
                </a:solidFill>
                <a:latin typeface="Arial Narrow" panose="020B0606020202030204" pitchFamily="34" charset="0"/>
              </a:rPr>
              <a:t>Vraag je af: hoe wordt duidelijk gemaakt wat belangrijke informatie is?</a:t>
            </a:r>
          </a:p>
        </p:txBody>
      </p:sp>
    </p:spTree>
    <p:extLst>
      <p:ext uri="{BB962C8B-B14F-4D97-AF65-F5344CB8AC3E}">
        <p14:creationId xmlns:p14="http://schemas.microsoft.com/office/powerpoint/2010/main" val="18009856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a:solidFill>
            <a:srgbClr val="0070C0"/>
          </a:solidFill>
        </p:spPr>
        <p:txBody>
          <a:bodyPr>
            <a:normAutofit/>
          </a:bodyPr>
          <a:lstStyle/>
          <a:p>
            <a:r>
              <a:rPr lang="nl-NL" sz="3200" b="1" dirty="0">
                <a:solidFill>
                  <a:schemeClr val="bg1"/>
                </a:solidFill>
                <a:latin typeface="Arial Narrow"/>
              </a:rPr>
              <a:t>Krijg je vragen bij een luisterfragment? </a:t>
            </a:r>
            <a:r>
              <a:rPr lang="nl-NL" sz="3200" b="1" dirty="0">
                <a:latin typeface="Arial Narrow" panose="020B0606020202030204" pitchFamily="34" charset="0"/>
              </a:rPr>
              <a:t/>
            </a:r>
            <a:br>
              <a:rPr lang="nl-NL" sz="3200" b="1" dirty="0">
                <a:latin typeface="Arial Narrow" panose="020B0606020202030204" pitchFamily="34" charset="0"/>
              </a:rPr>
            </a:br>
            <a:r>
              <a:rPr lang="nl-NL" sz="3200" b="1" dirty="0">
                <a:solidFill>
                  <a:schemeClr val="bg1"/>
                </a:solidFill>
                <a:latin typeface="Arial Narrow"/>
              </a:rPr>
              <a:t>Aanpak: &gt;</a:t>
            </a:r>
            <a:endParaRPr lang="nl-NL" sz="3200" b="1" dirty="0">
              <a:solidFill>
                <a:schemeClr val="bg1"/>
              </a:solidFill>
              <a:latin typeface="Arial Narrow" panose="020B0606020202030204" pitchFamily="34" charset="0"/>
            </a:endParaRPr>
          </a:p>
        </p:txBody>
      </p:sp>
      <p:sp>
        <p:nvSpPr>
          <p:cNvPr id="4" name="Shape 57"/>
          <p:cNvSpPr>
            <a:spLocks noGrp="1"/>
          </p:cNvSpPr>
          <p:nvPr>
            <p:ph idx="1"/>
          </p:nvPr>
        </p:nvSpPr>
        <p:spPr>
          <a:xfrm>
            <a:off x="457200" y="1412776"/>
            <a:ext cx="8229600" cy="5328592"/>
          </a:xfrm>
          <a:prstGeom prst="rect">
            <a:avLst/>
          </a:prstGeom>
        </p:spPr>
        <p:txBody>
          <a:bodyPr vert="horz" lIns="91440" tIns="45720" rIns="91440" bIns="45720" rtlCol="0" anchor="t">
            <a:normAutofit lnSpcReduction="10000"/>
          </a:bodyPr>
          <a:lstStyle/>
          <a:p>
            <a:pPr marL="264795" indent="-264795">
              <a:buSzPct val="75000"/>
              <a:buNone/>
            </a:pPr>
            <a:r>
              <a:rPr lang="nl-NL" sz="2200" b="1" dirty="0">
                <a:latin typeface="Arial Narrow" panose="020B0606020202030204" pitchFamily="34" charset="0"/>
              </a:rPr>
              <a:t>1. Lees eerst de vragen</a:t>
            </a:r>
            <a:r>
              <a:rPr lang="nl-NL" sz="2200" dirty="0">
                <a:latin typeface="Arial Narrow" panose="020B0606020202030204" pitchFamily="34" charset="0"/>
              </a:rPr>
              <a:t>. Dan weet je waarop je moet letten: gericht luisteren!  (en kijken: benut beelden en non-verbale communicatie)</a:t>
            </a:r>
            <a:r>
              <a:rPr lang="nl-NL" sz="1800" dirty="0">
                <a:latin typeface="Arial Narrow" panose="020B0606020202030204" pitchFamily="34" charset="0"/>
              </a:rPr>
              <a:t>  </a:t>
            </a:r>
            <a:endParaRPr lang="nl-NL"/>
          </a:p>
          <a:p>
            <a:pPr marL="264795" lvl="1" indent="-264795">
              <a:buSzPct val="75000"/>
              <a:buNone/>
            </a:pPr>
            <a:endParaRPr lang="nl-NL" sz="2400" dirty="0">
              <a:latin typeface="Arial Narrow" panose="020B0606020202030204" pitchFamily="34" charset="0"/>
            </a:endParaRPr>
          </a:p>
          <a:p>
            <a:pPr marL="400050" lvl="1" indent="0">
              <a:buSzPct val="75000"/>
              <a:buNone/>
            </a:pPr>
            <a:r>
              <a:rPr lang="nl-NL" sz="2400" dirty="0">
                <a:latin typeface="Arial Narrow"/>
              </a:rPr>
              <a:t> Ben alert op de </a:t>
            </a:r>
            <a:r>
              <a:rPr lang="nl-NL" sz="2400" u="sng" dirty="0">
                <a:latin typeface="Arial Narrow"/>
              </a:rPr>
              <a:t>5 w-vragen en hoe-vraag.</a:t>
            </a:r>
            <a:r>
              <a:rPr lang="nl-NL" sz="2400" dirty="0">
                <a:latin typeface="Arial Narrow"/>
              </a:rPr>
              <a:t> </a:t>
            </a:r>
            <a:endParaRPr lang="nl-NL" sz="2400" dirty="0">
              <a:latin typeface="Arial Narrow" panose="020B0606020202030204" pitchFamily="34" charset="0"/>
            </a:endParaRPr>
          </a:p>
          <a:p>
            <a:pPr marL="0" indent="0">
              <a:buSzPct val="75000"/>
              <a:buNone/>
            </a:pPr>
            <a:endParaRPr lang="nl-NL" sz="2400" b="1" dirty="0">
              <a:latin typeface="Arial Narrow" panose="020B0606020202030204" pitchFamily="34" charset="0"/>
            </a:endParaRPr>
          </a:p>
          <a:p>
            <a:pPr marL="0" indent="0">
              <a:buSzPct val="75000"/>
              <a:buNone/>
            </a:pPr>
            <a:r>
              <a:rPr lang="nl-NL" sz="2200" b="1" dirty="0">
                <a:latin typeface="Arial Narrow" panose="020B0606020202030204" pitchFamily="34" charset="0"/>
              </a:rPr>
              <a:t>2. Noteer het antwoord in steekwoorden</a:t>
            </a:r>
            <a:r>
              <a:rPr lang="nl-NL" sz="2200" dirty="0">
                <a:latin typeface="Arial Narrow" panose="020B0606020202030204" pitchFamily="34" charset="0"/>
              </a:rPr>
              <a:t>. Alleen die horen bij hoofdzaken!</a:t>
            </a:r>
          </a:p>
          <a:p>
            <a:pPr marL="0" indent="0">
              <a:buSzPct val="75000"/>
              <a:buNone/>
            </a:pPr>
            <a:r>
              <a:rPr lang="nl-NL" sz="2200" dirty="0">
                <a:latin typeface="Arial Narrow" panose="020B0606020202030204" pitchFamily="34" charset="0"/>
              </a:rPr>
              <a:t>       Werk de antwoorden daarna uit (als dat nodig is) in korte zinnen.</a:t>
            </a:r>
          </a:p>
          <a:p>
            <a:pPr marL="264795" indent="-264795">
              <a:buSzPct val="75000"/>
              <a:buNone/>
            </a:pPr>
            <a:endParaRPr lang="nl-NL" sz="2200" b="1" dirty="0">
              <a:latin typeface="Arial Narrow" panose="020B0606020202030204" pitchFamily="34" charset="0"/>
            </a:endParaRPr>
          </a:p>
          <a:p>
            <a:pPr marL="264795" indent="-264795">
              <a:buSzPct val="75000"/>
              <a:buNone/>
            </a:pPr>
            <a:r>
              <a:rPr lang="nl-NL" sz="2200" b="1" dirty="0">
                <a:latin typeface="Arial Narrow" panose="020B0606020202030204" pitchFamily="34" charset="0"/>
              </a:rPr>
              <a:t>3. Luister aan het begin en op het eind extra goed</a:t>
            </a:r>
            <a:r>
              <a:rPr lang="nl-NL" sz="2200" dirty="0">
                <a:latin typeface="Arial Narrow" panose="020B0606020202030204" pitchFamily="34" charset="0"/>
              </a:rPr>
              <a:t>: belangrijke zaken worden vaak aangekondigd, tussendoor herhaald en op het eind nog eens samengevat.</a:t>
            </a:r>
          </a:p>
          <a:p>
            <a:pPr marL="264795" indent="-264795">
              <a:buSzPct val="75000"/>
              <a:buNone/>
            </a:pPr>
            <a:endParaRPr lang="nl-NL" sz="2200" b="1" dirty="0">
              <a:latin typeface="Arial Narrow" panose="020B0606020202030204" pitchFamily="34" charset="0"/>
            </a:endParaRPr>
          </a:p>
          <a:p>
            <a:pPr marL="264795" indent="-264795">
              <a:buSzPct val="75000"/>
              <a:buNone/>
            </a:pPr>
            <a:r>
              <a:rPr lang="nl-NL" sz="2200" b="1" dirty="0">
                <a:latin typeface="Arial Narrow"/>
              </a:rPr>
              <a:t>4. Kijk naar de bron: </a:t>
            </a:r>
            <a:r>
              <a:rPr lang="nl-NL" sz="2200" dirty="0">
                <a:latin typeface="Arial Narrow"/>
              </a:rPr>
              <a:t>hoe deskundig, spelen er belangen? Neutraal – partijdig? Kortom: hoe zit het met de </a:t>
            </a:r>
            <a:r>
              <a:rPr lang="nl-NL" sz="2200" i="1" dirty="0">
                <a:latin typeface="Arial Narrow"/>
              </a:rPr>
              <a:t>betrouwbaarheid?</a:t>
            </a:r>
          </a:p>
        </p:txBody>
      </p:sp>
    </p:spTree>
    <p:extLst>
      <p:ext uri="{BB962C8B-B14F-4D97-AF65-F5344CB8AC3E}">
        <p14:creationId xmlns:p14="http://schemas.microsoft.com/office/powerpoint/2010/main" val="89961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a:solidFill>
            <a:srgbClr val="0070C0"/>
          </a:solidFill>
        </p:spPr>
        <p:txBody>
          <a:bodyPr>
            <a:normAutofit/>
          </a:bodyPr>
          <a:lstStyle/>
          <a:p>
            <a:r>
              <a:rPr lang="nl-NL" sz="3200" b="1" dirty="0">
                <a:solidFill>
                  <a:schemeClr val="bg1"/>
                </a:solidFill>
                <a:latin typeface="Arial Narrow" panose="020B0606020202030204" pitchFamily="34" charset="0"/>
              </a:rPr>
              <a:t>Maak aantekeningen! Aantekeningen maken:</a:t>
            </a:r>
          </a:p>
        </p:txBody>
      </p:sp>
      <p:sp>
        <p:nvSpPr>
          <p:cNvPr id="4" name="Shape 57"/>
          <p:cNvSpPr txBox="1">
            <a:spLocks/>
          </p:cNvSpPr>
          <p:nvPr/>
        </p:nvSpPr>
        <p:spPr>
          <a:xfrm>
            <a:off x="226900" y="2636912"/>
            <a:ext cx="8640960" cy="22322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SzPct val="75000"/>
              <a:buNone/>
            </a:pPr>
            <a:r>
              <a:rPr lang="nl-NL" sz="2400" dirty="0">
                <a:latin typeface="Arial Narrow" panose="020B0606020202030204" pitchFamily="34" charset="0"/>
                <a:sym typeface="Wingdings" panose="05000000000000000000" pitchFamily="2" charset="2"/>
              </a:rPr>
              <a:t> noteer het </a:t>
            </a:r>
            <a:r>
              <a:rPr lang="nl-NL" sz="2400" b="1" dirty="0">
                <a:latin typeface="Arial Narrow" panose="020B0606020202030204" pitchFamily="34" charset="0"/>
                <a:sym typeface="Wingdings" panose="05000000000000000000" pitchFamily="2" charset="2"/>
              </a:rPr>
              <a:t>onderwerp </a:t>
            </a:r>
            <a:r>
              <a:rPr lang="nl-NL" sz="2400" dirty="0">
                <a:latin typeface="Arial Narrow" panose="020B0606020202030204" pitchFamily="34" charset="0"/>
                <a:sym typeface="Wingdings" panose="05000000000000000000" pitchFamily="2" charset="2"/>
              </a:rPr>
              <a:t>en eventueel ook </a:t>
            </a:r>
            <a:r>
              <a:rPr lang="nl-NL" sz="2400" b="1" dirty="0">
                <a:latin typeface="Arial Narrow" panose="020B0606020202030204" pitchFamily="34" charset="0"/>
                <a:sym typeface="Wingdings" panose="05000000000000000000" pitchFamily="2" charset="2"/>
              </a:rPr>
              <a:t>deelonderwerpen</a:t>
            </a:r>
          </a:p>
          <a:p>
            <a:pPr marL="0" indent="0">
              <a:buSzPct val="75000"/>
              <a:buNone/>
            </a:pPr>
            <a:r>
              <a:rPr lang="nl-NL" sz="2400" dirty="0">
                <a:latin typeface="Arial Narrow" panose="020B0606020202030204" pitchFamily="34" charset="0"/>
                <a:sym typeface="Wingdings" panose="05000000000000000000" pitchFamily="2" charset="2"/>
              </a:rPr>
              <a:t> noteer alleen de </a:t>
            </a:r>
            <a:r>
              <a:rPr lang="nl-NL" sz="2400" b="1" dirty="0">
                <a:latin typeface="Arial Narrow" panose="020B0606020202030204" pitchFamily="34" charset="0"/>
                <a:sym typeface="Wingdings" panose="05000000000000000000" pitchFamily="2" charset="2"/>
              </a:rPr>
              <a:t>hoofdzaken in </a:t>
            </a:r>
            <a:r>
              <a:rPr lang="nl-NL" sz="2400" b="1" i="1" dirty="0">
                <a:latin typeface="Arial Narrow" panose="020B0606020202030204" pitchFamily="34" charset="0"/>
                <a:sym typeface="Wingdings" panose="05000000000000000000" pitchFamily="2" charset="2"/>
              </a:rPr>
              <a:t>steekwoorden</a:t>
            </a:r>
          </a:p>
          <a:p>
            <a:pPr>
              <a:buSzPct val="75000"/>
              <a:buFont typeface="Wingdings" pitchFamily="2" charset="2"/>
              <a:buChar char="à"/>
            </a:pPr>
            <a:r>
              <a:rPr lang="nl-NL" sz="2400" b="1" i="1" dirty="0">
                <a:latin typeface="Arial Narrow" panose="020B0606020202030204" pitchFamily="34" charset="0"/>
                <a:sym typeface="Wingdings" panose="05000000000000000000" pitchFamily="2" charset="2"/>
              </a:rPr>
              <a:t>verbanden</a:t>
            </a:r>
            <a:r>
              <a:rPr lang="nl-NL" sz="2400" dirty="0">
                <a:latin typeface="Arial Narrow" panose="020B0606020202030204" pitchFamily="34" charset="0"/>
                <a:sym typeface="Wingdings" panose="05000000000000000000" pitchFamily="2" charset="2"/>
              </a:rPr>
              <a:t> en rangorde aangeven </a:t>
            </a:r>
            <a:r>
              <a:rPr lang="nl-NL" sz="2400" b="1" dirty="0">
                <a:latin typeface="Arial Narrow" panose="020B0606020202030204" pitchFamily="34" charset="0"/>
                <a:sym typeface="Wingdings" panose="05000000000000000000" pitchFamily="2" charset="2"/>
              </a:rPr>
              <a:t>met pijlen, streepjes of nummers, symbolen, inspringen, uitroepteken, onderstrepen</a:t>
            </a:r>
          </a:p>
          <a:p>
            <a:pPr>
              <a:buSzPct val="75000"/>
              <a:buFont typeface="Wingdings" pitchFamily="2" charset="2"/>
              <a:buChar char="à"/>
            </a:pPr>
            <a:r>
              <a:rPr lang="nl-NL" sz="2400" dirty="0">
                <a:latin typeface="Arial Narrow" panose="020B0606020202030204" pitchFamily="34" charset="0"/>
                <a:sym typeface="Wingdings" panose="05000000000000000000" pitchFamily="2" charset="2"/>
              </a:rPr>
              <a:t>Je kunt ook een soort van </a:t>
            </a:r>
            <a:r>
              <a:rPr lang="nl-NL" sz="2400" b="1" dirty="0" err="1">
                <a:latin typeface="Arial Narrow" panose="020B0606020202030204" pitchFamily="34" charset="0"/>
                <a:sym typeface="Wingdings" panose="05000000000000000000" pitchFamily="2" charset="2"/>
              </a:rPr>
              <a:t>mindmap</a:t>
            </a:r>
            <a:r>
              <a:rPr lang="nl-NL" sz="2400" b="1" dirty="0">
                <a:latin typeface="Arial Narrow" panose="020B0606020202030204" pitchFamily="34" charset="0"/>
                <a:sym typeface="Wingdings" panose="05000000000000000000" pitchFamily="2" charset="2"/>
              </a:rPr>
              <a:t> maken: </a:t>
            </a:r>
            <a:r>
              <a:rPr lang="nl-NL" sz="2400" dirty="0">
                <a:latin typeface="Arial Narrow" panose="020B0606020202030204" pitchFamily="34" charset="0"/>
                <a:sym typeface="Wingdings" panose="05000000000000000000" pitchFamily="2" charset="2"/>
              </a:rPr>
              <a:t>onderwerp, deelonderwerpen, vragen per onderdeel</a:t>
            </a:r>
          </a:p>
          <a:p>
            <a:pPr>
              <a:buSzPct val="75000"/>
              <a:buFont typeface="Wingdings" pitchFamily="2" charset="2"/>
              <a:buChar char="à"/>
            </a:pPr>
            <a:r>
              <a:rPr lang="nl-NL" sz="2400" b="1" dirty="0">
                <a:latin typeface="Arial Narrow" panose="020B0606020202030204" pitchFamily="34" charset="0"/>
                <a:sym typeface="Wingdings" panose="05000000000000000000" pitchFamily="2" charset="2"/>
              </a:rPr>
              <a:t>witregels, </a:t>
            </a:r>
            <a:r>
              <a:rPr lang="nl-NL" sz="2400" dirty="0">
                <a:latin typeface="Arial Narrow" panose="020B0606020202030204" pitchFamily="34" charset="0"/>
                <a:sym typeface="Wingdings" panose="05000000000000000000" pitchFamily="2" charset="2"/>
              </a:rPr>
              <a:t>dan kun je er later nog dingen bijschrijven. </a:t>
            </a:r>
          </a:p>
          <a:p>
            <a:pPr>
              <a:buSzPct val="75000"/>
              <a:buFont typeface="Wingdings" pitchFamily="2" charset="2"/>
              <a:buChar char="à"/>
            </a:pPr>
            <a:r>
              <a:rPr lang="nl-NL" sz="2400" dirty="0">
                <a:latin typeface="Arial Narrow" panose="020B0606020202030204" pitchFamily="34" charset="0"/>
                <a:sym typeface="Wingdings" panose="05000000000000000000" pitchFamily="2" charset="2"/>
              </a:rPr>
              <a:t>afkortingen: let erop dat je later zelf nog de betekenis weet</a:t>
            </a:r>
          </a:p>
          <a:p>
            <a:pPr>
              <a:buSzPct val="75000"/>
              <a:buFont typeface="Wingdings" pitchFamily="2" charset="2"/>
              <a:buChar char="à"/>
            </a:pPr>
            <a:r>
              <a:rPr lang="nl-NL" sz="2400" dirty="0">
                <a:latin typeface="Arial Narrow" panose="020B0606020202030204" pitchFamily="34" charset="0"/>
                <a:sym typeface="Wingdings" panose="05000000000000000000" pitchFamily="2" charset="2"/>
              </a:rPr>
              <a:t>wacht niet tot je alles begrijpt, maar </a:t>
            </a:r>
            <a:r>
              <a:rPr lang="nl-NL" sz="2400" b="1" dirty="0">
                <a:latin typeface="Arial Narrow" panose="020B0606020202030204" pitchFamily="34" charset="0"/>
                <a:sym typeface="Wingdings" panose="05000000000000000000" pitchFamily="2" charset="2"/>
              </a:rPr>
              <a:t>begin meteen</a:t>
            </a:r>
            <a:endParaRPr lang="nl-NL" sz="2400" b="1" dirty="0">
              <a:latin typeface="Arial Narrow" panose="020B0606020202030204" pitchFamily="34" charset="0"/>
            </a:endParaRPr>
          </a:p>
        </p:txBody>
      </p:sp>
      <p:sp>
        <p:nvSpPr>
          <p:cNvPr id="5" name="Tekstvak 4"/>
          <p:cNvSpPr txBox="1"/>
          <p:nvPr/>
        </p:nvSpPr>
        <p:spPr>
          <a:xfrm>
            <a:off x="226900" y="1124744"/>
            <a:ext cx="8737588" cy="1200329"/>
          </a:xfrm>
          <a:prstGeom prst="rect">
            <a:avLst/>
          </a:prstGeom>
          <a:noFill/>
        </p:spPr>
        <p:txBody>
          <a:bodyPr wrap="square" rtlCol="0">
            <a:spAutoFit/>
          </a:bodyPr>
          <a:lstStyle/>
          <a:p>
            <a:pPr algn="ctr"/>
            <a:r>
              <a:rPr lang="nl-NL" dirty="0"/>
              <a:t>Wanneer maak jij aantekeningen?</a:t>
            </a:r>
          </a:p>
          <a:p>
            <a:pPr algn="ctr"/>
            <a:r>
              <a:rPr lang="nl-NL" dirty="0"/>
              <a:t>Waarom maak je aantekeningen? (belangrijke informatie onthouden en bespaart tijd!)</a:t>
            </a:r>
          </a:p>
          <a:p>
            <a:pPr algn="ctr"/>
            <a:r>
              <a:rPr lang="nl-NL" dirty="0"/>
              <a:t>Begrijp je je eigen aantekeningen altijd? Hoe Komt dat?</a:t>
            </a:r>
          </a:p>
          <a:p>
            <a:pPr algn="ctr"/>
            <a:r>
              <a:rPr lang="nl-NL" dirty="0"/>
              <a:t>Welke tips kun je geven voor het maken van aantekeningen?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1598" y="4295927"/>
            <a:ext cx="1835696" cy="1146466"/>
          </a:xfrm>
          <a:prstGeom prst="rect">
            <a:avLst/>
          </a:prstGeom>
        </p:spPr>
      </p:pic>
    </p:spTree>
    <p:extLst>
      <p:ext uri="{BB962C8B-B14F-4D97-AF65-F5344CB8AC3E}">
        <p14:creationId xmlns:p14="http://schemas.microsoft.com/office/powerpoint/2010/main" val="367047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body" idx="13"/>
          </p:nvPr>
        </p:nvSpPr>
        <p:spPr>
          <a:xfrm>
            <a:off x="7239376" y="6433133"/>
            <a:ext cx="1569660" cy="261610"/>
          </a:xfrm>
          <a:prstGeom prst="rect">
            <a:avLst/>
          </a:prstGeom>
        </p:spPr>
        <p:txBody>
          <a:bodyPr/>
          <a:lstStyle/>
          <a:p>
            <a:r>
              <a:rPr dirty="0"/>
              <a:t>NU </a:t>
            </a:r>
            <a:r>
              <a:rPr dirty="0" err="1"/>
              <a:t>Nederlands</a:t>
            </a:r>
            <a:r>
              <a:rPr dirty="0"/>
              <a:t> </a:t>
            </a:r>
            <a:r>
              <a:rPr lang="nl-NL" dirty="0"/>
              <a:t>2</a:t>
            </a:r>
            <a:r>
              <a:rPr dirty="0"/>
              <a:t>F</a:t>
            </a:r>
          </a:p>
        </p:txBody>
      </p:sp>
      <p:sp>
        <p:nvSpPr>
          <p:cNvPr id="7" name="Tekstvak 6"/>
          <p:cNvSpPr txBox="1"/>
          <p:nvPr/>
        </p:nvSpPr>
        <p:spPr>
          <a:xfrm>
            <a:off x="2304051" y="1731657"/>
            <a:ext cx="129889" cy="311173"/>
          </a:xfrm>
          <a:prstGeom prst="rect">
            <a:avLst/>
          </a:prstGeom>
          <a:noFill/>
        </p:spPr>
        <p:txBody>
          <a:bodyPr wrap="none" lIns="64291" tIns="32146" rIns="64291" bIns="32146" rtlCol="0">
            <a:spAutoFit/>
          </a:bodyPr>
          <a:lstStyle/>
          <a:p>
            <a:pPr defTabSz="410751" hangingPunct="0">
              <a:defRPr/>
            </a:pPr>
            <a:endParaRPr lang="nl-NL" sz="1600" kern="0" dirty="0">
              <a:solidFill>
                <a:srgbClr val="F36919"/>
              </a:solidFill>
              <a:latin typeface="Calibri"/>
              <a:cs typeface="Calibri"/>
              <a:sym typeface="Calibri"/>
            </a:endParaRPr>
          </a:p>
        </p:txBody>
      </p:sp>
      <p:sp>
        <p:nvSpPr>
          <p:cNvPr id="9" name="Tijdelijke aanduiding voor voettekst 1"/>
          <p:cNvSpPr>
            <a:spLocks noGrp="1"/>
          </p:cNvSpPr>
          <p:nvPr/>
        </p:nvSpPr>
        <p:spPr>
          <a:xfrm>
            <a:off x="181573" y="6393660"/>
            <a:ext cx="8280920" cy="412155"/>
          </a:xfrm>
          <a:prstGeom prst="rect">
            <a:avLst/>
          </a:prstGeom>
        </p:spPr>
        <p:txBody>
          <a:bodyPr vert="horz" lIns="91437" tIns="45718" rIns="91437" bIns="45718"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42915">
              <a:defRPr/>
            </a:pPr>
            <a:r>
              <a:rPr lang="nl-NL" sz="1300" dirty="0">
                <a:solidFill>
                  <a:srgbClr val="F36919">
                    <a:tint val="75000"/>
                  </a:srgbClr>
                </a:solidFill>
                <a:latin typeface="Calibri"/>
                <a:cs typeface="Calibri"/>
                <a:sym typeface="Calibri"/>
              </a:rPr>
              <a:t>										</a:t>
            </a:r>
          </a:p>
        </p:txBody>
      </p:sp>
      <p:sp>
        <p:nvSpPr>
          <p:cNvPr id="15" name="Shape 56"/>
          <p:cNvSpPr>
            <a:spLocks noGrp="1"/>
          </p:cNvSpPr>
          <p:nvPr>
            <p:ph type="body" idx="14"/>
          </p:nvPr>
        </p:nvSpPr>
        <p:spPr>
          <a:xfrm>
            <a:off x="360804" y="1327732"/>
            <a:ext cx="2366290" cy="954107"/>
          </a:xfrm>
          <a:prstGeom prst="rect">
            <a:avLst/>
          </a:prstGeom>
        </p:spPr>
        <p:txBody>
          <a:bodyPr/>
          <a:lstStyle/>
          <a:p>
            <a:r>
              <a:rPr lang="nl-NL" dirty="0"/>
              <a:t>VOORBEELD</a:t>
            </a:r>
          </a:p>
          <a:p>
            <a:endParaRPr dirty="0"/>
          </a:p>
        </p:txBody>
      </p:sp>
      <p:sp>
        <p:nvSpPr>
          <p:cNvPr id="4" name="Rechthoek 3"/>
          <p:cNvSpPr/>
          <p:nvPr/>
        </p:nvSpPr>
        <p:spPr>
          <a:xfrm>
            <a:off x="532930" y="2196070"/>
            <a:ext cx="3186923" cy="3211453"/>
          </a:xfrm>
          <a:prstGeom prst="rect">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defTabSz="410751" hangingPunct="0"/>
            <a:r>
              <a:rPr lang="nl-NL" sz="1700" b="1" dirty="0">
                <a:solidFill>
                  <a:schemeClr val="tx2">
                    <a:lumMod val="10000"/>
                  </a:schemeClr>
                </a:solidFill>
                <a:latin typeface="Helvetica Light"/>
                <a:ea typeface="Helvetica Light"/>
                <a:cs typeface="Helvetica Light"/>
                <a:sym typeface="Helvetica Light"/>
              </a:rPr>
              <a:t>Aantekeningen student A</a:t>
            </a:r>
          </a:p>
          <a:p>
            <a:pPr defTabSz="410751" hangingPunct="0"/>
            <a:r>
              <a:rPr lang="nl-NL" sz="1700" i="1" dirty="0">
                <a:solidFill>
                  <a:schemeClr val="tx2">
                    <a:lumMod val="10000"/>
                  </a:schemeClr>
                </a:solidFill>
                <a:latin typeface="Helvetica Light"/>
                <a:ea typeface="Helvetica Light"/>
                <a:cs typeface="Helvetica Light"/>
                <a:sym typeface="Helvetica Light"/>
              </a:rPr>
              <a:t>maandag, workshop persoonlijke verzorging</a:t>
            </a:r>
          </a:p>
          <a:p>
            <a:pPr defTabSz="410751" hangingPunct="0"/>
            <a:r>
              <a:rPr lang="nl-NL" sz="1700" i="1" dirty="0">
                <a:solidFill>
                  <a:schemeClr val="tx2">
                    <a:lumMod val="10000"/>
                  </a:schemeClr>
                </a:solidFill>
                <a:latin typeface="Helvetica Light"/>
                <a:ea typeface="Helvetica Light"/>
                <a:cs typeface="Helvetica Light"/>
                <a:sym typeface="Helvetica Light"/>
              </a:rPr>
              <a:t>snoep is niet goed voor de tanden.</a:t>
            </a:r>
          </a:p>
          <a:p>
            <a:pPr defTabSz="410751" hangingPunct="0"/>
            <a:r>
              <a:rPr lang="nl-NL" sz="1700" i="1" dirty="0">
                <a:solidFill>
                  <a:schemeClr val="tx2">
                    <a:lumMod val="10000"/>
                  </a:schemeClr>
                </a:solidFill>
                <a:latin typeface="Helvetica Light"/>
                <a:ea typeface="Helvetica Light"/>
                <a:cs typeface="Helvetica Light"/>
                <a:sym typeface="Helvetica Light"/>
              </a:rPr>
              <a:t>de tandarts is duur ook als je verzekerd bent</a:t>
            </a:r>
          </a:p>
          <a:p>
            <a:pPr defTabSz="410751" hangingPunct="0"/>
            <a:r>
              <a:rPr lang="nl-NL" sz="1700" i="1" dirty="0">
                <a:solidFill>
                  <a:schemeClr val="tx2">
                    <a:lumMod val="10000"/>
                  </a:schemeClr>
                </a:solidFill>
                <a:latin typeface="Helvetica Light"/>
                <a:ea typeface="Helvetica Light"/>
                <a:cs typeface="Helvetica Light"/>
                <a:sym typeface="Helvetica Light"/>
              </a:rPr>
              <a:t>beter om niet te snoepen.</a:t>
            </a:r>
          </a:p>
          <a:p>
            <a:pPr defTabSz="410751" hangingPunct="0"/>
            <a:r>
              <a:rPr lang="nl-NL" sz="1700" i="1" dirty="0">
                <a:solidFill>
                  <a:schemeClr val="tx2">
                    <a:lumMod val="10000"/>
                  </a:schemeClr>
                </a:solidFill>
                <a:latin typeface="Helvetica Light"/>
                <a:ea typeface="Helvetica Light"/>
                <a:cs typeface="Helvetica Light"/>
                <a:sym typeface="Helvetica Light"/>
              </a:rPr>
              <a:t>ook al kun je ook snoepen en tandbederf voorkomen daar zijn twee voorbeelden van genoemd.</a:t>
            </a:r>
          </a:p>
        </p:txBody>
      </p:sp>
      <p:sp>
        <p:nvSpPr>
          <p:cNvPr id="11" name="Rechthoek 10"/>
          <p:cNvSpPr/>
          <p:nvPr/>
        </p:nvSpPr>
        <p:spPr>
          <a:xfrm>
            <a:off x="4322033" y="2337453"/>
            <a:ext cx="3408525" cy="3188373"/>
          </a:xfrm>
          <a:prstGeom prst="rect">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defTabSz="410751" hangingPunct="0"/>
            <a:r>
              <a:rPr lang="nl-NL" sz="1700" b="1" dirty="0">
                <a:solidFill>
                  <a:schemeClr val="tx2">
                    <a:lumMod val="10000"/>
                  </a:schemeClr>
                </a:solidFill>
                <a:latin typeface="Helvetica Light"/>
                <a:ea typeface="Helvetica Light"/>
                <a:cs typeface="Helvetica Light"/>
                <a:sym typeface="Helvetica Light"/>
              </a:rPr>
              <a:t>Aantekeningen student B</a:t>
            </a:r>
          </a:p>
          <a:p>
            <a:pPr defTabSz="410751" hangingPunct="0"/>
            <a:r>
              <a:rPr lang="nl-NL" sz="1700" i="1" dirty="0">
                <a:solidFill>
                  <a:schemeClr val="tx2">
                    <a:lumMod val="10000"/>
                  </a:schemeClr>
                </a:solidFill>
                <a:latin typeface="Helvetica Light"/>
                <a:ea typeface="Helvetica Light"/>
                <a:cs typeface="Helvetica Light"/>
                <a:sym typeface="Helvetica Light"/>
              </a:rPr>
              <a:t>11-01-2011, uitleg mondhygiëniste</a:t>
            </a:r>
          </a:p>
          <a:p>
            <a:pPr defTabSz="410751" hangingPunct="0"/>
            <a:endParaRPr lang="nl-NL" sz="1700" i="1" dirty="0">
              <a:solidFill>
                <a:schemeClr val="tx2">
                  <a:lumMod val="10000"/>
                </a:schemeClr>
              </a:solidFill>
              <a:latin typeface="Helvetica Light"/>
              <a:ea typeface="Helvetica Light"/>
              <a:cs typeface="Helvetica Light"/>
              <a:sym typeface="Helvetica Light"/>
            </a:endParaRPr>
          </a:p>
          <a:p>
            <a:pPr defTabSz="410751" hangingPunct="0"/>
            <a:r>
              <a:rPr lang="nl-NL" sz="1700" i="1" dirty="0">
                <a:solidFill>
                  <a:schemeClr val="tx2">
                    <a:lumMod val="10000"/>
                  </a:schemeClr>
                </a:solidFill>
                <a:latin typeface="Helvetica Light"/>
                <a:ea typeface="Helvetica Light"/>
                <a:cs typeface="Helvetica Light"/>
                <a:sym typeface="Helvetica Light"/>
              </a:rPr>
              <a:t>SNOEP EN TANDBEDERF</a:t>
            </a:r>
          </a:p>
          <a:p>
            <a:pPr defTabSz="410751" hangingPunct="0"/>
            <a:r>
              <a:rPr lang="nl-NL" sz="1700" i="1" dirty="0">
                <a:solidFill>
                  <a:schemeClr val="tx2">
                    <a:lumMod val="10000"/>
                  </a:schemeClr>
                </a:solidFill>
                <a:latin typeface="Helvetica Light"/>
                <a:ea typeface="Helvetica Light"/>
                <a:cs typeface="Helvetica Light"/>
                <a:sym typeface="Helvetica Light"/>
              </a:rPr>
              <a:t>1 Gevolgen snoep</a:t>
            </a:r>
          </a:p>
          <a:p>
            <a:pPr defTabSz="410751" hangingPunct="0"/>
            <a:r>
              <a:rPr lang="nl-NL" sz="1700" i="1" dirty="0">
                <a:solidFill>
                  <a:schemeClr val="tx2">
                    <a:lumMod val="10000"/>
                  </a:schemeClr>
                </a:solidFill>
                <a:latin typeface="Helvetica Light"/>
                <a:ea typeface="Helvetica Light"/>
                <a:cs typeface="Helvetica Light"/>
                <a:sym typeface="Helvetica Light"/>
              </a:rPr>
              <a:t>&gt; Gaatjes</a:t>
            </a:r>
          </a:p>
          <a:p>
            <a:pPr defTabSz="410751" hangingPunct="0"/>
            <a:r>
              <a:rPr lang="nl-NL" sz="1700" i="1" dirty="0">
                <a:solidFill>
                  <a:schemeClr val="tx2">
                    <a:lumMod val="10000"/>
                  </a:schemeClr>
                </a:solidFill>
                <a:latin typeface="Helvetica Light"/>
                <a:ea typeface="Helvetica Light"/>
                <a:cs typeface="Helvetica Light"/>
                <a:sym typeface="Helvetica Light"/>
              </a:rPr>
              <a:t>&gt; pijn/ongemak</a:t>
            </a:r>
          </a:p>
          <a:p>
            <a:pPr defTabSz="410751" hangingPunct="0"/>
            <a:r>
              <a:rPr lang="nl-NL" sz="1700" i="1" dirty="0">
                <a:solidFill>
                  <a:schemeClr val="tx2">
                    <a:lumMod val="10000"/>
                  </a:schemeClr>
                </a:solidFill>
                <a:latin typeface="Helvetica Light"/>
                <a:ea typeface="Helvetica Light"/>
                <a:cs typeface="Helvetica Light"/>
                <a:sym typeface="Helvetica Light"/>
              </a:rPr>
              <a:t>&gt; tandartskosten</a:t>
            </a:r>
          </a:p>
          <a:p>
            <a:pPr defTabSz="410751" hangingPunct="0"/>
            <a:r>
              <a:rPr lang="nl-NL" sz="1700" i="1" dirty="0">
                <a:solidFill>
                  <a:schemeClr val="tx2">
                    <a:lumMod val="10000"/>
                  </a:schemeClr>
                </a:solidFill>
                <a:latin typeface="Helvetica Light"/>
                <a:ea typeface="Helvetica Light"/>
                <a:cs typeface="Helvetica Light"/>
                <a:sym typeface="Helvetica Light"/>
              </a:rPr>
              <a:t>2 Preventie</a:t>
            </a:r>
          </a:p>
          <a:p>
            <a:pPr defTabSz="410751" hangingPunct="0"/>
            <a:r>
              <a:rPr lang="nl-NL" sz="1700" i="1" dirty="0">
                <a:solidFill>
                  <a:schemeClr val="tx2">
                    <a:lumMod val="10000"/>
                  </a:schemeClr>
                </a:solidFill>
                <a:latin typeface="Helvetica Light"/>
                <a:ea typeface="Helvetica Light"/>
                <a:cs typeface="Helvetica Light"/>
                <a:sym typeface="Helvetica Light"/>
              </a:rPr>
              <a:t>&gt; poetsen na snoepen</a:t>
            </a:r>
          </a:p>
          <a:p>
            <a:pPr defTabSz="410751" hangingPunct="0"/>
            <a:r>
              <a:rPr lang="nl-NL" sz="1700" i="1" dirty="0">
                <a:solidFill>
                  <a:schemeClr val="tx2">
                    <a:lumMod val="10000"/>
                  </a:schemeClr>
                </a:solidFill>
                <a:latin typeface="Helvetica Light"/>
                <a:ea typeface="Helvetica Light"/>
                <a:cs typeface="Helvetica Light"/>
                <a:sym typeface="Helvetica Light"/>
              </a:rPr>
              <a:t>&gt; suikervrij snoepen</a:t>
            </a:r>
          </a:p>
          <a:p>
            <a:pPr defTabSz="410751" hangingPunct="0"/>
            <a:r>
              <a:rPr lang="nl-NL" sz="1700" i="1" dirty="0">
                <a:solidFill>
                  <a:schemeClr val="tx2">
                    <a:lumMod val="10000"/>
                  </a:schemeClr>
                </a:solidFill>
                <a:latin typeface="Helvetica Light"/>
                <a:ea typeface="Helvetica Light"/>
                <a:cs typeface="Helvetica Light"/>
                <a:sym typeface="Helvetica Light"/>
              </a:rPr>
              <a:t>&gt; zie ook: beterpoetsen.nl</a:t>
            </a:r>
          </a:p>
        </p:txBody>
      </p:sp>
      <p:sp>
        <p:nvSpPr>
          <p:cNvPr id="12" name="Wolkvormig bijschrift 11"/>
          <p:cNvSpPr/>
          <p:nvPr/>
        </p:nvSpPr>
        <p:spPr>
          <a:xfrm>
            <a:off x="6513569" y="1424065"/>
            <a:ext cx="2433978" cy="812568"/>
          </a:xfrm>
          <a:prstGeom prst="cloudCallout">
            <a:avLst>
              <a:gd name="adj1" fmla="val -31839"/>
              <a:gd name="adj2" fmla="val 67922"/>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r>
              <a:rPr lang="nl-NL" sz="1000" b="1" dirty="0">
                <a:solidFill>
                  <a:schemeClr val="tx2">
                    <a:lumMod val="10000"/>
                  </a:schemeClr>
                </a:solidFill>
                <a:latin typeface="Helvetica Light"/>
                <a:ea typeface="Helvetica Light"/>
                <a:cs typeface="Helvetica Light"/>
                <a:sym typeface="Helvetica Light"/>
              </a:rPr>
              <a:t>Wat zijn de verschillen tussen de aantekeningen?</a:t>
            </a:r>
          </a:p>
        </p:txBody>
      </p:sp>
      <p:sp>
        <p:nvSpPr>
          <p:cNvPr id="13" name="Ovaal bijschrift 12"/>
          <p:cNvSpPr/>
          <p:nvPr/>
        </p:nvSpPr>
        <p:spPr>
          <a:xfrm>
            <a:off x="2656307" y="1799715"/>
            <a:ext cx="2418306" cy="750619"/>
          </a:xfrm>
          <a:prstGeom prst="wedgeEllipseCallout">
            <a:avLst>
              <a:gd name="adj1" fmla="val -32725"/>
              <a:gd name="adj2" fmla="val 82500"/>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defRPr/>
            </a:pPr>
            <a:r>
              <a:rPr lang="nl-NL" sz="1000" b="1" dirty="0">
                <a:solidFill>
                  <a:srgbClr val="000000"/>
                </a:solidFill>
                <a:latin typeface="Helvetica Light"/>
                <a:ea typeface="Helvetica Light"/>
                <a:cs typeface="Helvetica Light"/>
                <a:sym typeface="Helvetica Light"/>
              </a:rPr>
              <a:t>aantekeningen zijn ongestructureerd en later niet meer te begrijpen</a:t>
            </a:r>
            <a:endParaRPr lang="nl-NL" sz="1000" b="1" kern="0" dirty="0">
              <a:solidFill>
                <a:srgbClr val="000000"/>
              </a:solidFill>
              <a:latin typeface="Helvetica Light"/>
              <a:ea typeface="Helvetica Light"/>
              <a:cs typeface="Helvetica Light"/>
              <a:sym typeface="Helvetica Light"/>
            </a:endParaRPr>
          </a:p>
        </p:txBody>
      </p:sp>
      <p:sp>
        <p:nvSpPr>
          <p:cNvPr id="14" name="Ovaal bijschrift 13"/>
          <p:cNvSpPr/>
          <p:nvPr/>
        </p:nvSpPr>
        <p:spPr>
          <a:xfrm>
            <a:off x="6513569" y="3546477"/>
            <a:ext cx="2571751" cy="967015"/>
          </a:xfrm>
          <a:prstGeom prst="wedgeEllipseCallout">
            <a:avLst>
              <a:gd name="adj1" fmla="val -61628"/>
              <a:gd name="adj2" fmla="val 33382"/>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defRPr/>
            </a:pPr>
            <a:r>
              <a:rPr lang="nl-NL" sz="1000" b="1" dirty="0">
                <a:solidFill>
                  <a:srgbClr val="000000"/>
                </a:solidFill>
                <a:latin typeface="Helvetica Light"/>
                <a:ea typeface="Helvetica Light"/>
                <a:cs typeface="Helvetica Light"/>
                <a:sym typeface="Helvetica Light"/>
              </a:rPr>
              <a:t>aantekeningen zijn geordend en in steekwoorden opgeschreven en bevatten meer belangrijke informatie</a:t>
            </a:r>
            <a:endParaRPr lang="nl-NL" sz="1000" b="1" kern="0" dirty="0">
              <a:solidFill>
                <a:srgbClr val="000000"/>
              </a:solidFill>
              <a:latin typeface="Helvetica Light"/>
              <a:ea typeface="Helvetica Light"/>
              <a:cs typeface="Helvetica Light"/>
              <a:sym typeface="Helvetica Light"/>
            </a:endParaRPr>
          </a:p>
        </p:txBody>
      </p:sp>
    </p:spTree>
    <p:extLst>
      <p:ext uri="{BB962C8B-B14F-4D97-AF65-F5344CB8AC3E}">
        <p14:creationId xmlns:p14="http://schemas.microsoft.com/office/powerpoint/2010/main" val="7782566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532930" y="1846874"/>
            <a:ext cx="6763665" cy="4097855"/>
          </a:xfrm>
          <a:prstGeom prst="rect">
            <a:avLst/>
          </a:prstGeom>
        </p:spPr>
      </p:pic>
      <p:sp>
        <p:nvSpPr>
          <p:cNvPr id="55" name="Shape 55"/>
          <p:cNvSpPr>
            <a:spLocks noGrp="1"/>
          </p:cNvSpPr>
          <p:nvPr>
            <p:ph type="body" idx="13"/>
          </p:nvPr>
        </p:nvSpPr>
        <p:spPr>
          <a:prstGeom prst="rect">
            <a:avLst/>
          </a:prstGeom>
        </p:spPr>
        <p:txBody>
          <a:bodyPr/>
          <a:lstStyle/>
          <a:p>
            <a:r>
              <a:t>NU Nederlands 3F</a:t>
            </a:r>
          </a:p>
        </p:txBody>
      </p:sp>
      <p:sp>
        <p:nvSpPr>
          <p:cNvPr id="7" name="Tekstvak 6"/>
          <p:cNvSpPr txBox="1"/>
          <p:nvPr/>
        </p:nvSpPr>
        <p:spPr>
          <a:xfrm>
            <a:off x="2304051" y="1731657"/>
            <a:ext cx="129889" cy="311173"/>
          </a:xfrm>
          <a:prstGeom prst="rect">
            <a:avLst/>
          </a:prstGeom>
          <a:noFill/>
        </p:spPr>
        <p:txBody>
          <a:bodyPr wrap="none" lIns="64291" tIns="32146" rIns="64291" bIns="32146" rtlCol="0">
            <a:spAutoFit/>
          </a:bodyPr>
          <a:lstStyle/>
          <a:p>
            <a:endParaRPr lang="nl-NL" sz="1600" dirty="0"/>
          </a:p>
        </p:txBody>
      </p:sp>
      <p:sp>
        <p:nvSpPr>
          <p:cNvPr id="9" name="Tijdelijke aanduiding voor voettekst 1"/>
          <p:cNvSpPr>
            <a:spLocks noGrp="1"/>
          </p:cNvSpPr>
          <p:nvPr/>
        </p:nvSpPr>
        <p:spPr>
          <a:xfrm>
            <a:off x="181573" y="6207738"/>
            <a:ext cx="2122478" cy="412155"/>
          </a:xfrm>
          <a:prstGeom prst="rect">
            <a:avLst/>
          </a:prstGeom>
        </p:spPr>
        <p:txBody>
          <a:bodyPr vert="horz" lIns="91437" tIns="45718" rIns="91437" bIns="45718"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300" dirty="0"/>
              <a:t>										</a:t>
            </a:r>
          </a:p>
        </p:txBody>
      </p:sp>
      <p:sp>
        <p:nvSpPr>
          <p:cNvPr id="15" name="Shape 56"/>
          <p:cNvSpPr>
            <a:spLocks noGrp="1"/>
          </p:cNvSpPr>
          <p:nvPr>
            <p:ph type="body" idx="14"/>
          </p:nvPr>
        </p:nvSpPr>
        <p:spPr>
          <a:xfrm>
            <a:off x="360804" y="1144448"/>
            <a:ext cx="2366290" cy="477054"/>
          </a:xfrm>
          <a:prstGeom prst="rect">
            <a:avLst/>
          </a:prstGeom>
        </p:spPr>
        <p:txBody>
          <a:bodyPr/>
          <a:lstStyle/>
          <a:p>
            <a:r>
              <a:rPr lang="nl-NL" dirty="0"/>
              <a:t>VOORBEELD</a:t>
            </a:r>
            <a:endParaRPr dirty="0"/>
          </a:p>
        </p:txBody>
      </p:sp>
      <p:sp>
        <p:nvSpPr>
          <p:cNvPr id="16" name="Rechthoek 15"/>
          <p:cNvSpPr/>
          <p:nvPr/>
        </p:nvSpPr>
        <p:spPr>
          <a:xfrm>
            <a:off x="4668337" y="9816"/>
            <a:ext cx="2217138" cy="2041902"/>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r>
              <a:rPr lang="nl-NL" sz="1600" b="1" dirty="0">
                <a:solidFill>
                  <a:srgbClr val="000000"/>
                </a:solidFill>
                <a:latin typeface="Arial Narrow" panose="020B0606020202030204" pitchFamily="34" charset="0"/>
                <a:ea typeface="Helvetica Light"/>
                <a:cs typeface="Helvetica Light"/>
                <a:sym typeface="Helvetica Light"/>
              </a:rPr>
              <a:t>1</a:t>
            </a:r>
            <a:r>
              <a:rPr lang="nl-NL" sz="1600" dirty="0">
                <a:solidFill>
                  <a:srgbClr val="000000"/>
                </a:solidFill>
                <a:latin typeface="Arial Narrow" panose="020B0606020202030204" pitchFamily="34" charset="0"/>
                <a:ea typeface="Helvetica Light"/>
                <a:cs typeface="Helvetica Light"/>
                <a:sym typeface="Helvetica Light"/>
              </a:rPr>
              <a:t> De spreker geeft hier een voorbeeld. Een voorbeeld kan handig zijn om iets te onthouden, maar geeft vaak niet de belangrijkste informatie. </a:t>
            </a:r>
          </a:p>
          <a:p>
            <a:pPr algn="ctr" defTabSz="410751" hangingPunct="0"/>
            <a:r>
              <a:rPr lang="nl-NL" sz="1600" dirty="0">
                <a:solidFill>
                  <a:srgbClr val="000000"/>
                </a:solidFill>
                <a:latin typeface="Arial Narrow" panose="020B0606020202030204" pitchFamily="34" charset="0"/>
                <a:ea typeface="Helvetica Light"/>
                <a:cs typeface="Helvetica Light"/>
                <a:sym typeface="Helvetica Light"/>
              </a:rPr>
              <a:t>Een voorbeeld is dus meestal bijzaak!</a:t>
            </a:r>
          </a:p>
        </p:txBody>
      </p:sp>
      <p:sp>
        <p:nvSpPr>
          <p:cNvPr id="18" name="Rechthoek 17"/>
          <p:cNvSpPr/>
          <p:nvPr/>
        </p:nvSpPr>
        <p:spPr>
          <a:xfrm>
            <a:off x="6948636" y="864594"/>
            <a:ext cx="2217138" cy="1734125"/>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r>
              <a:rPr lang="nl-NL" b="1" dirty="0">
                <a:solidFill>
                  <a:srgbClr val="000000"/>
                </a:solidFill>
                <a:latin typeface="Arial Narrow" panose="020B0606020202030204" pitchFamily="34" charset="0"/>
                <a:ea typeface="Helvetica Light"/>
                <a:cs typeface="Helvetica Light"/>
                <a:sym typeface="Helvetica Light"/>
              </a:rPr>
              <a:t>2 </a:t>
            </a:r>
            <a:r>
              <a:rPr lang="nl-NL" dirty="0">
                <a:solidFill>
                  <a:srgbClr val="000000"/>
                </a:solidFill>
                <a:latin typeface="Arial Narrow" panose="020B0606020202030204" pitchFamily="34" charset="0"/>
                <a:ea typeface="Helvetica Light"/>
                <a:cs typeface="Helvetica Light"/>
                <a:sym typeface="Helvetica Light"/>
              </a:rPr>
              <a:t>‘</a:t>
            </a:r>
            <a:r>
              <a:rPr lang="nl-NL" b="1" dirty="0">
                <a:solidFill>
                  <a:srgbClr val="000000"/>
                </a:solidFill>
                <a:latin typeface="Arial Narrow" panose="020B0606020202030204" pitchFamily="34" charset="0"/>
                <a:ea typeface="Helvetica Light"/>
                <a:cs typeface="Helvetica Light"/>
                <a:sym typeface="Helvetica Light"/>
              </a:rPr>
              <a:t>Oorzaak</a:t>
            </a:r>
            <a:r>
              <a:rPr lang="nl-NL" dirty="0">
                <a:solidFill>
                  <a:srgbClr val="000000"/>
                </a:solidFill>
                <a:latin typeface="Arial Narrow" panose="020B0606020202030204" pitchFamily="34" charset="0"/>
                <a:ea typeface="Helvetica Light"/>
                <a:cs typeface="Helvetica Light"/>
                <a:sym typeface="Helvetica Light"/>
              </a:rPr>
              <a:t>’ is een belangrijk </a:t>
            </a:r>
            <a:r>
              <a:rPr lang="nl-NL" b="1" dirty="0">
                <a:solidFill>
                  <a:srgbClr val="000000"/>
                </a:solidFill>
                <a:latin typeface="Arial Narrow" panose="020B0606020202030204" pitchFamily="34" charset="0"/>
                <a:ea typeface="Helvetica Light"/>
                <a:cs typeface="Helvetica Light"/>
                <a:sym typeface="Helvetica Light"/>
              </a:rPr>
              <a:t>signaalwoord. </a:t>
            </a:r>
            <a:r>
              <a:rPr lang="nl-NL" dirty="0">
                <a:solidFill>
                  <a:srgbClr val="000000"/>
                </a:solidFill>
                <a:latin typeface="Arial Narrow" panose="020B0606020202030204" pitchFamily="34" charset="0"/>
                <a:ea typeface="Helvetica Light"/>
                <a:cs typeface="Helvetica Light"/>
                <a:sym typeface="Helvetica Light"/>
              </a:rPr>
              <a:t>In luistertoetsen worden daarover vaak vragen gesteld!!!</a:t>
            </a:r>
          </a:p>
          <a:p>
            <a:pPr algn="ctr" defTabSz="410751" hangingPunct="0"/>
            <a:r>
              <a:rPr lang="nl-NL" dirty="0">
                <a:solidFill>
                  <a:srgbClr val="000000"/>
                </a:solidFill>
                <a:latin typeface="Helvetica Light"/>
                <a:ea typeface="Helvetica Light"/>
                <a:cs typeface="Helvetica Light"/>
                <a:sym typeface="Helvetica Light"/>
              </a:rPr>
              <a:t>.</a:t>
            </a:r>
          </a:p>
        </p:txBody>
      </p:sp>
      <p:sp>
        <p:nvSpPr>
          <p:cNvPr id="19" name="Rechthoek 18"/>
          <p:cNvSpPr/>
          <p:nvPr/>
        </p:nvSpPr>
        <p:spPr>
          <a:xfrm>
            <a:off x="6516216" y="2826447"/>
            <a:ext cx="2217138" cy="1549459"/>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r>
              <a:rPr lang="nl-NL" sz="1600" b="1" dirty="0">
                <a:solidFill>
                  <a:srgbClr val="000000"/>
                </a:solidFill>
                <a:latin typeface="Arial Narrow" panose="020B0606020202030204" pitchFamily="34" charset="0"/>
                <a:ea typeface="Helvetica Light"/>
                <a:cs typeface="Helvetica Light"/>
                <a:sym typeface="Helvetica Light"/>
              </a:rPr>
              <a:t>3 </a:t>
            </a:r>
            <a:r>
              <a:rPr lang="nl-NL" sz="1600" dirty="0">
                <a:solidFill>
                  <a:srgbClr val="000000"/>
                </a:solidFill>
                <a:latin typeface="Arial Narrow" panose="020B0606020202030204" pitchFamily="34" charset="0"/>
                <a:ea typeface="Helvetica Light"/>
                <a:cs typeface="Helvetica Light"/>
                <a:sym typeface="Helvetica Light"/>
              </a:rPr>
              <a:t>De </a:t>
            </a:r>
            <a:r>
              <a:rPr lang="nl-NL" sz="1600" b="1" dirty="0">
                <a:solidFill>
                  <a:srgbClr val="000000"/>
                </a:solidFill>
                <a:latin typeface="Arial Narrow" panose="020B0606020202030204" pitchFamily="34" charset="0"/>
                <a:ea typeface="Helvetica Light"/>
                <a:cs typeface="Helvetica Light"/>
                <a:sym typeface="Helvetica Light"/>
              </a:rPr>
              <a:t>titel</a:t>
            </a:r>
            <a:r>
              <a:rPr lang="nl-NL" sz="1600" dirty="0">
                <a:solidFill>
                  <a:srgbClr val="000000"/>
                </a:solidFill>
                <a:latin typeface="Arial Narrow" panose="020B0606020202030204" pitchFamily="34" charset="0"/>
                <a:ea typeface="Helvetica Light"/>
                <a:cs typeface="Helvetica Light"/>
                <a:sym typeface="Helvetica Light"/>
              </a:rPr>
              <a:t> van je aantekeningen weet je pas zeker ná de hele inleiding. Schrijf de titel dus niet direct na de eerste zin al op. Wacht even tot je het zeker weet.</a:t>
            </a:r>
          </a:p>
        </p:txBody>
      </p:sp>
      <p:sp>
        <p:nvSpPr>
          <p:cNvPr id="20" name="Rechthoek 19"/>
          <p:cNvSpPr/>
          <p:nvPr/>
        </p:nvSpPr>
        <p:spPr>
          <a:xfrm>
            <a:off x="6516216" y="4608769"/>
            <a:ext cx="2217138" cy="2011124"/>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35717" tIns="35717" rIns="35717" bIns="35717" numCol="1" spcCol="26788" rtlCol="0" anchor="ctr">
            <a:spAutoFit/>
          </a:bodyPr>
          <a:lstStyle/>
          <a:p>
            <a:pPr algn="ctr" defTabSz="410751" hangingPunct="0"/>
            <a:r>
              <a:rPr lang="nl-NL" b="1" dirty="0">
                <a:solidFill>
                  <a:srgbClr val="000000"/>
                </a:solidFill>
                <a:latin typeface="Arial Narrow" panose="020B0606020202030204" pitchFamily="34" charset="0"/>
                <a:ea typeface="Helvetica Light"/>
                <a:cs typeface="Helvetica Light"/>
                <a:sym typeface="Helvetica Light"/>
              </a:rPr>
              <a:t>4 </a:t>
            </a:r>
            <a:r>
              <a:rPr lang="nl-NL" dirty="0">
                <a:solidFill>
                  <a:srgbClr val="000000"/>
                </a:solidFill>
                <a:latin typeface="Arial Narrow" panose="020B0606020202030204" pitchFamily="34" charset="0"/>
                <a:ea typeface="Helvetica Light"/>
                <a:cs typeface="Helvetica Light"/>
                <a:sym typeface="Helvetica Light"/>
              </a:rPr>
              <a:t>Je weet nu na de inleiding de drie deelonderwerpen. Tijdens het luisteren schrijf je per </a:t>
            </a:r>
            <a:r>
              <a:rPr lang="nl-NL" b="1" dirty="0">
                <a:solidFill>
                  <a:srgbClr val="000000"/>
                </a:solidFill>
                <a:latin typeface="Arial Narrow" panose="020B0606020202030204" pitchFamily="34" charset="0"/>
                <a:ea typeface="Helvetica Light"/>
                <a:cs typeface="Helvetica Light"/>
                <a:sym typeface="Helvetica Light"/>
              </a:rPr>
              <a:t>deelonderwerp </a:t>
            </a:r>
            <a:r>
              <a:rPr lang="nl-NL" dirty="0">
                <a:solidFill>
                  <a:srgbClr val="000000"/>
                </a:solidFill>
                <a:latin typeface="Arial Narrow" panose="020B0606020202030204" pitchFamily="34" charset="0"/>
                <a:ea typeface="Helvetica Light"/>
                <a:cs typeface="Helvetica Light"/>
                <a:sym typeface="Helvetica Light"/>
              </a:rPr>
              <a:t>de </a:t>
            </a:r>
            <a:r>
              <a:rPr lang="nl-NL" b="1" dirty="0">
                <a:solidFill>
                  <a:srgbClr val="000000"/>
                </a:solidFill>
                <a:latin typeface="Arial Narrow" panose="020B0606020202030204" pitchFamily="34" charset="0"/>
                <a:ea typeface="Helvetica Light"/>
                <a:cs typeface="Helvetica Light"/>
                <a:sym typeface="Helvetica Light"/>
              </a:rPr>
              <a:t>steekwoorden </a:t>
            </a:r>
            <a:r>
              <a:rPr lang="nl-NL" dirty="0">
                <a:solidFill>
                  <a:srgbClr val="000000"/>
                </a:solidFill>
                <a:latin typeface="Arial Narrow" panose="020B0606020202030204" pitchFamily="34" charset="0"/>
                <a:ea typeface="Helvetica Light"/>
                <a:cs typeface="Helvetica Light"/>
                <a:sym typeface="Helvetica Light"/>
              </a:rPr>
              <a:t>op.</a:t>
            </a:r>
          </a:p>
        </p:txBody>
      </p:sp>
    </p:spTree>
    <p:extLst>
      <p:ext uri="{BB962C8B-B14F-4D97-AF65-F5344CB8AC3E}">
        <p14:creationId xmlns:p14="http://schemas.microsoft.com/office/powerpoint/2010/main" val="38355743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F8630E645A04C99A72FFBB030641B" ma:contentTypeVersion="7" ma:contentTypeDescription="Een nieuw document maken." ma:contentTypeScope="" ma:versionID="c2cbcd406a5e09897652ef638a43b7b6">
  <xsd:schema xmlns:xsd="http://www.w3.org/2001/XMLSchema" xmlns:xs="http://www.w3.org/2001/XMLSchema" xmlns:p="http://schemas.microsoft.com/office/2006/metadata/properties" xmlns:ns2="80e10058-7c79-4547-96b6-4ea7740e5365" targetNamespace="http://schemas.microsoft.com/office/2006/metadata/properties" ma:root="true" ma:fieldsID="a9a8d0514b09102b46e7f9d1bf56de63" ns2:_="">
    <xsd:import namespace="80e10058-7c79-4547-96b6-4ea7740e53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10058-7c79-4547-96b6-4ea7740e5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F4DDD8-60A1-4057-9CFE-4A062308C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10058-7c79-4547-96b6-4ea7740e5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236F8A-D712-4BE6-80B3-3034CDE5B1CE}">
  <ds:schemaRefs>
    <ds:schemaRef ds:uri="http://schemas.microsoft.com/sharepoint/v3/contenttype/forms"/>
  </ds:schemaRefs>
</ds:datastoreItem>
</file>

<file path=customXml/itemProps3.xml><?xml version="1.0" encoding="utf-8"?>
<ds:datastoreItem xmlns:ds="http://schemas.openxmlformats.org/officeDocument/2006/customXml" ds:itemID="{E5C84F55-7441-4976-8CAE-F68CBAAFEF9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0e10058-7c79-4547-96b6-4ea7740e536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942</TotalTime>
  <Words>3048</Words>
  <Application>Microsoft Office PowerPoint</Application>
  <PresentationFormat>Diavoorstelling (4:3)</PresentationFormat>
  <Paragraphs>407</Paragraphs>
  <Slides>26</Slides>
  <Notes>26</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Kantoorthema</vt:lpstr>
      <vt:lpstr>Kijken en Luisteren </vt:lpstr>
      <vt:lpstr> Kijken Luisteren   </vt:lpstr>
      <vt:lpstr>Waarmee rekening houden?</vt:lpstr>
      <vt:lpstr> Vraag in een toets Luisteren </vt:lpstr>
      <vt:lpstr>PowerPoint-presentatie</vt:lpstr>
      <vt:lpstr>Krijg je vragen bij een luisterfragment?  Aanpak: &gt;</vt:lpstr>
      <vt:lpstr>Maak aantekeningen! Aantekeningen maken:</vt:lpstr>
      <vt:lpstr>PowerPoint-presentatie</vt:lpstr>
      <vt:lpstr>PowerPoint-presentatie</vt:lpstr>
      <vt:lpstr>Markeer / noteer trefwoorden</vt:lpstr>
      <vt:lpstr> 3 x 3-regel aantekeningen maken </vt:lpstr>
      <vt:lpstr>Vragen in een toets Luisteren</vt:lpstr>
      <vt:lpstr> Vragen in een toets Luisteren </vt:lpstr>
      <vt:lpstr>        Beeld en            non-verbale communicatie</vt:lpstr>
      <vt:lpstr>PowerPoint-presentatie</vt:lpstr>
      <vt:lpstr>PowerPoint-presentatie</vt:lpstr>
      <vt:lpstr>Ieder gesprek heeft een gespreksdoel</vt:lpstr>
      <vt:lpstr>PowerPoint-presentatie</vt:lpstr>
      <vt:lpstr>Beschouwen en betogen: vraag je af: </vt:lpstr>
      <vt:lpstr>Open en gesloten vragen in een gesprek / interview</vt:lpstr>
      <vt:lpstr>Soorten gespreksvragen</vt:lpstr>
      <vt:lpstr>PowerPoint-presentatie</vt:lpstr>
      <vt:lpstr> Vragen in een toets Luisteren: </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Kijken en luisteren periode 2</dc:title>
  <dc:creator>Mieke</dc:creator>
  <cp:lastModifiedBy>Mieke</cp:lastModifiedBy>
  <cp:revision>87</cp:revision>
  <cp:lastPrinted>2019-12-09T19:39:46Z</cp:lastPrinted>
  <dcterms:created xsi:type="dcterms:W3CDTF">2019-11-09T20:22:03Z</dcterms:created>
  <dcterms:modified xsi:type="dcterms:W3CDTF">2020-12-20T13:09:17Z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0x010100578F8630E645A04C99A72FFBB030641B</vt:lpwstr>
  </property>
</Properties>
</file>