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9" r:id="rId2"/>
    <p:sldId id="260" r:id="rId3"/>
    <p:sldId id="261" r:id="rId4"/>
    <p:sldId id="270" r:id="rId5"/>
    <p:sldId id="267" r:id="rId6"/>
    <p:sldId id="272" r:id="rId7"/>
    <p:sldId id="271" r:id="rId8"/>
    <p:sldId id="262" r:id="rId9"/>
    <p:sldId id="263" r:id="rId10"/>
    <p:sldId id="264" r:id="rId11"/>
    <p:sldId id="268" r:id="rId12"/>
    <p:sldId id="269" r:id="rId13"/>
    <p:sldId id="266" r:id="rId1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65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3CEA46-C297-4FD2-8982-CD01B690D5A6}" type="datetimeFigureOut">
              <a:rPr lang="nl-NL" smtClean="0"/>
              <a:t>20-12-2020</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FD50D6-9CEF-49A5-A807-2B772846AB5A}" type="slidenum">
              <a:rPr lang="nl-NL" smtClean="0"/>
              <a:t>‹nr.›</a:t>
            </a:fld>
            <a:endParaRPr lang="nl-NL"/>
          </a:p>
        </p:txBody>
      </p:sp>
    </p:spTree>
    <p:extLst>
      <p:ext uri="{BB962C8B-B14F-4D97-AF65-F5344CB8AC3E}">
        <p14:creationId xmlns:p14="http://schemas.microsoft.com/office/powerpoint/2010/main" val="1143052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Noteer onderwerp en doel.</a:t>
            </a:r>
          </a:p>
          <a:p>
            <a:r>
              <a:rPr lang="nl-NL" dirty="0" smtClean="0"/>
              <a:t>Vat voor jezelf de stappen samen in trefwoorden. </a:t>
            </a:r>
          </a:p>
          <a:p>
            <a:r>
              <a:rPr lang="nl-NL" dirty="0" smtClean="0"/>
              <a:t>Bedenk waar</a:t>
            </a:r>
            <a:r>
              <a:rPr lang="nl-NL" baseline="0" dirty="0" smtClean="0"/>
              <a:t> een afbeelding echt nodig is om een stap te verduidelijken. </a:t>
            </a:r>
          </a:p>
          <a:p>
            <a:endParaRPr lang="nl-NL" baseline="0" dirty="0" smtClean="0"/>
          </a:p>
          <a:p>
            <a:r>
              <a:rPr lang="nl-NL" baseline="0" dirty="0" smtClean="0"/>
              <a:t>In je stage komt het vaak voor dat je een instructieve tekst moet schrijven of iets demonstreert. Dan ben je zogezegd zelf aan zet en heeft jouw publiek de rol van luisteraar. Ook dan houd je rekening met deze kenmerken. Dit onderdeel kom je dan tegen bij SCHRIJVEN.</a:t>
            </a:r>
            <a:endParaRPr lang="nl-NL" dirty="0"/>
          </a:p>
        </p:txBody>
      </p:sp>
      <p:sp>
        <p:nvSpPr>
          <p:cNvPr id="4" name="Tijdelijke aanduiding voor dianummer 3"/>
          <p:cNvSpPr>
            <a:spLocks noGrp="1"/>
          </p:cNvSpPr>
          <p:nvPr>
            <p:ph type="sldNum" sz="quarter" idx="10"/>
          </p:nvPr>
        </p:nvSpPr>
        <p:spPr/>
        <p:txBody>
          <a:bodyPr/>
          <a:lstStyle/>
          <a:p>
            <a:fld id="{04FD50D6-9CEF-49A5-A807-2B772846AB5A}" type="slidenum">
              <a:rPr lang="nl-NL" smtClean="0"/>
              <a:t>2</a:t>
            </a:fld>
            <a:endParaRPr lang="nl-NL"/>
          </a:p>
        </p:txBody>
      </p:sp>
    </p:spTree>
    <p:extLst>
      <p:ext uri="{BB962C8B-B14F-4D97-AF65-F5344CB8AC3E}">
        <p14:creationId xmlns:p14="http://schemas.microsoft.com/office/powerpoint/2010/main" val="3262155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Je vindt iets en daarvan wil je een ander overtuigen.  Je zoekt dan argumenten</a:t>
            </a:r>
            <a:r>
              <a:rPr lang="nl-NL" baseline="0" dirty="0" smtClean="0"/>
              <a:t> om je mening te onderbouwen.  In de meeste gevallen zijn die argumenten ook weer meningen. Zonder feiten moet je meer moeite doen om een ander te overtuigen.  Maar mensen willen niet alleen met hun verstand worden overtuigd, ook hun gevoel speelt een belangrijke rol. </a:t>
            </a:r>
          </a:p>
          <a:p>
            <a:endParaRPr lang="nl-NL" baseline="0" dirty="0" smtClean="0"/>
          </a:p>
          <a:p>
            <a:r>
              <a:rPr lang="nl-NL" baseline="0" dirty="0" smtClean="0"/>
              <a:t>Tijdens je stage en in je werk kot het regelmatig voor dat je een </a:t>
            </a:r>
            <a:r>
              <a:rPr lang="nl-NL" baseline="0" dirty="0" err="1" smtClean="0"/>
              <a:t>beschouwng</a:t>
            </a:r>
            <a:r>
              <a:rPr lang="nl-NL" baseline="0" dirty="0" smtClean="0"/>
              <a:t> of een betoog moet houden. Ook dan houd je rekening met deze kenmerken. Jouw publiek neemt dan deel aan het gesprek of is misschien wel de partij die jou van het tegendeel wil overtuigen. </a:t>
            </a:r>
          </a:p>
          <a:p>
            <a:r>
              <a:rPr lang="nl-NL" baseline="0" dirty="0" smtClean="0"/>
              <a:t>Dit onderdeel kom je tegen bij SCHRIJVEN. </a:t>
            </a:r>
            <a:endParaRPr lang="nl-NL" dirty="0"/>
          </a:p>
        </p:txBody>
      </p:sp>
      <p:sp>
        <p:nvSpPr>
          <p:cNvPr id="4" name="Tijdelijke aanduiding voor dianummer 3"/>
          <p:cNvSpPr>
            <a:spLocks noGrp="1"/>
          </p:cNvSpPr>
          <p:nvPr>
            <p:ph type="sldNum" sz="quarter" idx="10"/>
          </p:nvPr>
        </p:nvSpPr>
        <p:spPr/>
        <p:txBody>
          <a:bodyPr/>
          <a:lstStyle/>
          <a:p>
            <a:fld id="{04FD50D6-9CEF-49A5-A807-2B772846AB5A}" type="slidenum">
              <a:rPr lang="nl-NL" smtClean="0"/>
              <a:t>3</a:t>
            </a:fld>
            <a:endParaRPr lang="nl-NL"/>
          </a:p>
        </p:txBody>
      </p:sp>
    </p:spTree>
    <p:extLst>
      <p:ext uri="{BB962C8B-B14F-4D97-AF65-F5344CB8AC3E}">
        <p14:creationId xmlns:p14="http://schemas.microsoft.com/office/powerpoint/2010/main" val="2530230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Een argument is een reden waarom jij iets vindt. </a:t>
            </a:r>
            <a:endParaRPr lang="nl-NL" dirty="0"/>
          </a:p>
        </p:txBody>
      </p:sp>
      <p:sp>
        <p:nvSpPr>
          <p:cNvPr id="4" name="Tijdelijke aanduiding voor dianummer 3"/>
          <p:cNvSpPr>
            <a:spLocks noGrp="1"/>
          </p:cNvSpPr>
          <p:nvPr>
            <p:ph type="sldNum" sz="quarter" idx="10"/>
          </p:nvPr>
        </p:nvSpPr>
        <p:spPr/>
        <p:txBody>
          <a:bodyPr/>
          <a:lstStyle/>
          <a:p>
            <a:fld id="{04FD50D6-9CEF-49A5-A807-2B772846AB5A}" type="slidenum">
              <a:rPr lang="nl-NL" smtClean="0"/>
              <a:t>4</a:t>
            </a:fld>
            <a:endParaRPr lang="nl-NL"/>
          </a:p>
        </p:txBody>
      </p:sp>
    </p:spTree>
    <p:extLst>
      <p:ext uri="{BB962C8B-B14F-4D97-AF65-F5344CB8AC3E}">
        <p14:creationId xmlns:p14="http://schemas.microsoft.com/office/powerpoint/2010/main" val="805084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Feiten zijn objectief, ze zijn te controleren</a:t>
            </a:r>
            <a:r>
              <a:rPr lang="nl-NL" baseline="0" dirty="0" smtClean="0"/>
              <a:t> en op juistheid te checken. Dat wil niet zeggen dat je het er mee eens of oneens bent! De woorden zijn BEWIJSBAAR en CONTROLEERBAAR. Feiten kun je opzoeken. ”Het is mogelijk om op de maan te lopen, het is in 1969 al gebeurd”. Alle mensen zijn sterfelijk Ik ben een mens. [Argument]). Dus ik ben sterfelijk (logisch nadenken).</a:t>
            </a:r>
          </a:p>
          <a:p>
            <a:r>
              <a:rPr lang="nl-NL" baseline="0" dirty="0" smtClean="0"/>
              <a:t>Bewijs: Kees is ouder dan Piet en Piet is ouder dan Carolien: dus Kees is ouder dan Carolien. </a:t>
            </a:r>
          </a:p>
          <a:p>
            <a:r>
              <a:rPr lang="nl-NL" dirty="0" smtClean="0"/>
              <a:t>De sterkste argumenten zijn gebaseerd op feiten. </a:t>
            </a:r>
            <a:endParaRPr lang="nl-NL" dirty="0"/>
          </a:p>
        </p:txBody>
      </p:sp>
      <p:sp>
        <p:nvSpPr>
          <p:cNvPr id="4" name="Tijdelijke aanduiding voor dianummer 3"/>
          <p:cNvSpPr>
            <a:spLocks noGrp="1"/>
          </p:cNvSpPr>
          <p:nvPr>
            <p:ph type="sldNum" sz="quarter" idx="10"/>
          </p:nvPr>
        </p:nvSpPr>
        <p:spPr/>
        <p:txBody>
          <a:bodyPr/>
          <a:lstStyle/>
          <a:p>
            <a:fld id="{04FD50D6-9CEF-49A5-A807-2B772846AB5A}" type="slidenum">
              <a:rPr lang="nl-NL" smtClean="0"/>
              <a:t>5</a:t>
            </a:fld>
            <a:endParaRPr lang="nl-NL"/>
          </a:p>
        </p:txBody>
      </p:sp>
    </p:spTree>
    <p:extLst>
      <p:ext uri="{BB962C8B-B14F-4D97-AF65-F5344CB8AC3E}">
        <p14:creationId xmlns:p14="http://schemas.microsoft.com/office/powerpoint/2010/main" val="1788280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228600" indent="-228600">
              <a:buAutoNum type="alphaLcParenR"/>
            </a:pPr>
            <a:r>
              <a:rPr lang="nl-NL" dirty="0" smtClean="0"/>
              <a:t>Je mag van werknemers niet hetzelfde verwachten als van de eigenaar van een bedrijf.</a:t>
            </a:r>
            <a:r>
              <a:rPr lang="nl-NL" baseline="0" dirty="0" smtClean="0"/>
              <a:t> </a:t>
            </a:r>
          </a:p>
          <a:p>
            <a:pPr marL="228600" indent="-228600">
              <a:buAutoNum type="alphaLcParenR"/>
            </a:pPr>
            <a:r>
              <a:rPr lang="nl-NL" baseline="0" dirty="0" smtClean="0"/>
              <a:t>Op basis van de situatie van één buurman kun je niet stellen dat bepaald gedrag of een overtuiging of situatie voor iedereen geldt.</a:t>
            </a:r>
          </a:p>
          <a:p>
            <a:pPr marL="228600" indent="-228600">
              <a:buAutoNum type="alphaLcParenR"/>
            </a:pPr>
            <a:r>
              <a:rPr lang="nl-NL" baseline="0" dirty="0" smtClean="0"/>
              <a:t>Een tandarts mag van tandgezondheid alles weten, dat wil nog niet zeggen dat hij ook een expert is in mentale aandoeningen. </a:t>
            </a:r>
          </a:p>
          <a:p>
            <a:pPr marL="228600" indent="-228600">
              <a:buAutoNum type="alphaLcParenR"/>
            </a:pPr>
            <a:r>
              <a:rPr lang="nl-NL" baseline="0" dirty="0" smtClean="0"/>
              <a:t>Dit gebeurt vaak: je spreekt je toehoorder aan op iets wat velen vinden; iedereen heeft de neiging om bij een grote, gedeelde groep te horen. Denk aan de </a:t>
            </a:r>
            <a:r>
              <a:rPr lang="nl-NL" baseline="0" dirty="0" err="1" smtClean="0"/>
              <a:t>social</a:t>
            </a:r>
            <a:r>
              <a:rPr lang="nl-NL" baseline="0" dirty="0" smtClean="0"/>
              <a:t> media, waar velen met elkaar in eenzelfde </a:t>
            </a:r>
            <a:r>
              <a:rPr lang="nl-NL" baseline="0" dirty="0" err="1" smtClean="0"/>
              <a:t>bubble</a:t>
            </a:r>
            <a:r>
              <a:rPr lang="nl-NL" baseline="0" dirty="0" smtClean="0"/>
              <a:t> zitten en algoritmen daarop inspelen en dit versterken. </a:t>
            </a:r>
          </a:p>
          <a:p>
            <a:pPr marL="228600" indent="-228600">
              <a:buAutoNum type="alphaLcParenR"/>
            </a:pPr>
            <a:r>
              <a:rPr lang="nl-NL" baseline="0" dirty="0" smtClean="0"/>
              <a:t>Dit is zoiets als appels met peren vergelijken. </a:t>
            </a:r>
          </a:p>
          <a:p>
            <a:pPr marL="228600" indent="-228600">
              <a:buAutoNum type="alphaLcParenR"/>
            </a:pPr>
            <a:r>
              <a:rPr lang="nl-NL" baseline="0" dirty="0" smtClean="0"/>
              <a:t>Je brengt iets alsof er geen andere mogelijke keuzen zijn. </a:t>
            </a:r>
            <a:endParaRPr lang="nl-NL" dirty="0"/>
          </a:p>
        </p:txBody>
      </p:sp>
      <p:sp>
        <p:nvSpPr>
          <p:cNvPr id="4" name="Tijdelijke aanduiding voor dianummer 3"/>
          <p:cNvSpPr>
            <a:spLocks noGrp="1"/>
          </p:cNvSpPr>
          <p:nvPr>
            <p:ph type="sldNum" sz="quarter" idx="10"/>
          </p:nvPr>
        </p:nvSpPr>
        <p:spPr/>
        <p:txBody>
          <a:bodyPr/>
          <a:lstStyle/>
          <a:p>
            <a:fld id="{04FD50D6-9CEF-49A5-A807-2B772846AB5A}" type="slidenum">
              <a:rPr lang="nl-NL" smtClean="0"/>
              <a:t>10</a:t>
            </a:fld>
            <a:endParaRPr lang="nl-NL"/>
          </a:p>
        </p:txBody>
      </p:sp>
    </p:spTree>
    <p:extLst>
      <p:ext uri="{BB962C8B-B14F-4D97-AF65-F5344CB8AC3E}">
        <p14:creationId xmlns:p14="http://schemas.microsoft.com/office/powerpoint/2010/main" val="1938929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Ook bij het onderdeel LEZEN heb je vaak te maken</a:t>
            </a:r>
            <a:r>
              <a:rPr lang="nl-NL" baseline="0" dirty="0" smtClean="0"/>
              <a:t> met drogredenen. De schrijver past dan betogende technieken toe om je over te halen. </a:t>
            </a:r>
            <a:endParaRPr lang="nl-NL" dirty="0"/>
          </a:p>
        </p:txBody>
      </p:sp>
      <p:sp>
        <p:nvSpPr>
          <p:cNvPr id="4" name="Tijdelijke aanduiding voor dianummer 3"/>
          <p:cNvSpPr>
            <a:spLocks noGrp="1"/>
          </p:cNvSpPr>
          <p:nvPr>
            <p:ph type="sldNum" sz="quarter" idx="10"/>
          </p:nvPr>
        </p:nvSpPr>
        <p:spPr/>
        <p:txBody>
          <a:bodyPr/>
          <a:lstStyle/>
          <a:p>
            <a:fld id="{04FD50D6-9CEF-49A5-A807-2B772846AB5A}" type="slidenum">
              <a:rPr lang="nl-NL" smtClean="0"/>
              <a:t>11</a:t>
            </a:fld>
            <a:endParaRPr lang="nl-NL"/>
          </a:p>
        </p:txBody>
      </p:sp>
    </p:spTree>
    <p:extLst>
      <p:ext uri="{BB962C8B-B14F-4D97-AF65-F5344CB8AC3E}">
        <p14:creationId xmlns:p14="http://schemas.microsoft.com/office/powerpoint/2010/main" val="3591699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D4C86615-90EE-41CF-9B5A-667EDF504F06}" type="slidenum">
              <a:rPr lang="nl-NL" smtClean="0"/>
              <a:t>13</a:t>
            </a:fld>
            <a:endParaRPr lang="nl-NL"/>
          </a:p>
        </p:txBody>
      </p:sp>
    </p:spTree>
    <p:extLst>
      <p:ext uri="{BB962C8B-B14F-4D97-AF65-F5344CB8AC3E}">
        <p14:creationId xmlns:p14="http://schemas.microsoft.com/office/powerpoint/2010/main" val="32220379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88076CAF-4218-46A4-B9D3-D80B6C396E5A}" type="datetimeFigureOut">
              <a:rPr lang="nl-NL" smtClean="0"/>
              <a:t>20-12-2020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5D09D0F-B6F4-4EBE-955B-6A81C8627B5D}" type="slidenum">
              <a:rPr lang="nl-NL" smtClean="0"/>
              <a:t>‹nr.›</a:t>
            </a:fld>
            <a:endParaRPr lang="nl-NL"/>
          </a:p>
        </p:txBody>
      </p:sp>
    </p:spTree>
    <p:extLst>
      <p:ext uri="{BB962C8B-B14F-4D97-AF65-F5344CB8AC3E}">
        <p14:creationId xmlns:p14="http://schemas.microsoft.com/office/powerpoint/2010/main" val="828077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8076CAF-4218-46A4-B9D3-D80B6C396E5A}" type="datetimeFigureOut">
              <a:rPr lang="nl-NL" smtClean="0"/>
              <a:t>20-12-2020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5D09D0F-B6F4-4EBE-955B-6A81C8627B5D}" type="slidenum">
              <a:rPr lang="nl-NL" smtClean="0"/>
              <a:t>‹nr.›</a:t>
            </a:fld>
            <a:endParaRPr lang="nl-NL"/>
          </a:p>
        </p:txBody>
      </p:sp>
    </p:spTree>
    <p:extLst>
      <p:ext uri="{BB962C8B-B14F-4D97-AF65-F5344CB8AC3E}">
        <p14:creationId xmlns:p14="http://schemas.microsoft.com/office/powerpoint/2010/main" val="2075667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8076CAF-4218-46A4-B9D3-D80B6C396E5A}" type="datetimeFigureOut">
              <a:rPr lang="nl-NL" smtClean="0"/>
              <a:t>20-12-2020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5D09D0F-B6F4-4EBE-955B-6A81C8627B5D}" type="slidenum">
              <a:rPr lang="nl-NL" smtClean="0"/>
              <a:t>‹nr.›</a:t>
            </a:fld>
            <a:endParaRPr lang="nl-NL"/>
          </a:p>
        </p:txBody>
      </p:sp>
    </p:spTree>
    <p:extLst>
      <p:ext uri="{BB962C8B-B14F-4D97-AF65-F5344CB8AC3E}">
        <p14:creationId xmlns:p14="http://schemas.microsoft.com/office/powerpoint/2010/main" val="720961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8076CAF-4218-46A4-B9D3-D80B6C396E5A}" type="datetimeFigureOut">
              <a:rPr lang="nl-NL" smtClean="0"/>
              <a:t>20-12-2020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5D09D0F-B6F4-4EBE-955B-6A81C8627B5D}" type="slidenum">
              <a:rPr lang="nl-NL" smtClean="0"/>
              <a:t>‹nr.›</a:t>
            </a:fld>
            <a:endParaRPr lang="nl-NL"/>
          </a:p>
        </p:txBody>
      </p:sp>
    </p:spTree>
    <p:extLst>
      <p:ext uri="{BB962C8B-B14F-4D97-AF65-F5344CB8AC3E}">
        <p14:creationId xmlns:p14="http://schemas.microsoft.com/office/powerpoint/2010/main" val="693710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88076CAF-4218-46A4-B9D3-D80B6C396E5A}" type="datetimeFigureOut">
              <a:rPr lang="nl-NL" smtClean="0"/>
              <a:t>20-12-2020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5D09D0F-B6F4-4EBE-955B-6A81C8627B5D}" type="slidenum">
              <a:rPr lang="nl-NL" smtClean="0"/>
              <a:t>‹nr.›</a:t>
            </a:fld>
            <a:endParaRPr lang="nl-NL"/>
          </a:p>
        </p:txBody>
      </p:sp>
    </p:spTree>
    <p:extLst>
      <p:ext uri="{BB962C8B-B14F-4D97-AF65-F5344CB8AC3E}">
        <p14:creationId xmlns:p14="http://schemas.microsoft.com/office/powerpoint/2010/main" val="2925739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88076CAF-4218-46A4-B9D3-D80B6C396E5A}" type="datetimeFigureOut">
              <a:rPr lang="nl-NL" smtClean="0"/>
              <a:t>20-12-2020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5D09D0F-B6F4-4EBE-955B-6A81C8627B5D}" type="slidenum">
              <a:rPr lang="nl-NL" smtClean="0"/>
              <a:t>‹nr.›</a:t>
            </a:fld>
            <a:endParaRPr lang="nl-NL"/>
          </a:p>
        </p:txBody>
      </p:sp>
    </p:spTree>
    <p:extLst>
      <p:ext uri="{BB962C8B-B14F-4D97-AF65-F5344CB8AC3E}">
        <p14:creationId xmlns:p14="http://schemas.microsoft.com/office/powerpoint/2010/main" val="1929840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88076CAF-4218-46A4-B9D3-D80B6C396E5A}" type="datetimeFigureOut">
              <a:rPr lang="nl-NL" smtClean="0"/>
              <a:t>20-12-2020</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5D09D0F-B6F4-4EBE-955B-6A81C8627B5D}" type="slidenum">
              <a:rPr lang="nl-NL" smtClean="0"/>
              <a:t>‹nr.›</a:t>
            </a:fld>
            <a:endParaRPr lang="nl-NL"/>
          </a:p>
        </p:txBody>
      </p:sp>
    </p:spTree>
    <p:extLst>
      <p:ext uri="{BB962C8B-B14F-4D97-AF65-F5344CB8AC3E}">
        <p14:creationId xmlns:p14="http://schemas.microsoft.com/office/powerpoint/2010/main" val="3099082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88076CAF-4218-46A4-B9D3-D80B6C396E5A}" type="datetimeFigureOut">
              <a:rPr lang="nl-NL" smtClean="0"/>
              <a:t>20-12-2020</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5D09D0F-B6F4-4EBE-955B-6A81C8627B5D}" type="slidenum">
              <a:rPr lang="nl-NL" smtClean="0"/>
              <a:t>‹nr.›</a:t>
            </a:fld>
            <a:endParaRPr lang="nl-NL"/>
          </a:p>
        </p:txBody>
      </p:sp>
    </p:spTree>
    <p:extLst>
      <p:ext uri="{BB962C8B-B14F-4D97-AF65-F5344CB8AC3E}">
        <p14:creationId xmlns:p14="http://schemas.microsoft.com/office/powerpoint/2010/main" val="3257046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88076CAF-4218-46A4-B9D3-D80B6C396E5A}" type="datetimeFigureOut">
              <a:rPr lang="nl-NL" smtClean="0"/>
              <a:t>20-12-2020</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5D09D0F-B6F4-4EBE-955B-6A81C8627B5D}" type="slidenum">
              <a:rPr lang="nl-NL" smtClean="0"/>
              <a:t>‹nr.›</a:t>
            </a:fld>
            <a:endParaRPr lang="nl-NL"/>
          </a:p>
        </p:txBody>
      </p:sp>
    </p:spTree>
    <p:extLst>
      <p:ext uri="{BB962C8B-B14F-4D97-AF65-F5344CB8AC3E}">
        <p14:creationId xmlns:p14="http://schemas.microsoft.com/office/powerpoint/2010/main" val="2108169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88076CAF-4218-46A4-B9D3-D80B6C396E5A}" type="datetimeFigureOut">
              <a:rPr lang="nl-NL" smtClean="0"/>
              <a:t>20-12-2020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5D09D0F-B6F4-4EBE-955B-6A81C8627B5D}" type="slidenum">
              <a:rPr lang="nl-NL" smtClean="0"/>
              <a:t>‹nr.›</a:t>
            </a:fld>
            <a:endParaRPr lang="nl-NL"/>
          </a:p>
        </p:txBody>
      </p:sp>
    </p:spTree>
    <p:extLst>
      <p:ext uri="{BB962C8B-B14F-4D97-AF65-F5344CB8AC3E}">
        <p14:creationId xmlns:p14="http://schemas.microsoft.com/office/powerpoint/2010/main" val="2124481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88076CAF-4218-46A4-B9D3-D80B6C396E5A}" type="datetimeFigureOut">
              <a:rPr lang="nl-NL" smtClean="0"/>
              <a:t>20-12-2020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5D09D0F-B6F4-4EBE-955B-6A81C8627B5D}" type="slidenum">
              <a:rPr lang="nl-NL" smtClean="0"/>
              <a:t>‹nr.›</a:t>
            </a:fld>
            <a:endParaRPr lang="nl-NL"/>
          </a:p>
        </p:txBody>
      </p:sp>
    </p:spTree>
    <p:extLst>
      <p:ext uri="{BB962C8B-B14F-4D97-AF65-F5344CB8AC3E}">
        <p14:creationId xmlns:p14="http://schemas.microsoft.com/office/powerpoint/2010/main" val="3939998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076CAF-4218-46A4-B9D3-D80B6C396E5A}" type="datetimeFigureOut">
              <a:rPr lang="nl-NL" smtClean="0"/>
              <a:t>20-12-2020</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D09D0F-B6F4-4EBE-955B-6A81C8627B5D}" type="slidenum">
              <a:rPr lang="nl-NL" smtClean="0"/>
              <a:t>‹nr.›</a:t>
            </a:fld>
            <a:endParaRPr lang="nl-NL"/>
          </a:p>
        </p:txBody>
      </p:sp>
    </p:spTree>
    <p:extLst>
      <p:ext uri="{BB962C8B-B14F-4D97-AF65-F5344CB8AC3E}">
        <p14:creationId xmlns:p14="http://schemas.microsoft.com/office/powerpoint/2010/main" val="30675232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nederlandszusenzo.nl/sprankelen-in-gesprekken/luisteren-in-18-vragen/" TargetMode="External"/><Relationship Id="rId2" Type="http://schemas.openxmlformats.org/officeDocument/2006/relationships/hyperlink" Target="https://www.nederlandszusenzo.nl/sprankelen-in-gesprekken/luisteren-powerpoint-strategie-beeld-aantekeningen/" TargetMode="External"/><Relationship Id="rId1" Type="http://schemas.openxmlformats.org/officeDocument/2006/relationships/slideLayout" Target="../slideLayouts/slideLayout2.xml"/><Relationship Id="rId5" Type="http://schemas.openxmlformats.org/officeDocument/2006/relationships/hyperlink" Target="https://www.nederlandszusenzo.nl/sprankelen-in-gesprekken/wisbordje/" TargetMode="External"/><Relationship Id="rId4" Type="http://schemas.openxmlformats.org/officeDocument/2006/relationships/hyperlink" Target="https://www.nederlandszusenzo.nl/sprankelen-in-gesprekken/toetsvragen-lui-i/"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1094" y="8857"/>
            <a:ext cx="9122905" cy="1143000"/>
          </a:xfrm>
          <a:solidFill>
            <a:srgbClr val="0070C0"/>
          </a:solidFill>
        </p:spPr>
        <p:txBody>
          <a:bodyPr>
            <a:normAutofit/>
          </a:bodyPr>
          <a:lstStyle/>
          <a:p>
            <a:r>
              <a:rPr lang="nl-NL" sz="3200" b="1" dirty="0" smtClean="0">
                <a:solidFill>
                  <a:schemeClr val="bg1"/>
                </a:solidFill>
                <a:latin typeface="Arial Narrow" panose="020B0606020202030204" pitchFamily="34" charset="0"/>
              </a:rPr>
              <a:t>Informatieve</a:t>
            </a:r>
            <a:r>
              <a:rPr lang="nl-NL" sz="3200" b="1" dirty="0" smtClean="0">
                <a:latin typeface="Arial Narrow" panose="020B0606020202030204" pitchFamily="34" charset="0"/>
              </a:rPr>
              <a:t> </a:t>
            </a:r>
            <a:r>
              <a:rPr lang="nl-NL" sz="3200" b="1" dirty="0" smtClean="0">
                <a:solidFill>
                  <a:schemeClr val="bg1"/>
                </a:solidFill>
                <a:latin typeface="Arial Narrow" panose="020B0606020202030204" pitchFamily="34" charset="0"/>
              </a:rPr>
              <a:t>teksten</a:t>
            </a:r>
            <a:endParaRPr lang="nl-NL" sz="3200" b="1" dirty="0">
              <a:solidFill>
                <a:schemeClr val="bg1"/>
              </a:solidFill>
              <a:latin typeface="Arial Narrow" panose="020B0606020202030204" pitchFamily="34" charset="0"/>
            </a:endParaRPr>
          </a:p>
        </p:txBody>
      </p:sp>
      <p:sp>
        <p:nvSpPr>
          <p:cNvPr id="3" name="Tijdelijke aanduiding voor inhoud 2"/>
          <p:cNvSpPr>
            <a:spLocks noGrp="1"/>
          </p:cNvSpPr>
          <p:nvPr>
            <p:ph idx="1"/>
          </p:nvPr>
        </p:nvSpPr>
        <p:spPr>
          <a:xfrm>
            <a:off x="395536" y="1124744"/>
            <a:ext cx="8229600" cy="5400600"/>
          </a:xfrm>
        </p:spPr>
        <p:txBody>
          <a:bodyPr>
            <a:normAutofit lnSpcReduction="10000"/>
          </a:bodyPr>
          <a:lstStyle/>
          <a:p>
            <a:r>
              <a:rPr lang="nl-NL" sz="2400" dirty="0" smtClean="0">
                <a:latin typeface="Arial Narrow" panose="020B0606020202030204" pitchFamily="34" charset="0"/>
              </a:rPr>
              <a:t>Doel: </a:t>
            </a:r>
          </a:p>
          <a:p>
            <a:pPr lvl="1"/>
            <a:r>
              <a:rPr lang="nl-NL" sz="2000" dirty="0" smtClean="0">
                <a:solidFill>
                  <a:srgbClr val="0070C0"/>
                </a:solidFill>
                <a:latin typeface="Arial Narrow" panose="020B0606020202030204" pitchFamily="34" charset="0"/>
              </a:rPr>
              <a:t>Beschouwing: verschillende kanten informeren</a:t>
            </a:r>
            <a:r>
              <a:rPr lang="nl-NL" sz="2000" dirty="0" smtClean="0">
                <a:latin typeface="Arial Narrow" panose="020B0606020202030204" pitchFamily="34" charset="0"/>
              </a:rPr>
              <a:t>, </a:t>
            </a:r>
            <a:r>
              <a:rPr lang="nl-NL" sz="2000" u="sng" dirty="0" smtClean="0">
                <a:latin typeface="Arial Narrow" panose="020B0606020202030204" pitchFamily="34" charset="0"/>
              </a:rPr>
              <a:t>neutraal / objectief</a:t>
            </a:r>
          </a:p>
          <a:p>
            <a:pPr lvl="2"/>
            <a:r>
              <a:rPr lang="nl-NL" dirty="0" smtClean="0">
                <a:latin typeface="Arial Narrow" panose="020B0606020202030204" pitchFamily="34" charset="0"/>
              </a:rPr>
              <a:t>tekstvormen</a:t>
            </a:r>
            <a:r>
              <a:rPr lang="nl-NL" dirty="0" smtClean="0">
                <a:latin typeface="Arial Narrow" panose="020B0606020202030204" pitchFamily="34" charset="0"/>
              </a:rPr>
              <a:t>: </a:t>
            </a:r>
          </a:p>
          <a:p>
            <a:pPr lvl="3"/>
            <a:r>
              <a:rPr lang="nl-NL" sz="2400" dirty="0" smtClean="0">
                <a:latin typeface="Arial Narrow" panose="020B0606020202030204" pitchFamily="34" charset="0"/>
              </a:rPr>
              <a:t>uitleg docent</a:t>
            </a:r>
          </a:p>
          <a:p>
            <a:pPr lvl="3"/>
            <a:r>
              <a:rPr lang="nl-NL" sz="2400" dirty="0">
                <a:latin typeface="Arial Narrow" panose="020B0606020202030204" pitchFamily="34" charset="0"/>
              </a:rPr>
              <a:t>n</a:t>
            </a:r>
            <a:r>
              <a:rPr lang="nl-NL" sz="2400" dirty="0" smtClean="0">
                <a:latin typeface="Arial Narrow" panose="020B0606020202030204" pitchFamily="34" charset="0"/>
              </a:rPr>
              <a:t>ieuwsbericht</a:t>
            </a:r>
          </a:p>
          <a:p>
            <a:pPr lvl="3"/>
            <a:r>
              <a:rPr lang="nl-NL" sz="2400" dirty="0" smtClean="0">
                <a:latin typeface="Arial Narrow" panose="020B0606020202030204" pitchFamily="34" charset="0"/>
              </a:rPr>
              <a:t>documentaire</a:t>
            </a:r>
          </a:p>
          <a:p>
            <a:pPr lvl="3"/>
            <a:r>
              <a:rPr lang="nl-NL" sz="2400" dirty="0" smtClean="0">
                <a:latin typeface="Arial Narrow" panose="020B0606020202030204" pitchFamily="34" charset="0"/>
              </a:rPr>
              <a:t>reportage</a:t>
            </a:r>
          </a:p>
          <a:p>
            <a:pPr lvl="3"/>
            <a:endParaRPr lang="nl-NL" sz="2400" dirty="0">
              <a:latin typeface="Arial Narrow" panose="020B0606020202030204" pitchFamily="34" charset="0"/>
            </a:endParaRPr>
          </a:p>
          <a:p>
            <a:pPr lvl="3"/>
            <a:endParaRPr lang="nl-NL" sz="2400" dirty="0" smtClean="0">
              <a:latin typeface="Arial Narrow" panose="020B0606020202030204" pitchFamily="34" charset="0"/>
            </a:endParaRPr>
          </a:p>
          <a:p>
            <a:pPr lvl="1"/>
            <a:r>
              <a:rPr lang="nl-NL" sz="2400" dirty="0" smtClean="0">
                <a:solidFill>
                  <a:srgbClr val="0070C0"/>
                </a:solidFill>
                <a:latin typeface="Arial Narrow" panose="020B0606020202030204" pitchFamily="34" charset="0"/>
              </a:rPr>
              <a:t>Betoog: overhalen</a:t>
            </a:r>
          </a:p>
          <a:p>
            <a:pPr lvl="2"/>
            <a:r>
              <a:rPr lang="nl-NL" dirty="0" smtClean="0">
                <a:latin typeface="Arial Narrow" panose="020B0606020202030204" pitchFamily="34" charset="0"/>
              </a:rPr>
              <a:t>tekstvormen</a:t>
            </a:r>
            <a:r>
              <a:rPr lang="nl-NL" dirty="0" smtClean="0">
                <a:latin typeface="Arial Narrow" panose="020B0606020202030204" pitchFamily="34" charset="0"/>
              </a:rPr>
              <a:t>: </a:t>
            </a:r>
          </a:p>
          <a:p>
            <a:pPr lvl="3"/>
            <a:r>
              <a:rPr lang="nl-NL" sz="2400" dirty="0" smtClean="0">
                <a:latin typeface="Arial Narrow" panose="020B0606020202030204" pitchFamily="34" charset="0"/>
              </a:rPr>
              <a:t>debat</a:t>
            </a:r>
          </a:p>
          <a:p>
            <a:pPr lvl="3"/>
            <a:r>
              <a:rPr lang="nl-NL" sz="2400" dirty="0" smtClean="0">
                <a:latin typeface="Arial Narrow" panose="020B0606020202030204" pitchFamily="34" charset="0"/>
              </a:rPr>
              <a:t>discussie</a:t>
            </a:r>
          </a:p>
          <a:p>
            <a:pPr marL="457200" lvl="1" indent="0">
              <a:buNone/>
            </a:pPr>
            <a:endParaRPr lang="nl-NL" dirty="0" smtClean="0"/>
          </a:p>
          <a:p>
            <a:pPr marL="457200" lvl="1" indent="0">
              <a:buNone/>
            </a:pPr>
            <a:endParaRPr lang="nl-NL" dirty="0"/>
          </a:p>
          <a:p>
            <a:pPr marL="457200" lvl="1" indent="0">
              <a:buNone/>
            </a:pPr>
            <a:endParaRPr lang="nl-NL" dirty="0"/>
          </a:p>
        </p:txBody>
      </p:sp>
      <p:sp>
        <p:nvSpPr>
          <p:cNvPr id="4" name="Tekstvak 3"/>
          <p:cNvSpPr txBox="1"/>
          <p:nvPr/>
        </p:nvSpPr>
        <p:spPr>
          <a:xfrm>
            <a:off x="5004048" y="2843402"/>
            <a:ext cx="3960440" cy="2677656"/>
          </a:xfrm>
          <a:prstGeom prst="rect">
            <a:avLst/>
          </a:prstGeom>
          <a:noFill/>
        </p:spPr>
        <p:txBody>
          <a:bodyPr wrap="square" rtlCol="0">
            <a:spAutoFit/>
          </a:bodyPr>
          <a:lstStyle/>
          <a:p>
            <a:r>
              <a:rPr lang="nl-NL" sz="2400" b="1" dirty="0" smtClean="0">
                <a:latin typeface="Arial Narrow" panose="020B0606020202030204" pitchFamily="34" charset="0"/>
              </a:rPr>
              <a:t>Let goed op de inleiding</a:t>
            </a:r>
            <a:r>
              <a:rPr lang="nl-NL" sz="2400" dirty="0" smtClean="0">
                <a:latin typeface="Arial Narrow" panose="020B0606020202030204" pitchFamily="34" charset="0"/>
              </a:rPr>
              <a:t>: </a:t>
            </a:r>
          </a:p>
          <a:p>
            <a:r>
              <a:rPr lang="nl-NL" sz="2400" dirty="0" smtClean="0">
                <a:latin typeface="Arial Narrow" panose="020B0606020202030204" pitchFamily="34" charset="0"/>
              </a:rPr>
              <a:t>deze geeft vaak aan waar het fragment over gaat en wat de bedoeling ervan is. </a:t>
            </a:r>
          </a:p>
          <a:p>
            <a:endParaRPr lang="nl-NL" sz="2400" dirty="0">
              <a:latin typeface="Arial Narrow" panose="020B0606020202030204" pitchFamily="34" charset="0"/>
            </a:endParaRPr>
          </a:p>
          <a:p>
            <a:r>
              <a:rPr lang="nl-NL" sz="2400" dirty="0" smtClean="0">
                <a:latin typeface="Arial Narrow" panose="020B0606020202030204" pitchFamily="34" charset="0"/>
              </a:rPr>
              <a:t>Zie PowerPoint Luisteren </a:t>
            </a:r>
            <a:r>
              <a:rPr lang="nl-NL" sz="2400" dirty="0" smtClean="0">
                <a:latin typeface="Arial Narrow" panose="020B0606020202030204" pitchFamily="34" charset="0"/>
              </a:rPr>
              <a:t>  </a:t>
            </a:r>
            <a:endParaRPr lang="nl-NL" sz="2400" dirty="0" smtClean="0">
              <a:latin typeface="Arial Narrow" panose="020B0606020202030204" pitchFamily="34" charset="0"/>
            </a:endParaRPr>
          </a:p>
          <a:p>
            <a:r>
              <a:rPr lang="nl-NL" sz="2400" dirty="0" smtClean="0">
                <a:solidFill>
                  <a:srgbClr val="FF0000"/>
                </a:solidFill>
                <a:latin typeface="Arial Narrow" panose="020B0606020202030204" pitchFamily="34" charset="0"/>
              </a:rPr>
              <a:t>vragen in een </a:t>
            </a:r>
            <a:r>
              <a:rPr lang="nl-NL" sz="2400" dirty="0" smtClean="0">
                <a:solidFill>
                  <a:srgbClr val="FF0000"/>
                </a:solidFill>
                <a:latin typeface="Arial Narrow" panose="020B0606020202030204" pitchFamily="34" charset="0"/>
              </a:rPr>
              <a:t>toets Luisteren</a:t>
            </a:r>
            <a:endParaRPr lang="nl-NL" sz="2400" dirty="0">
              <a:solidFill>
                <a:srgbClr val="FF0000"/>
              </a:solidFill>
              <a:latin typeface="Arial Narrow" panose="020B0606020202030204" pitchFamily="34" charset="0"/>
            </a:endParaRPr>
          </a:p>
        </p:txBody>
      </p:sp>
    </p:spTree>
    <p:extLst>
      <p:ext uri="{BB962C8B-B14F-4D97-AF65-F5344CB8AC3E}">
        <p14:creationId xmlns:p14="http://schemas.microsoft.com/office/powerpoint/2010/main" val="2367785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537" y="0"/>
            <a:ext cx="9144000" cy="1143000"/>
          </a:xfrm>
          <a:solidFill>
            <a:srgbClr val="0070C0"/>
          </a:solidFill>
        </p:spPr>
        <p:txBody>
          <a:bodyPr/>
          <a:lstStyle/>
          <a:p>
            <a:r>
              <a:rPr lang="nl-NL" b="1" dirty="0" smtClean="0">
                <a:solidFill>
                  <a:schemeClr val="bg1"/>
                </a:solidFill>
              </a:rPr>
              <a:t>Voorbeelden drogredenen</a:t>
            </a:r>
            <a:endParaRPr lang="nl-NL" b="1" dirty="0">
              <a:solidFill>
                <a:schemeClr val="bg1"/>
              </a:solidFill>
            </a:endParaRPr>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2087515896"/>
              </p:ext>
            </p:extLst>
          </p:nvPr>
        </p:nvGraphicFramePr>
        <p:xfrm>
          <a:off x="0" y="908720"/>
          <a:ext cx="9144000" cy="6115411"/>
        </p:xfrm>
        <a:graphic>
          <a:graphicData uri="http://schemas.openxmlformats.org/drawingml/2006/table">
            <a:tbl>
              <a:tblPr firstRow="1" bandRow="1">
                <a:tableStyleId>{5C22544A-7EE6-4342-B048-85BDC9FD1C3A}</a:tableStyleId>
              </a:tblPr>
              <a:tblGrid>
                <a:gridCol w="1934137"/>
                <a:gridCol w="7209863"/>
              </a:tblGrid>
              <a:tr h="606380">
                <a:tc>
                  <a:txBody>
                    <a:bodyPr/>
                    <a:lstStyle/>
                    <a:p>
                      <a:endParaRPr lang="nl-NL" dirty="0"/>
                    </a:p>
                  </a:txBody>
                  <a:tcPr/>
                </a:tc>
                <a:tc>
                  <a:txBody>
                    <a:bodyPr/>
                    <a:lstStyle/>
                    <a:p>
                      <a:r>
                        <a:rPr lang="nl-NL" sz="1600" dirty="0" smtClean="0">
                          <a:solidFill>
                            <a:schemeClr val="bg1"/>
                          </a:solidFill>
                          <a:latin typeface="Arial Narrow" panose="020B0606020202030204" pitchFamily="34" charset="0"/>
                        </a:rPr>
                        <a:t>Niet kloppende uitspraken, al moet je daarvoor vaak</a:t>
                      </a:r>
                      <a:r>
                        <a:rPr lang="nl-NL" sz="1600" baseline="0" dirty="0" smtClean="0">
                          <a:solidFill>
                            <a:schemeClr val="bg1"/>
                          </a:solidFill>
                          <a:latin typeface="Arial Narrow" panose="020B0606020202030204" pitchFamily="34" charset="0"/>
                        </a:rPr>
                        <a:t> goed lezen en luisteren om ‘de </a:t>
                      </a:r>
                      <a:r>
                        <a:rPr lang="nl-NL" sz="1600" baseline="0" dirty="0" err="1" smtClean="0">
                          <a:solidFill>
                            <a:schemeClr val="bg1"/>
                          </a:solidFill>
                          <a:latin typeface="Arial Narrow" panose="020B0606020202030204" pitchFamily="34" charset="0"/>
                        </a:rPr>
                        <a:t>drog</a:t>
                      </a:r>
                      <a:r>
                        <a:rPr lang="nl-NL" sz="1600" baseline="0" dirty="0" smtClean="0">
                          <a:solidFill>
                            <a:schemeClr val="bg1"/>
                          </a:solidFill>
                          <a:latin typeface="Arial Narrow" panose="020B0606020202030204" pitchFamily="34" charset="0"/>
                        </a:rPr>
                        <a:t> ‘ te ontdekken. </a:t>
                      </a:r>
                      <a:endParaRPr lang="nl-NL" sz="1600" dirty="0">
                        <a:solidFill>
                          <a:schemeClr val="bg1"/>
                        </a:solidFill>
                        <a:latin typeface="Arial Narrow" panose="020B0606020202030204" pitchFamily="34" charset="0"/>
                      </a:endParaRPr>
                    </a:p>
                  </a:txBody>
                  <a:tcPr/>
                </a:tc>
              </a:tr>
              <a:tr h="746385">
                <a:tc>
                  <a:txBody>
                    <a:bodyPr/>
                    <a:lstStyle/>
                    <a:p>
                      <a:r>
                        <a:rPr lang="nl-NL" dirty="0" smtClean="0">
                          <a:latin typeface="Arial Narrow" panose="020B0606020202030204" pitchFamily="34" charset="0"/>
                        </a:rPr>
                        <a:t>Onjuiste</a:t>
                      </a:r>
                      <a:r>
                        <a:rPr lang="nl-NL" baseline="0" dirty="0" smtClean="0">
                          <a:latin typeface="Arial Narrow" panose="020B0606020202030204" pitchFamily="34" charset="0"/>
                        </a:rPr>
                        <a:t> vergelijking</a:t>
                      </a:r>
                      <a:endParaRPr lang="nl-NL" dirty="0">
                        <a:latin typeface="Arial Narrow" panose="020B060602020203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600" dirty="0" smtClean="0">
                          <a:solidFill>
                            <a:srgbClr val="7030A0"/>
                          </a:solidFill>
                          <a:latin typeface="Dyslexie" panose="02000000000000000000" pitchFamily="2" charset="0"/>
                        </a:rPr>
                        <a:t>Vakkenvullers moeten niet zeuren</a:t>
                      </a:r>
                      <a:r>
                        <a:rPr lang="nl-NL" sz="1600" baseline="0" dirty="0" smtClean="0">
                          <a:solidFill>
                            <a:srgbClr val="7030A0"/>
                          </a:solidFill>
                          <a:latin typeface="Dyslexie" panose="02000000000000000000" pitchFamily="2" charset="0"/>
                        </a:rPr>
                        <a:t> als ze langer moeten werken, want de winkeleigenaar werkt ook laat door. </a:t>
                      </a:r>
                      <a:endParaRPr lang="nl-NL" dirty="0"/>
                    </a:p>
                  </a:txBody>
                  <a:tcPr/>
                </a:tc>
              </a:tr>
              <a:tr h="675300">
                <a:tc>
                  <a:txBody>
                    <a:bodyPr/>
                    <a:lstStyle/>
                    <a:p>
                      <a:r>
                        <a:rPr lang="nl-NL" dirty="0" smtClean="0">
                          <a:latin typeface="Arial Narrow" panose="020B0606020202030204" pitchFamily="34" charset="0"/>
                        </a:rPr>
                        <a:t>Generalisatie</a:t>
                      </a:r>
                      <a:endParaRPr lang="nl-NL" dirty="0">
                        <a:latin typeface="Arial Narrow" panose="020B0606020202030204" pitchFamily="34" charset="0"/>
                      </a:endParaRPr>
                    </a:p>
                  </a:txBody>
                  <a:tcPr/>
                </a:tc>
                <a:tc>
                  <a:txBody>
                    <a:bodyPr/>
                    <a:lstStyle/>
                    <a:p>
                      <a:r>
                        <a:rPr lang="nl-NL" sz="1600" dirty="0" smtClean="0">
                          <a:solidFill>
                            <a:srgbClr val="7030A0"/>
                          </a:solidFill>
                          <a:latin typeface="Dyslexie" panose="02000000000000000000" pitchFamily="2" charset="0"/>
                        </a:rPr>
                        <a:t>Werklozen zijn te beroerd om te werken, dat zie je wel aan mijn buurman.</a:t>
                      </a:r>
                      <a:endParaRPr lang="nl-NL" sz="1600" dirty="0">
                        <a:solidFill>
                          <a:srgbClr val="7030A0"/>
                        </a:solidFill>
                        <a:latin typeface="Dyslexie" panose="02000000000000000000" pitchFamily="2" charset="0"/>
                      </a:endParaRPr>
                    </a:p>
                  </a:txBody>
                  <a:tcPr/>
                </a:tc>
              </a:tr>
              <a:tr h="746385">
                <a:tc>
                  <a:txBody>
                    <a:bodyPr/>
                    <a:lstStyle/>
                    <a:p>
                      <a:r>
                        <a:rPr lang="nl-NL" dirty="0" smtClean="0">
                          <a:latin typeface="Arial Narrow" panose="020B0606020202030204" pitchFamily="34" charset="0"/>
                        </a:rPr>
                        <a:t>Persoonlijke  </a:t>
                      </a:r>
                    </a:p>
                    <a:p>
                      <a:r>
                        <a:rPr lang="nl-NL" dirty="0" smtClean="0">
                          <a:latin typeface="Arial Narrow" panose="020B0606020202030204" pitchFamily="34" charset="0"/>
                        </a:rPr>
                        <a:t>aanval</a:t>
                      </a:r>
                      <a:endParaRPr lang="nl-NL" dirty="0">
                        <a:latin typeface="Arial Narrow" panose="020B0606020202030204" pitchFamily="34" charset="0"/>
                      </a:endParaRPr>
                    </a:p>
                  </a:txBody>
                  <a:tcPr/>
                </a:tc>
                <a:tc>
                  <a:txBody>
                    <a:bodyPr/>
                    <a:lstStyle/>
                    <a:p>
                      <a:r>
                        <a:rPr lang="nl-NL" sz="1600" dirty="0" smtClean="0">
                          <a:solidFill>
                            <a:srgbClr val="7030A0"/>
                          </a:solidFill>
                          <a:latin typeface="Dyslexie" panose="02000000000000000000" pitchFamily="2" charset="0"/>
                        </a:rPr>
                        <a:t>Iemand met jouw reputatie kan hier niets zinnigs over zeggen. </a:t>
                      </a:r>
                      <a:endParaRPr lang="nl-NL" sz="1600" dirty="0">
                        <a:solidFill>
                          <a:srgbClr val="7030A0"/>
                        </a:solidFill>
                        <a:latin typeface="Dyslexie" panose="02000000000000000000" pitchFamily="2" charset="0"/>
                      </a:endParaRPr>
                    </a:p>
                  </a:txBody>
                  <a:tcPr/>
                </a:tc>
              </a:tr>
              <a:tr h="746385">
                <a:tc>
                  <a:txBody>
                    <a:bodyPr/>
                    <a:lstStyle/>
                    <a:p>
                      <a:r>
                        <a:rPr lang="nl-NL" dirty="0" smtClean="0">
                          <a:latin typeface="Arial Narrow" panose="020B0606020202030204" pitchFamily="34" charset="0"/>
                        </a:rPr>
                        <a:t>Onjuiste autoriteit</a:t>
                      </a:r>
                    </a:p>
                    <a:p>
                      <a:endParaRPr lang="nl-NL" dirty="0"/>
                    </a:p>
                  </a:txBody>
                  <a:tcPr/>
                </a:tc>
                <a:tc>
                  <a:txBody>
                    <a:bodyPr/>
                    <a:lstStyle/>
                    <a:p>
                      <a:r>
                        <a:rPr lang="nl-NL" sz="1600" dirty="0" smtClean="0">
                          <a:solidFill>
                            <a:srgbClr val="7030A0"/>
                          </a:solidFill>
                          <a:latin typeface="Dyslexie" panose="02000000000000000000" pitchFamily="2" charset="0"/>
                        </a:rPr>
                        <a:t>Migraine</a:t>
                      </a:r>
                      <a:r>
                        <a:rPr lang="nl-NL" sz="1600" baseline="0" dirty="0" smtClean="0">
                          <a:solidFill>
                            <a:srgbClr val="7030A0"/>
                          </a:solidFill>
                          <a:latin typeface="Dyslexie" panose="02000000000000000000" pitchFamily="2" charset="0"/>
                        </a:rPr>
                        <a:t> komt van stress, dat zegt mijn tandarts ook. </a:t>
                      </a:r>
                      <a:endParaRPr lang="nl-NL" sz="1600" dirty="0">
                        <a:solidFill>
                          <a:srgbClr val="7030A0"/>
                        </a:solidFill>
                        <a:latin typeface="Dyslexie" panose="02000000000000000000" pitchFamily="2" charset="0"/>
                      </a:endParaRPr>
                    </a:p>
                  </a:txBody>
                  <a:tcPr/>
                </a:tc>
              </a:tr>
              <a:tr h="959638">
                <a:tc>
                  <a:txBody>
                    <a:bodyPr/>
                    <a:lstStyle/>
                    <a:p>
                      <a:r>
                        <a:rPr lang="nl-NL" dirty="0" smtClean="0">
                          <a:latin typeface="Arial Narrow" panose="020B0606020202030204" pitchFamily="34" charset="0"/>
                        </a:rPr>
                        <a:t>Bespelen publiek</a:t>
                      </a:r>
                      <a:endParaRPr lang="nl-NL" dirty="0">
                        <a:latin typeface="Arial Narrow" panose="020B0606020202030204" pitchFamily="34" charset="0"/>
                      </a:endParaRPr>
                    </a:p>
                  </a:txBody>
                  <a:tcPr/>
                </a:tc>
                <a:tc>
                  <a:txBody>
                    <a:bodyPr/>
                    <a:lstStyle/>
                    <a:p>
                      <a:r>
                        <a:rPr lang="nl-NL" sz="1600" dirty="0" smtClean="0">
                          <a:solidFill>
                            <a:srgbClr val="7030A0"/>
                          </a:solidFill>
                          <a:latin typeface="Dyslexie" panose="02000000000000000000" pitchFamily="2" charset="0"/>
                        </a:rPr>
                        <a:t>Een flexibel contract is een slecht idee, jullie weten allemaal hoe vervelend het is om in onzekerheid te zitten.</a:t>
                      </a:r>
                      <a:endParaRPr lang="nl-NL" sz="1600" dirty="0">
                        <a:solidFill>
                          <a:srgbClr val="7030A0"/>
                        </a:solidFill>
                        <a:latin typeface="Dyslexie" panose="02000000000000000000" pitchFamily="2" charset="0"/>
                      </a:endParaRPr>
                    </a:p>
                  </a:txBody>
                  <a:tcPr/>
                </a:tc>
              </a:tr>
              <a:tr h="959638">
                <a:tc>
                  <a:txBody>
                    <a:bodyPr/>
                    <a:lstStyle/>
                    <a:p>
                      <a:r>
                        <a:rPr lang="nl-NL" dirty="0" smtClean="0">
                          <a:latin typeface="Arial Narrow" panose="020B0606020202030204" pitchFamily="34" charset="0"/>
                        </a:rPr>
                        <a:t>Onjuiste oorzaak-gevolg</a:t>
                      </a:r>
                      <a:endParaRPr lang="nl-NL" dirty="0">
                        <a:latin typeface="Arial Narrow" panose="020B0606020202030204" pitchFamily="34" charset="0"/>
                      </a:endParaRPr>
                    </a:p>
                  </a:txBody>
                  <a:tcPr/>
                </a:tc>
                <a:tc>
                  <a:txBody>
                    <a:bodyPr/>
                    <a:lstStyle/>
                    <a:p>
                      <a:r>
                        <a:rPr lang="nl-NL" sz="1600" dirty="0" smtClean="0">
                          <a:solidFill>
                            <a:srgbClr val="7030A0"/>
                          </a:solidFill>
                          <a:latin typeface="Dyslexie" panose="02000000000000000000" pitchFamily="2" charset="0"/>
                        </a:rPr>
                        <a:t>Iemand die geen oefentoets maakt, haalt een slecht </a:t>
                      </a:r>
                      <a:r>
                        <a:rPr lang="nl-NL" sz="1600" dirty="0" smtClean="0">
                          <a:solidFill>
                            <a:srgbClr val="7030A0"/>
                          </a:solidFill>
                          <a:latin typeface="Dyslexie" panose="02000000000000000000" pitchFamily="2" charset="0"/>
                        </a:rPr>
                        <a:t>resultaat</a:t>
                      </a:r>
                      <a:r>
                        <a:rPr lang="nl-NL" sz="1600" dirty="0" smtClean="0">
                          <a:solidFill>
                            <a:srgbClr val="7030A0"/>
                          </a:solidFill>
                          <a:latin typeface="Dyslexie" panose="02000000000000000000" pitchFamily="2" charset="0"/>
                        </a:rPr>
                        <a:t>. Je hebt een onvoldoende, dus heb je geen oefentoets gemaakt. </a:t>
                      </a:r>
                      <a:endParaRPr lang="nl-NL" sz="1600" dirty="0">
                        <a:solidFill>
                          <a:srgbClr val="7030A0"/>
                        </a:solidFill>
                        <a:latin typeface="Dyslexie" panose="02000000000000000000" pitchFamily="2" charset="0"/>
                      </a:endParaRPr>
                    </a:p>
                  </a:txBody>
                  <a:tcPr/>
                </a:tc>
              </a:tr>
              <a:tr h="675300">
                <a:tc>
                  <a:txBody>
                    <a:bodyPr/>
                    <a:lstStyle/>
                    <a:p>
                      <a:r>
                        <a:rPr lang="nl-NL" dirty="0" smtClean="0">
                          <a:latin typeface="Arial Narrow" panose="020B0606020202030204" pitchFamily="34" charset="0"/>
                        </a:rPr>
                        <a:t>Vals dilemma</a:t>
                      </a:r>
                      <a:endParaRPr lang="nl-NL" dirty="0">
                        <a:latin typeface="Arial Narrow" panose="020B0606020202030204" pitchFamily="34" charset="0"/>
                      </a:endParaRPr>
                    </a:p>
                  </a:txBody>
                  <a:tcPr/>
                </a:tc>
                <a:tc>
                  <a:txBody>
                    <a:bodyPr/>
                    <a:lstStyle/>
                    <a:p>
                      <a:r>
                        <a:rPr lang="nl-NL" sz="1600" dirty="0" smtClean="0">
                          <a:solidFill>
                            <a:srgbClr val="7030A0"/>
                          </a:solidFill>
                          <a:latin typeface="Dyslexie" panose="02000000000000000000" pitchFamily="2" charset="0"/>
                        </a:rPr>
                        <a:t>Ja wat wil je nu? Een goede baan en veel geld of</a:t>
                      </a:r>
                      <a:r>
                        <a:rPr lang="nl-NL" sz="1600" baseline="0" dirty="0" smtClean="0">
                          <a:solidFill>
                            <a:srgbClr val="7030A0"/>
                          </a:solidFill>
                          <a:latin typeface="Dyslexie" panose="02000000000000000000" pitchFamily="2" charset="0"/>
                        </a:rPr>
                        <a:t> een verprutst leven?</a:t>
                      </a:r>
                      <a:endParaRPr lang="nl-NL" sz="1600" dirty="0">
                        <a:solidFill>
                          <a:srgbClr val="7030A0"/>
                        </a:solidFill>
                        <a:latin typeface="Dyslexie" panose="02000000000000000000" pitchFamily="2" charset="0"/>
                      </a:endParaRPr>
                    </a:p>
                  </a:txBody>
                  <a:tcPr/>
                </a:tc>
              </a:tr>
            </a:tbl>
          </a:graphicData>
        </a:graphic>
      </p:graphicFrame>
    </p:spTree>
    <p:extLst>
      <p:ext uri="{BB962C8B-B14F-4D97-AF65-F5344CB8AC3E}">
        <p14:creationId xmlns:p14="http://schemas.microsoft.com/office/powerpoint/2010/main" val="2529625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a:spLocks noGrp="1"/>
          </p:cNvSpPr>
          <p:nvPr>
            <p:ph type="title"/>
          </p:nvPr>
        </p:nvSpPr>
        <p:spPr>
          <a:xfrm>
            <a:off x="-14537" y="0"/>
            <a:ext cx="9144000" cy="1143000"/>
          </a:xfrm>
          <a:solidFill>
            <a:srgbClr val="0070C0"/>
          </a:solidFill>
        </p:spPr>
        <p:txBody>
          <a:bodyPr/>
          <a:lstStyle/>
          <a:p>
            <a:r>
              <a:rPr lang="nl-NL" b="1" dirty="0" smtClean="0">
                <a:solidFill>
                  <a:schemeClr val="bg1"/>
                </a:solidFill>
              </a:rPr>
              <a:t>Voorbeelden drogredenen</a:t>
            </a:r>
            <a:endParaRPr lang="nl-NL" b="1" dirty="0">
              <a:solidFill>
                <a:schemeClr val="bg1"/>
              </a:solidFill>
            </a:endParaRPr>
          </a:p>
        </p:txBody>
      </p:sp>
      <p:graphicFrame>
        <p:nvGraphicFramePr>
          <p:cNvPr id="5" name="Tijdelijke aanduiding voor inhoud 3"/>
          <p:cNvGraphicFramePr>
            <a:graphicFrameLocks noGrp="1"/>
          </p:cNvGraphicFramePr>
          <p:nvPr>
            <p:ph idx="1"/>
            <p:extLst>
              <p:ext uri="{D42A27DB-BD31-4B8C-83A1-F6EECF244321}">
                <p14:modId xmlns:p14="http://schemas.microsoft.com/office/powerpoint/2010/main" val="2583105600"/>
              </p:ext>
            </p:extLst>
          </p:nvPr>
        </p:nvGraphicFramePr>
        <p:xfrm>
          <a:off x="0" y="1298227"/>
          <a:ext cx="9036496" cy="6362831"/>
        </p:xfrm>
        <a:graphic>
          <a:graphicData uri="http://schemas.openxmlformats.org/drawingml/2006/table">
            <a:tbl>
              <a:tblPr firstRow="1" bandRow="1">
                <a:tableStyleId>{5C22544A-7EE6-4342-B048-85BDC9FD1C3A}</a:tableStyleId>
              </a:tblPr>
              <a:tblGrid>
                <a:gridCol w="1691680"/>
                <a:gridCol w="7344816"/>
              </a:tblGrid>
              <a:tr h="845951">
                <a:tc>
                  <a:txBody>
                    <a:bodyPr/>
                    <a:lstStyle/>
                    <a:p>
                      <a:endParaRPr lang="nl-NL"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dirty="0" smtClean="0">
                          <a:solidFill>
                            <a:schemeClr val="bg1"/>
                          </a:solidFill>
                          <a:latin typeface="Arial Narrow" panose="020B0606020202030204" pitchFamily="34" charset="0"/>
                        </a:rPr>
                        <a:t>Niet kloppende uitspraken, al moet je daarvoor vaak</a:t>
                      </a:r>
                      <a:r>
                        <a:rPr lang="nl-NL" sz="1800" baseline="0" dirty="0" smtClean="0">
                          <a:solidFill>
                            <a:schemeClr val="bg1"/>
                          </a:solidFill>
                          <a:latin typeface="Arial Narrow" panose="020B0606020202030204" pitchFamily="34" charset="0"/>
                        </a:rPr>
                        <a:t> goed lezen en luisteren om ‘de </a:t>
                      </a:r>
                      <a:r>
                        <a:rPr lang="nl-NL" sz="1800" baseline="0" dirty="0" err="1" smtClean="0">
                          <a:solidFill>
                            <a:schemeClr val="bg1"/>
                          </a:solidFill>
                          <a:latin typeface="Arial Narrow" panose="020B0606020202030204" pitchFamily="34" charset="0"/>
                        </a:rPr>
                        <a:t>drog</a:t>
                      </a:r>
                      <a:r>
                        <a:rPr lang="nl-NL" sz="1800" baseline="0" dirty="0" smtClean="0">
                          <a:solidFill>
                            <a:schemeClr val="bg1"/>
                          </a:solidFill>
                          <a:latin typeface="Arial Narrow" panose="020B0606020202030204" pitchFamily="34" charset="0"/>
                        </a:rPr>
                        <a:t> ‘ te ontdekken. </a:t>
                      </a:r>
                      <a:endParaRPr lang="nl-NL" sz="1800" dirty="0" smtClean="0">
                        <a:solidFill>
                          <a:schemeClr val="bg1"/>
                        </a:solidFill>
                        <a:latin typeface="Arial Narrow" panose="020B0606020202030204" pitchFamily="34" charset="0"/>
                      </a:endParaRPr>
                    </a:p>
                    <a:p>
                      <a:endParaRPr lang="nl-NL" dirty="0"/>
                    </a:p>
                  </a:txBody>
                  <a:tcPr/>
                </a:tc>
              </a:tr>
              <a:tr h="592166">
                <a:tc>
                  <a:txBody>
                    <a:bodyPr/>
                    <a:lstStyle/>
                    <a:p>
                      <a:r>
                        <a:rPr lang="nl-NL" dirty="0" smtClean="0"/>
                        <a:t>Onjuiste</a:t>
                      </a:r>
                      <a:r>
                        <a:rPr lang="nl-NL" baseline="0" dirty="0" smtClean="0"/>
                        <a:t> vergelijking</a:t>
                      </a:r>
                      <a:endParaRPr lang="nl-NL" dirty="0"/>
                    </a:p>
                  </a:txBody>
                  <a:tcPr/>
                </a:tc>
                <a:tc>
                  <a:txBody>
                    <a:bodyPr/>
                    <a:lstStyle/>
                    <a:p>
                      <a:endParaRPr lang="nl-NL" dirty="0">
                        <a:solidFill>
                          <a:srgbClr val="7030A0"/>
                        </a:solidFill>
                        <a:latin typeface="Lucida Handwriting" panose="03010101010101010101" pitchFamily="66" charset="0"/>
                      </a:endParaRPr>
                    </a:p>
                  </a:txBody>
                  <a:tcPr/>
                </a:tc>
              </a:tr>
              <a:tr h="1043340">
                <a:tc>
                  <a:txBody>
                    <a:bodyPr/>
                    <a:lstStyle/>
                    <a:p>
                      <a:r>
                        <a:rPr lang="nl-NL" dirty="0" smtClean="0"/>
                        <a:t>Generalisatie</a:t>
                      </a:r>
                    </a:p>
                    <a:p>
                      <a:endParaRPr lang="nl-NL" dirty="0"/>
                    </a:p>
                  </a:txBody>
                  <a:tcPr/>
                </a:tc>
                <a:tc>
                  <a:txBody>
                    <a:bodyPr/>
                    <a:lstStyle/>
                    <a:p>
                      <a:r>
                        <a:rPr lang="nl-NL" sz="1600" dirty="0" smtClean="0">
                          <a:solidFill>
                            <a:srgbClr val="7030A0"/>
                          </a:solidFill>
                          <a:latin typeface="Dyslexie" panose="02000000000000000000" pitchFamily="2" charset="0"/>
                        </a:rPr>
                        <a:t>Klaas is een slechte kok, want hij heeft de aardappels laten aanbranden. </a:t>
                      </a:r>
                      <a:r>
                        <a:rPr lang="nl-NL" dirty="0" smtClean="0">
                          <a:solidFill>
                            <a:schemeClr val="tx1"/>
                          </a:solidFill>
                          <a:latin typeface="Arial Narrow" panose="020B0606020202030204" pitchFamily="34" charset="0"/>
                        </a:rPr>
                        <a:t>[Maar één</a:t>
                      </a:r>
                      <a:r>
                        <a:rPr lang="nl-NL" baseline="0" dirty="0" smtClean="0">
                          <a:solidFill>
                            <a:schemeClr val="tx1"/>
                          </a:solidFill>
                          <a:latin typeface="Arial Narrow" panose="020B0606020202030204" pitchFamily="34" charset="0"/>
                        </a:rPr>
                        <a:t> enkele mislukking maakt Klaas nog geen slechte kok, toch?] </a:t>
                      </a:r>
                    </a:p>
                    <a:p>
                      <a:r>
                        <a:rPr lang="nl-NL" sz="1600" baseline="0" dirty="0" smtClean="0">
                          <a:solidFill>
                            <a:srgbClr val="7030A0"/>
                          </a:solidFill>
                          <a:latin typeface="Dyslexie" panose="02000000000000000000" pitchFamily="2" charset="0"/>
                        </a:rPr>
                        <a:t>Ik ben geslaagd, het gaat dus goed met het onderwijs. </a:t>
                      </a:r>
                      <a:endParaRPr lang="nl-NL" sz="1600" dirty="0">
                        <a:solidFill>
                          <a:srgbClr val="7030A0"/>
                        </a:solidFill>
                        <a:latin typeface="Dyslexie" panose="02000000000000000000" pitchFamily="2" charset="0"/>
                      </a:endParaRPr>
                    </a:p>
                  </a:txBody>
                  <a:tcPr/>
                </a:tc>
              </a:tr>
              <a:tr h="592166">
                <a:tc>
                  <a:txBody>
                    <a:bodyPr/>
                    <a:lstStyle/>
                    <a:p>
                      <a:r>
                        <a:rPr lang="nl-NL" dirty="0" smtClean="0"/>
                        <a:t>Persoonlijke  </a:t>
                      </a:r>
                    </a:p>
                    <a:p>
                      <a:r>
                        <a:rPr lang="nl-NL" dirty="0" smtClean="0"/>
                        <a:t>aanval</a:t>
                      </a:r>
                      <a:endParaRPr lang="nl-NL" dirty="0"/>
                    </a:p>
                  </a:txBody>
                  <a:tcPr/>
                </a:tc>
                <a:tc>
                  <a:txBody>
                    <a:bodyPr/>
                    <a:lstStyle/>
                    <a:p>
                      <a:r>
                        <a:rPr lang="nl-NL" sz="1600" dirty="0" smtClean="0">
                          <a:solidFill>
                            <a:srgbClr val="7030A0"/>
                          </a:solidFill>
                          <a:latin typeface="Dyslexie" panose="02000000000000000000" pitchFamily="2" charset="0"/>
                        </a:rPr>
                        <a:t>Jij weet niets van voetbal, want je kunt nog niet eens een deuk in een pakje boter schieten. </a:t>
                      </a:r>
                      <a:endParaRPr lang="nl-NL" sz="1600" dirty="0">
                        <a:solidFill>
                          <a:srgbClr val="7030A0"/>
                        </a:solidFill>
                        <a:latin typeface="Dyslexie" panose="02000000000000000000" pitchFamily="2" charset="0"/>
                      </a:endParaRPr>
                    </a:p>
                  </a:txBody>
                  <a:tcPr/>
                </a:tc>
              </a:tr>
              <a:tr h="599000">
                <a:tc>
                  <a:txBody>
                    <a:bodyPr/>
                    <a:lstStyle/>
                    <a:p>
                      <a:r>
                        <a:rPr lang="nl-NL" dirty="0" smtClean="0"/>
                        <a:t>Onjuiste autoriteit</a:t>
                      </a:r>
                      <a:endParaRPr lang="nl-NL" dirty="0"/>
                    </a:p>
                  </a:txBody>
                  <a:tcPr/>
                </a:tc>
                <a:tc>
                  <a:txBody>
                    <a:bodyPr/>
                    <a:lstStyle/>
                    <a:p>
                      <a:r>
                        <a:rPr lang="nl-NL" sz="1600" dirty="0" smtClean="0">
                          <a:solidFill>
                            <a:srgbClr val="7030A0"/>
                          </a:solidFill>
                          <a:latin typeface="Dyslexie" panose="02000000000000000000" pitchFamily="2" charset="0"/>
                        </a:rPr>
                        <a:t>Dit jaar wordt Pinkpop echt geweldig. Dat vindt onze</a:t>
                      </a:r>
                      <a:r>
                        <a:rPr lang="nl-NL" sz="1600" baseline="0" dirty="0" smtClean="0">
                          <a:solidFill>
                            <a:srgbClr val="7030A0"/>
                          </a:solidFill>
                          <a:latin typeface="Dyslexie" panose="02000000000000000000" pitchFamily="2" charset="0"/>
                        </a:rPr>
                        <a:t> minister-president ook. </a:t>
                      </a:r>
                      <a:endParaRPr lang="nl-NL" sz="1600" dirty="0">
                        <a:solidFill>
                          <a:srgbClr val="7030A0"/>
                        </a:solidFill>
                        <a:latin typeface="Dyslexie" panose="02000000000000000000" pitchFamily="2" charset="0"/>
                      </a:endParaRPr>
                    </a:p>
                  </a:txBody>
                  <a:tcPr/>
                </a:tc>
              </a:tr>
              <a:tr h="845951">
                <a:tc>
                  <a:txBody>
                    <a:bodyPr/>
                    <a:lstStyle/>
                    <a:p>
                      <a:r>
                        <a:rPr lang="nl-NL" dirty="0" smtClean="0"/>
                        <a:t>Bespelen publiek</a:t>
                      </a:r>
                    </a:p>
                    <a:p>
                      <a:endParaRPr lang="nl-NL" dirty="0"/>
                    </a:p>
                  </a:txBody>
                  <a:tcPr/>
                </a:tc>
                <a:tc>
                  <a:txBody>
                    <a:bodyPr/>
                    <a:lstStyle/>
                    <a:p>
                      <a:r>
                        <a:rPr lang="nl-NL" sz="1600" dirty="0" smtClean="0">
                          <a:solidFill>
                            <a:srgbClr val="7030A0"/>
                          </a:solidFill>
                          <a:latin typeface="Dyslexie" panose="02000000000000000000" pitchFamily="2" charset="0"/>
                        </a:rPr>
                        <a:t>Vind je ook niet dat rokers asociaal zijn?</a:t>
                      </a:r>
                      <a:r>
                        <a:rPr lang="nl-NL" sz="1600" baseline="0" dirty="0" smtClean="0">
                          <a:solidFill>
                            <a:srgbClr val="7030A0"/>
                          </a:solidFill>
                          <a:latin typeface="Dyslexie" panose="02000000000000000000" pitchFamily="2" charset="0"/>
                        </a:rPr>
                        <a:t> </a:t>
                      </a:r>
                    </a:p>
                    <a:p>
                      <a:r>
                        <a:rPr lang="nl-NL" sz="1600" baseline="0" dirty="0" smtClean="0">
                          <a:solidFill>
                            <a:srgbClr val="7030A0"/>
                          </a:solidFill>
                          <a:latin typeface="Dyslexie" panose="02000000000000000000" pitchFamily="2" charset="0"/>
                        </a:rPr>
                        <a:t>Welk weldenkend mens wil zich aanmelden bij die partij?</a:t>
                      </a:r>
                      <a:endParaRPr lang="nl-NL" sz="1600" dirty="0">
                        <a:solidFill>
                          <a:srgbClr val="7030A0"/>
                        </a:solidFill>
                        <a:latin typeface="Dyslexie" panose="02000000000000000000" pitchFamily="2" charset="0"/>
                      </a:endParaRPr>
                    </a:p>
                  </a:txBody>
                  <a:tcPr/>
                </a:tc>
              </a:tr>
              <a:tr h="592166">
                <a:tc>
                  <a:txBody>
                    <a:bodyPr/>
                    <a:lstStyle/>
                    <a:p>
                      <a:r>
                        <a:rPr lang="nl-NL" dirty="0" smtClean="0"/>
                        <a:t>Onjuiste oorzaak-gevolg</a:t>
                      </a:r>
                      <a:endParaRPr lang="nl-NL" dirty="0"/>
                    </a:p>
                  </a:txBody>
                  <a:tcPr/>
                </a:tc>
                <a:tc>
                  <a:txBody>
                    <a:bodyPr/>
                    <a:lstStyle/>
                    <a:p>
                      <a:endParaRPr lang="nl-NL" dirty="0">
                        <a:solidFill>
                          <a:srgbClr val="7030A0"/>
                        </a:solidFill>
                        <a:latin typeface="Lucida Handwriting" panose="03010101010101010101" pitchFamily="66" charset="0"/>
                      </a:endParaRPr>
                    </a:p>
                  </a:txBody>
                  <a:tcPr/>
                </a:tc>
              </a:tr>
              <a:tr h="845951">
                <a:tc>
                  <a:txBody>
                    <a:bodyPr/>
                    <a:lstStyle/>
                    <a:p>
                      <a:r>
                        <a:rPr lang="nl-NL" dirty="0" smtClean="0"/>
                        <a:t>Vals dilemma</a:t>
                      </a:r>
                    </a:p>
                    <a:p>
                      <a:endParaRPr lang="nl-NL" dirty="0"/>
                    </a:p>
                  </a:txBody>
                  <a:tcPr/>
                </a:tc>
                <a:tc>
                  <a:txBody>
                    <a:bodyPr/>
                    <a:lstStyle/>
                    <a:p>
                      <a:r>
                        <a:rPr lang="nl-NL" sz="1600" dirty="0" smtClean="0">
                          <a:solidFill>
                            <a:srgbClr val="7030A0"/>
                          </a:solidFill>
                          <a:latin typeface="Dyslexie" panose="02000000000000000000" pitchFamily="2" charset="0"/>
                        </a:rPr>
                        <a:t>Je hebt Valentijnliefhebbers en Valentijnhaters.</a:t>
                      </a:r>
                    </a:p>
                    <a:p>
                      <a:r>
                        <a:rPr lang="nl-NL" sz="1600" dirty="0" smtClean="0">
                          <a:solidFill>
                            <a:srgbClr val="7030A0"/>
                          </a:solidFill>
                          <a:latin typeface="Dyslexie" panose="02000000000000000000" pitchFamily="2" charset="0"/>
                        </a:rPr>
                        <a:t>(je</a:t>
                      </a:r>
                      <a:r>
                        <a:rPr lang="nl-NL" sz="1600" baseline="0" dirty="0" smtClean="0">
                          <a:solidFill>
                            <a:srgbClr val="7030A0"/>
                          </a:solidFill>
                          <a:latin typeface="Dyslexie" panose="02000000000000000000" pitchFamily="2" charset="0"/>
                        </a:rPr>
                        <a:t> laat in het midden dat er ook mensen zijn die er geen mening over hebben)</a:t>
                      </a:r>
                      <a:endParaRPr lang="nl-NL" sz="1600" dirty="0">
                        <a:solidFill>
                          <a:srgbClr val="7030A0"/>
                        </a:solidFill>
                        <a:latin typeface="Dyslexie" panose="02000000000000000000" pitchFamily="2" charset="0"/>
                      </a:endParaRPr>
                    </a:p>
                  </a:txBody>
                  <a:tcPr/>
                </a:tc>
              </a:tr>
            </a:tbl>
          </a:graphicData>
        </a:graphic>
      </p:graphicFrame>
    </p:spTree>
    <p:extLst>
      <p:ext uri="{BB962C8B-B14F-4D97-AF65-F5344CB8AC3E}">
        <p14:creationId xmlns:p14="http://schemas.microsoft.com/office/powerpoint/2010/main" val="2721741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13658"/>
            <a:ext cx="9144000" cy="850370"/>
          </a:xfrm>
          <a:solidFill>
            <a:srgbClr val="0070C0"/>
          </a:solidFill>
        </p:spPr>
        <p:txBody>
          <a:bodyPr>
            <a:normAutofit/>
          </a:bodyPr>
          <a:lstStyle/>
          <a:p>
            <a:r>
              <a:rPr lang="nl-NL" sz="3200" b="1" dirty="0" smtClean="0">
                <a:solidFill>
                  <a:schemeClr val="bg1"/>
                </a:solidFill>
                <a:latin typeface="Arial Narrow" panose="020B0606020202030204" pitchFamily="34" charset="0"/>
              </a:rPr>
              <a:t>Bestuderen</a:t>
            </a:r>
            <a:endParaRPr lang="nl-NL" sz="3200" b="1" dirty="0">
              <a:solidFill>
                <a:schemeClr val="bg1"/>
              </a:solidFill>
              <a:latin typeface="Arial Narrow" panose="020B0606020202030204" pitchFamily="34" charset="0"/>
            </a:endParaRPr>
          </a:p>
        </p:txBody>
      </p:sp>
      <p:sp>
        <p:nvSpPr>
          <p:cNvPr id="3" name="Tijdelijke aanduiding voor inhoud 2"/>
          <p:cNvSpPr>
            <a:spLocks noGrp="1"/>
          </p:cNvSpPr>
          <p:nvPr>
            <p:ph idx="1"/>
          </p:nvPr>
        </p:nvSpPr>
        <p:spPr>
          <a:xfrm>
            <a:off x="467544" y="1052736"/>
            <a:ext cx="8229600" cy="5688632"/>
          </a:xfrm>
        </p:spPr>
        <p:txBody>
          <a:bodyPr>
            <a:normAutofit fontScale="92500"/>
          </a:bodyPr>
          <a:lstStyle/>
          <a:p>
            <a:r>
              <a:rPr lang="nl-NL" dirty="0" smtClean="0"/>
              <a:t>Theorie zie online en theorieblokken in het boek.</a:t>
            </a:r>
          </a:p>
          <a:p>
            <a:r>
              <a:rPr lang="nl-NL" dirty="0" smtClean="0"/>
              <a:t>Oefentoetsen!! Score opdrachten &gt; 65%</a:t>
            </a:r>
          </a:p>
          <a:p>
            <a:r>
              <a:rPr lang="nl-NL" dirty="0" smtClean="0"/>
              <a:t>Luisteren in 18 vragen. (hulpdocument)</a:t>
            </a:r>
          </a:p>
          <a:p>
            <a:endParaRPr lang="nl-NL" dirty="0"/>
          </a:p>
          <a:p>
            <a:pPr marL="0" indent="0">
              <a:buNone/>
            </a:pPr>
            <a:r>
              <a:rPr lang="nl-NL" dirty="0" smtClean="0"/>
              <a:t> Nederlandszusenzo.nl</a:t>
            </a:r>
            <a:r>
              <a:rPr lang="nl-NL" dirty="0"/>
              <a:t>:</a:t>
            </a:r>
            <a:endParaRPr lang="nl-NL" dirty="0" smtClean="0"/>
          </a:p>
          <a:p>
            <a:pPr lvl="1"/>
            <a:r>
              <a:rPr lang="nl-NL" dirty="0" smtClean="0">
                <a:hlinkClick r:id="rId2"/>
              </a:rPr>
              <a:t>PowerPoint(s) I </a:t>
            </a:r>
            <a:r>
              <a:rPr lang="nl-NL" dirty="0" smtClean="0"/>
              <a:t>en II.</a:t>
            </a:r>
          </a:p>
          <a:p>
            <a:pPr lvl="1"/>
            <a:r>
              <a:rPr lang="nl-NL" dirty="0" smtClean="0"/>
              <a:t> Document </a:t>
            </a:r>
            <a:r>
              <a:rPr lang="nl-NL" dirty="0" smtClean="0">
                <a:hlinkClick r:id="rId3"/>
              </a:rPr>
              <a:t>Luisteren in 18 vragen</a:t>
            </a:r>
            <a:r>
              <a:rPr lang="nl-NL" dirty="0" smtClean="0"/>
              <a:t>.</a:t>
            </a:r>
          </a:p>
          <a:p>
            <a:pPr lvl="1"/>
            <a:r>
              <a:rPr lang="nl-NL" dirty="0"/>
              <a:t> </a:t>
            </a:r>
            <a:r>
              <a:rPr lang="nl-NL" dirty="0" smtClean="0"/>
              <a:t>V</a:t>
            </a:r>
            <a:r>
              <a:rPr lang="nl-NL" dirty="0" smtClean="0">
                <a:hlinkClick r:id="rId4"/>
              </a:rPr>
              <a:t>oorbeeldvragen bij fragmenten toets</a:t>
            </a:r>
            <a:r>
              <a:rPr lang="nl-NL" dirty="0" smtClean="0"/>
              <a:t>.</a:t>
            </a:r>
          </a:p>
          <a:p>
            <a:pPr lvl="1"/>
            <a:r>
              <a:rPr lang="nl-NL" dirty="0" smtClean="0">
                <a:hlinkClick r:id="rId5"/>
              </a:rPr>
              <a:t>Wisbordje</a:t>
            </a:r>
            <a:r>
              <a:rPr lang="nl-NL" dirty="0" smtClean="0"/>
              <a:t>: </a:t>
            </a:r>
            <a:r>
              <a:rPr lang="nl-NL" dirty="0" err="1" smtClean="0"/>
              <a:t>Quiz-vragen</a:t>
            </a:r>
            <a:r>
              <a:rPr lang="nl-NL" dirty="0" smtClean="0"/>
              <a:t> en luisterfragmenten</a:t>
            </a:r>
          </a:p>
          <a:p>
            <a:pPr lvl="1"/>
            <a:endParaRPr lang="nl-NL" dirty="0"/>
          </a:p>
          <a:p>
            <a:pPr lvl="1"/>
            <a:r>
              <a:rPr lang="nl-NL" dirty="0" smtClean="0"/>
              <a:t>Nakijken signaalwoorden en verbanden bij LEZEN.</a:t>
            </a:r>
          </a:p>
          <a:p>
            <a:pPr lvl="1"/>
            <a:endParaRPr lang="nl-NL" dirty="0"/>
          </a:p>
        </p:txBody>
      </p:sp>
    </p:spTree>
    <p:extLst>
      <p:ext uri="{BB962C8B-B14F-4D97-AF65-F5344CB8AC3E}">
        <p14:creationId xmlns:p14="http://schemas.microsoft.com/office/powerpoint/2010/main" val="2408692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2203997" y="-38501"/>
            <a:ext cx="5392339" cy="369332"/>
          </a:xfrm>
          <a:prstGeom prst="rect">
            <a:avLst/>
          </a:prstGeom>
          <a:noFill/>
        </p:spPr>
        <p:txBody>
          <a:bodyPr wrap="square" rtlCol="0">
            <a:spAutoFit/>
          </a:bodyPr>
          <a:lstStyle/>
          <a:p>
            <a:r>
              <a:rPr lang="nl-NL" b="1" dirty="0" smtClean="0">
                <a:solidFill>
                  <a:srgbClr val="00B050"/>
                </a:solidFill>
              </a:rPr>
              <a:t>Woordenschat bij Spreken en luisteren</a:t>
            </a:r>
            <a:endParaRPr lang="nl-NL" b="1" dirty="0">
              <a:solidFill>
                <a:srgbClr val="00B050"/>
              </a:solidFill>
            </a:endParaRPr>
          </a:p>
        </p:txBody>
      </p:sp>
      <p:graphicFrame>
        <p:nvGraphicFramePr>
          <p:cNvPr id="3" name="Tabel 2"/>
          <p:cNvGraphicFramePr>
            <a:graphicFrameLocks noGrp="1"/>
          </p:cNvGraphicFramePr>
          <p:nvPr>
            <p:extLst>
              <p:ext uri="{D42A27DB-BD31-4B8C-83A1-F6EECF244321}">
                <p14:modId xmlns:p14="http://schemas.microsoft.com/office/powerpoint/2010/main" val="2974736942"/>
              </p:ext>
            </p:extLst>
          </p:nvPr>
        </p:nvGraphicFramePr>
        <p:xfrm>
          <a:off x="251517" y="291022"/>
          <a:ext cx="8568954" cy="6202680"/>
        </p:xfrm>
        <a:graphic>
          <a:graphicData uri="http://schemas.openxmlformats.org/drawingml/2006/table">
            <a:tbl>
              <a:tblPr firstRow="1" bandRow="1">
                <a:tableStyleId>{5C22544A-7EE6-4342-B048-85BDC9FD1C3A}</a:tableStyleId>
              </a:tblPr>
              <a:tblGrid>
                <a:gridCol w="2880323"/>
                <a:gridCol w="5688631"/>
              </a:tblGrid>
              <a:tr h="370840">
                <a:tc>
                  <a:txBody>
                    <a:bodyPr/>
                    <a:lstStyle/>
                    <a:p>
                      <a:r>
                        <a:rPr lang="nl-NL" dirty="0" smtClean="0"/>
                        <a:t>Woordbetekenis</a:t>
                      </a:r>
                    </a:p>
                    <a:p>
                      <a:r>
                        <a:rPr lang="nl-NL" dirty="0" smtClean="0"/>
                        <a:t>Woord schrijven</a:t>
                      </a:r>
                      <a:endParaRPr lang="nl-NL" dirty="0"/>
                    </a:p>
                  </a:txBody>
                  <a:tcPr/>
                </a:tc>
                <a:tc>
                  <a:txBody>
                    <a:bodyPr/>
                    <a:lstStyle/>
                    <a:p>
                      <a:r>
                        <a:rPr lang="nl-NL" dirty="0" smtClean="0"/>
                        <a:t>Bedenk een zin met het</a:t>
                      </a:r>
                      <a:r>
                        <a:rPr lang="nl-NL" baseline="0" dirty="0" smtClean="0"/>
                        <a:t> woord erin</a:t>
                      </a:r>
                      <a:endParaRPr lang="nl-NL" dirty="0"/>
                    </a:p>
                  </a:txBody>
                  <a:tcPr/>
                </a:tc>
              </a:tr>
              <a:tr h="370840">
                <a:tc>
                  <a:txBody>
                    <a:bodyPr/>
                    <a:lstStyle/>
                    <a:p>
                      <a:r>
                        <a:rPr lang="nl-NL" dirty="0" smtClean="0"/>
                        <a:t>beschouwen</a:t>
                      </a:r>
                      <a:endParaRPr lang="nl-NL" dirty="0"/>
                    </a:p>
                  </a:txBody>
                  <a:tcPr/>
                </a:tc>
                <a:tc>
                  <a:txBody>
                    <a:bodyPr/>
                    <a:lstStyle/>
                    <a:p>
                      <a:endParaRPr lang="nl-NL"/>
                    </a:p>
                  </a:txBody>
                  <a:tcPr/>
                </a:tc>
              </a:tr>
              <a:tr h="370840">
                <a:tc>
                  <a:txBody>
                    <a:bodyPr/>
                    <a:lstStyle/>
                    <a:p>
                      <a:r>
                        <a:rPr lang="nl-NL" dirty="0" smtClean="0"/>
                        <a:t>uiteenzetten</a:t>
                      </a:r>
                      <a:endParaRPr lang="nl-NL" dirty="0"/>
                    </a:p>
                  </a:txBody>
                  <a:tcPr/>
                </a:tc>
                <a:tc>
                  <a:txBody>
                    <a:bodyPr/>
                    <a:lstStyle/>
                    <a:p>
                      <a:endParaRPr lang="nl-NL"/>
                    </a:p>
                  </a:txBody>
                  <a:tcPr/>
                </a:tc>
              </a:tr>
              <a:tr h="370840">
                <a:tc>
                  <a:txBody>
                    <a:bodyPr/>
                    <a:lstStyle/>
                    <a:p>
                      <a:r>
                        <a:rPr lang="nl-NL" dirty="0" smtClean="0"/>
                        <a:t>opvatting</a:t>
                      </a:r>
                      <a:endParaRPr lang="nl-NL" dirty="0"/>
                    </a:p>
                  </a:txBody>
                  <a:tcPr/>
                </a:tc>
                <a:tc>
                  <a:txBody>
                    <a:bodyPr/>
                    <a:lstStyle/>
                    <a:p>
                      <a:endParaRPr lang="nl-NL" dirty="0"/>
                    </a:p>
                  </a:txBody>
                  <a:tcPr/>
                </a:tc>
              </a:tr>
              <a:tr h="370840">
                <a:tc>
                  <a:txBody>
                    <a:bodyPr/>
                    <a:lstStyle/>
                    <a:p>
                      <a:r>
                        <a:rPr lang="nl-NL" dirty="0" smtClean="0"/>
                        <a:t>documentaire</a:t>
                      </a:r>
                      <a:endParaRPr lang="nl-NL" dirty="0"/>
                    </a:p>
                  </a:txBody>
                  <a:tcPr/>
                </a:tc>
                <a:tc>
                  <a:txBody>
                    <a:bodyPr/>
                    <a:lstStyle/>
                    <a:p>
                      <a:endParaRPr lang="nl-NL"/>
                    </a:p>
                  </a:txBody>
                  <a:tcPr/>
                </a:tc>
              </a:tr>
              <a:tr h="370840">
                <a:tc>
                  <a:txBody>
                    <a:bodyPr/>
                    <a:lstStyle/>
                    <a:p>
                      <a:r>
                        <a:rPr lang="nl-NL" dirty="0" smtClean="0"/>
                        <a:t>hoor en wederhoor</a:t>
                      </a:r>
                      <a:endParaRPr lang="nl-NL" dirty="0"/>
                    </a:p>
                  </a:txBody>
                  <a:tcPr/>
                </a:tc>
                <a:tc>
                  <a:txBody>
                    <a:bodyPr/>
                    <a:lstStyle/>
                    <a:p>
                      <a:endParaRPr lang="nl-NL"/>
                    </a:p>
                  </a:txBody>
                  <a:tcPr/>
                </a:tc>
              </a:tr>
              <a:tr h="370840">
                <a:tc>
                  <a:txBody>
                    <a:bodyPr/>
                    <a:lstStyle/>
                    <a:p>
                      <a:r>
                        <a:rPr lang="nl-NL" dirty="0" smtClean="0"/>
                        <a:t>actualiteitenprogramma</a:t>
                      </a:r>
                      <a:endParaRPr lang="nl-NL" dirty="0"/>
                    </a:p>
                  </a:txBody>
                  <a:tcPr/>
                </a:tc>
                <a:tc>
                  <a:txBody>
                    <a:bodyPr/>
                    <a:lstStyle/>
                    <a:p>
                      <a:endParaRPr lang="nl-NL"/>
                    </a:p>
                  </a:txBody>
                  <a:tcPr/>
                </a:tc>
              </a:tr>
              <a:tr h="370840">
                <a:tc>
                  <a:txBody>
                    <a:bodyPr/>
                    <a:lstStyle/>
                    <a:p>
                      <a:r>
                        <a:rPr lang="nl-NL" dirty="0" smtClean="0"/>
                        <a:t>journaal</a:t>
                      </a:r>
                      <a:endParaRPr lang="nl-NL" dirty="0"/>
                    </a:p>
                  </a:txBody>
                  <a:tcPr/>
                </a:tc>
                <a:tc>
                  <a:txBody>
                    <a:bodyPr/>
                    <a:lstStyle/>
                    <a:p>
                      <a:endParaRPr lang="nl-NL"/>
                    </a:p>
                  </a:txBody>
                  <a:tcPr/>
                </a:tc>
              </a:tr>
              <a:tr h="370840">
                <a:tc>
                  <a:txBody>
                    <a:bodyPr/>
                    <a:lstStyle/>
                    <a:p>
                      <a:r>
                        <a:rPr lang="nl-NL" dirty="0" smtClean="0"/>
                        <a:t>reportage</a:t>
                      </a:r>
                      <a:endParaRPr lang="nl-NL" dirty="0"/>
                    </a:p>
                  </a:txBody>
                  <a:tcPr/>
                </a:tc>
                <a:tc>
                  <a:txBody>
                    <a:bodyPr/>
                    <a:lstStyle/>
                    <a:p>
                      <a:endParaRPr lang="nl-NL"/>
                    </a:p>
                  </a:txBody>
                  <a:tcPr/>
                </a:tc>
              </a:tr>
              <a:tr h="370840">
                <a:tc>
                  <a:txBody>
                    <a:bodyPr/>
                    <a:lstStyle/>
                    <a:p>
                      <a:r>
                        <a:rPr lang="nl-NL" dirty="0" smtClean="0"/>
                        <a:t>berusten</a:t>
                      </a:r>
                      <a:endParaRPr lang="nl-NL" dirty="0"/>
                    </a:p>
                  </a:txBody>
                  <a:tcPr/>
                </a:tc>
                <a:tc>
                  <a:txBody>
                    <a:bodyPr/>
                    <a:lstStyle/>
                    <a:p>
                      <a:endParaRPr lang="nl-NL" dirty="0"/>
                    </a:p>
                  </a:txBody>
                  <a:tcPr/>
                </a:tc>
              </a:tr>
              <a:tr h="370840">
                <a:tc>
                  <a:txBody>
                    <a:bodyPr/>
                    <a:lstStyle/>
                    <a:p>
                      <a:r>
                        <a:rPr lang="nl-NL" dirty="0" smtClean="0"/>
                        <a:t>internationaal</a:t>
                      </a:r>
                      <a:endParaRPr lang="nl-NL" dirty="0"/>
                    </a:p>
                  </a:txBody>
                  <a:tcPr/>
                </a:tc>
                <a:tc>
                  <a:txBody>
                    <a:bodyPr/>
                    <a:lstStyle/>
                    <a:p>
                      <a:endParaRPr lang="nl-NL"/>
                    </a:p>
                  </a:txBody>
                  <a:tcPr/>
                </a:tc>
              </a:tr>
              <a:tr h="370840">
                <a:tc>
                  <a:txBody>
                    <a:bodyPr/>
                    <a:lstStyle/>
                    <a:p>
                      <a:r>
                        <a:rPr lang="nl-NL" dirty="0" smtClean="0"/>
                        <a:t>demonstratie</a:t>
                      </a:r>
                      <a:endParaRPr lang="nl-NL" dirty="0"/>
                    </a:p>
                  </a:txBody>
                  <a:tcPr/>
                </a:tc>
                <a:tc>
                  <a:txBody>
                    <a:bodyPr/>
                    <a:lstStyle/>
                    <a:p>
                      <a:endParaRPr lang="nl-NL" dirty="0"/>
                    </a:p>
                  </a:txBody>
                  <a:tcPr/>
                </a:tc>
              </a:tr>
              <a:tr h="370840">
                <a:tc>
                  <a:txBody>
                    <a:bodyPr/>
                    <a:lstStyle/>
                    <a:p>
                      <a:r>
                        <a:rPr lang="nl-NL" dirty="0" smtClean="0"/>
                        <a:t>minimumniveau</a:t>
                      </a:r>
                      <a:endParaRPr lang="nl-NL" dirty="0"/>
                    </a:p>
                  </a:txBody>
                  <a:tcPr/>
                </a:tc>
                <a:tc>
                  <a:txBody>
                    <a:bodyPr/>
                    <a:lstStyle/>
                    <a:p>
                      <a:endParaRPr lang="nl-NL" dirty="0"/>
                    </a:p>
                  </a:txBody>
                  <a:tcPr/>
                </a:tc>
              </a:tr>
              <a:tr h="370840">
                <a:tc>
                  <a:txBody>
                    <a:bodyPr/>
                    <a:lstStyle/>
                    <a:p>
                      <a:r>
                        <a:rPr lang="nl-NL" dirty="0" smtClean="0"/>
                        <a:t>tape</a:t>
                      </a:r>
                      <a:endParaRPr lang="nl-NL" dirty="0"/>
                    </a:p>
                  </a:txBody>
                  <a:tcPr/>
                </a:tc>
                <a:tc>
                  <a:txBody>
                    <a:bodyPr/>
                    <a:lstStyle/>
                    <a:p>
                      <a:endParaRPr lang="nl-NL" dirty="0"/>
                    </a:p>
                  </a:txBody>
                  <a:tcPr/>
                </a:tc>
              </a:tr>
              <a:tr h="370840">
                <a:tc>
                  <a:txBody>
                    <a:bodyPr/>
                    <a:lstStyle/>
                    <a:p>
                      <a:r>
                        <a:rPr lang="nl-NL" dirty="0" smtClean="0"/>
                        <a:t>suggereren</a:t>
                      </a:r>
                      <a:endParaRPr lang="nl-NL" dirty="0"/>
                    </a:p>
                  </a:txBody>
                  <a:tcPr/>
                </a:tc>
                <a:tc>
                  <a:txBody>
                    <a:bodyPr/>
                    <a:lstStyle/>
                    <a:p>
                      <a:endParaRPr lang="nl-NL" dirty="0"/>
                    </a:p>
                  </a:txBody>
                  <a:tcPr/>
                </a:tc>
              </a:tr>
              <a:tr h="370840">
                <a:tc>
                  <a:txBody>
                    <a:bodyPr/>
                    <a:lstStyle/>
                    <a:p>
                      <a:r>
                        <a:rPr lang="nl-NL" dirty="0" err="1" smtClean="0"/>
                        <a:t>laboratotium</a:t>
                      </a:r>
                      <a:endParaRPr lang="nl-NL" dirty="0"/>
                    </a:p>
                  </a:txBody>
                  <a:tcPr/>
                </a:tc>
                <a:tc>
                  <a:txBody>
                    <a:bodyPr/>
                    <a:lstStyle/>
                    <a:p>
                      <a:endParaRPr lang="nl-NL" dirty="0"/>
                    </a:p>
                  </a:txBody>
                  <a:tcPr/>
                </a:tc>
              </a:tr>
            </a:tbl>
          </a:graphicData>
        </a:graphic>
      </p:graphicFrame>
      <p:sp>
        <p:nvSpPr>
          <p:cNvPr id="4" name="Tekstvak 3"/>
          <p:cNvSpPr txBox="1"/>
          <p:nvPr/>
        </p:nvSpPr>
        <p:spPr>
          <a:xfrm>
            <a:off x="0" y="6488668"/>
            <a:ext cx="9144000" cy="369332"/>
          </a:xfrm>
          <a:prstGeom prst="rect">
            <a:avLst/>
          </a:prstGeom>
          <a:solidFill>
            <a:srgbClr val="0070C0"/>
          </a:solidFill>
        </p:spPr>
        <p:txBody>
          <a:bodyPr wrap="square" rtlCol="0">
            <a:spAutoFit/>
          </a:bodyPr>
          <a:lstStyle/>
          <a:p>
            <a:endParaRPr lang="nl-NL" dirty="0"/>
          </a:p>
        </p:txBody>
      </p:sp>
    </p:spTree>
    <p:extLst>
      <p:ext uri="{BB962C8B-B14F-4D97-AF65-F5344CB8AC3E}">
        <p14:creationId xmlns:p14="http://schemas.microsoft.com/office/powerpoint/2010/main" val="35107935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11901"/>
            <a:ext cx="9144000" cy="1143000"/>
          </a:xfrm>
          <a:solidFill>
            <a:srgbClr val="0070C0"/>
          </a:solidFill>
        </p:spPr>
        <p:txBody>
          <a:bodyPr>
            <a:normAutofit/>
          </a:bodyPr>
          <a:lstStyle/>
          <a:p>
            <a:r>
              <a:rPr lang="nl-NL" sz="3200" b="1" dirty="0" smtClean="0">
                <a:solidFill>
                  <a:schemeClr val="bg1"/>
                </a:solidFill>
                <a:latin typeface="Arial Narrow" panose="020B0606020202030204" pitchFamily="34" charset="0"/>
              </a:rPr>
              <a:t>Instructieve teksten</a:t>
            </a:r>
            <a:endParaRPr lang="nl-NL" sz="3200" b="1" dirty="0">
              <a:solidFill>
                <a:schemeClr val="bg1"/>
              </a:solidFill>
              <a:latin typeface="Arial Narrow" panose="020B0606020202030204" pitchFamily="34" charset="0"/>
            </a:endParaRPr>
          </a:p>
        </p:txBody>
      </p:sp>
      <p:sp>
        <p:nvSpPr>
          <p:cNvPr id="3" name="Tijdelijke aanduiding voor inhoud 2"/>
          <p:cNvSpPr>
            <a:spLocks noGrp="1"/>
          </p:cNvSpPr>
          <p:nvPr>
            <p:ph idx="1"/>
          </p:nvPr>
        </p:nvSpPr>
        <p:spPr>
          <a:xfrm>
            <a:off x="0" y="1628800"/>
            <a:ext cx="8820472" cy="5246034"/>
          </a:xfrm>
        </p:spPr>
        <p:txBody>
          <a:bodyPr>
            <a:normAutofit fontScale="92500" lnSpcReduction="10000"/>
          </a:bodyPr>
          <a:lstStyle/>
          <a:p>
            <a:r>
              <a:rPr lang="nl-NL" dirty="0" smtClean="0">
                <a:latin typeface="Arial Narrow" panose="020B0606020202030204" pitchFamily="34" charset="0"/>
              </a:rPr>
              <a:t>Tekst</a:t>
            </a:r>
            <a:r>
              <a:rPr lang="nl-NL" u="sng" dirty="0" smtClean="0">
                <a:latin typeface="Arial Narrow" panose="020B0606020202030204" pitchFamily="34" charset="0"/>
              </a:rPr>
              <a:t>doel</a:t>
            </a:r>
            <a:r>
              <a:rPr lang="nl-NL" dirty="0" smtClean="0">
                <a:latin typeface="Arial Narrow" panose="020B0606020202030204" pitchFamily="34" charset="0"/>
              </a:rPr>
              <a:t>:</a:t>
            </a:r>
            <a:r>
              <a:rPr lang="nl-NL" dirty="0" smtClean="0">
                <a:solidFill>
                  <a:srgbClr val="0070C0"/>
                </a:solidFill>
                <a:latin typeface="Arial Narrow" panose="020B0606020202030204" pitchFamily="34" charset="0"/>
              </a:rPr>
              <a:t> uitleggen hoe je iets moet doen of hoe iets werkt.</a:t>
            </a:r>
          </a:p>
          <a:p>
            <a:pPr lvl="1"/>
            <a:r>
              <a:rPr lang="nl-NL" dirty="0" smtClean="0">
                <a:latin typeface="Arial Narrow" panose="020B0606020202030204" pitchFamily="34" charset="0"/>
              </a:rPr>
              <a:t>Tekst</a:t>
            </a:r>
            <a:r>
              <a:rPr lang="nl-NL" u="sng" dirty="0" smtClean="0">
                <a:latin typeface="Arial Narrow" panose="020B0606020202030204" pitchFamily="34" charset="0"/>
              </a:rPr>
              <a:t>vormen</a:t>
            </a:r>
            <a:r>
              <a:rPr lang="nl-NL" dirty="0" smtClean="0">
                <a:latin typeface="Arial Narrow" panose="020B0606020202030204" pitchFamily="34" charset="0"/>
              </a:rPr>
              <a:t>: gebruiksaanwijzing en handleidingen.</a:t>
            </a:r>
          </a:p>
          <a:p>
            <a:pPr lvl="1"/>
            <a:r>
              <a:rPr lang="nl-NL" dirty="0" smtClean="0">
                <a:latin typeface="Arial Narrow" panose="020B0606020202030204" pitchFamily="34" charset="0"/>
              </a:rPr>
              <a:t>Kenmerken: </a:t>
            </a:r>
          </a:p>
          <a:p>
            <a:pPr lvl="2"/>
            <a:r>
              <a:rPr lang="nl-NL" dirty="0" smtClean="0">
                <a:latin typeface="Arial Narrow" panose="020B0606020202030204" pitchFamily="34" charset="0"/>
              </a:rPr>
              <a:t>Inleiding geeft onderwerp aan.</a:t>
            </a:r>
          </a:p>
          <a:p>
            <a:pPr lvl="2"/>
            <a:r>
              <a:rPr lang="nl-NL" dirty="0" smtClean="0">
                <a:latin typeface="Arial Narrow" panose="020B0606020202030204" pitchFamily="34" charset="0"/>
              </a:rPr>
              <a:t>Opvolgende aanwijzingen.</a:t>
            </a:r>
          </a:p>
          <a:p>
            <a:pPr lvl="2"/>
            <a:r>
              <a:rPr lang="nl-NL" dirty="0" smtClean="0">
                <a:latin typeface="Arial Narrow" panose="020B0606020202030204" pitchFamily="34" charset="0"/>
              </a:rPr>
              <a:t>In een </a:t>
            </a:r>
            <a:r>
              <a:rPr lang="nl-NL" u="sng" dirty="0" smtClean="0">
                <a:latin typeface="Arial Narrow" panose="020B0606020202030204" pitchFamily="34" charset="0"/>
              </a:rPr>
              <a:t>vaste volgorde </a:t>
            </a:r>
            <a:r>
              <a:rPr lang="nl-NL" dirty="0" smtClean="0">
                <a:latin typeface="Arial Narrow" panose="020B0606020202030204" pitchFamily="34" charset="0"/>
              </a:rPr>
              <a:t>uit te voeren stappen.</a:t>
            </a:r>
          </a:p>
          <a:p>
            <a:pPr lvl="2"/>
            <a:r>
              <a:rPr lang="nl-NL" dirty="0" smtClean="0">
                <a:latin typeface="Arial Narrow" panose="020B0606020202030204" pitchFamily="34" charset="0"/>
              </a:rPr>
              <a:t>Signaalwoorden van volgorde</a:t>
            </a:r>
            <a:r>
              <a:rPr lang="nl-NL" dirty="0" smtClean="0">
                <a:latin typeface="Arial Narrow" panose="020B0606020202030204" pitchFamily="34" charset="0"/>
              </a:rPr>
              <a:t>. </a:t>
            </a:r>
          </a:p>
          <a:p>
            <a:pPr marL="1371600" lvl="3" indent="0">
              <a:buNone/>
            </a:pPr>
            <a:r>
              <a:rPr lang="nl-NL" dirty="0" smtClean="0">
                <a:latin typeface="Arial Narrow" panose="020B0606020202030204" pitchFamily="34" charset="0"/>
              </a:rPr>
              <a:t>(</a:t>
            </a:r>
            <a:r>
              <a:rPr lang="nl-NL" sz="1500" dirty="0" smtClean="0">
                <a:latin typeface="Dyslexie" panose="02000000000000000000" pitchFamily="2" charset="0"/>
              </a:rPr>
              <a:t>ten eerste, ten tweede, vervolgens, daarna, tot slot)</a:t>
            </a:r>
            <a:endParaRPr lang="nl-NL" sz="1500" dirty="0" smtClean="0">
              <a:latin typeface="Dyslexie" panose="02000000000000000000" pitchFamily="2" charset="0"/>
            </a:endParaRPr>
          </a:p>
          <a:p>
            <a:pPr lvl="2"/>
            <a:r>
              <a:rPr lang="nl-NL" dirty="0" smtClean="0">
                <a:latin typeface="Arial Narrow" panose="020B0606020202030204" pitchFamily="34" charset="0"/>
              </a:rPr>
              <a:t>Werkwoorden in gebiedende wijs. </a:t>
            </a:r>
          </a:p>
          <a:p>
            <a:pPr lvl="2"/>
            <a:endParaRPr lang="nl-NL" dirty="0">
              <a:latin typeface="Arial Narrow" panose="020B0606020202030204" pitchFamily="34" charset="0"/>
            </a:endParaRPr>
          </a:p>
          <a:p>
            <a:pPr lvl="2"/>
            <a:r>
              <a:rPr lang="nl-NL" dirty="0" smtClean="0">
                <a:latin typeface="Arial Narrow" panose="020B0606020202030204" pitchFamily="34" charset="0"/>
              </a:rPr>
              <a:t>Vaak in combinatie met een demonstratie </a:t>
            </a:r>
            <a:endParaRPr lang="nl-NL" dirty="0" smtClean="0">
              <a:latin typeface="Arial Narrow" panose="020B0606020202030204" pitchFamily="34" charset="0"/>
            </a:endParaRPr>
          </a:p>
          <a:p>
            <a:pPr marL="1371600" lvl="3" indent="-207963">
              <a:buNone/>
            </a:pPr>
            <a:r>
              <a:rPr lang="nl-NL" sz="2400" dirty="0" smtClean="0">
                <a:latin typeface="Arial Narrow" panose="020B0606020202030204" pitchFamily="34" charset="0"/>
              </a:rPr>
              <a:t>en </a:t>
            </a:r>
            <a:r>
              <a:rPr lang="nl-NL" sz="2400" dirty="0" smtClean="0">
                <a:latin typeface="Arial Narrow" panose="020B0606020202030204" pitchFamily="34" charset="0"/>
              </a:rPr>
              <a:t>/ of </a:t>
            </a:r>
            <a:r>
              <a:rPr lang="nl-NL" sz="2400" dirty="0" smtClean="0">
                <a:latin typeface="Arial Narrow" panose="020B0606020202030204" pitchFamily="34" charset="0"/>
              </a:rPr>
              <a:t>afbeeldingen</a:t>
            </a:r>
            <a:r>
              <a:rPr lang="nl-NL" sz="2400" dirty="0" smtClean="0">
                <a:latin typeface="Arial Narrow" panose="020B0606020202030204" pitchFamily="34" charset="0"/>
              </a:rPr>
              <a:t>.  </a:t>
            </a:r>
          </a:p>
          <a:p>
            <a:pPr lvl="2"/>
            <a:r>
              <a:rPr lang="nl-NL" dirty="0" smtClean="0">
                <a:latin typeface="Arial Narrow" panose="020B0606020202030204" pitchFamily="34" charset="0"/>
              </a:rPr>
              <a:t>Dus goed luisteren én goed kijken! </a:t>
            </a:r>
            <a:endParaRPr lang="nl-NL" dirty="0">
              <a:latin typeface="Arial Narrow" panose="020B0606020202030204" pitchFamily="34" charset="0"/>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58946" y="4869160"/>
            <a:ext cx="2085054" cy="15464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30252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0"/>
            <a:ext cx="9144000" cy="1143000"/>
          </a:xfrm>
          <a:solidFill>
            <a:srgbClr val="0070C0"/>
          </a:solidFill>
        </p:spPr>
        <p:txBody>
          <a:bodyPr>
            <a:normAutofit/>
          </a:bodyPr>
          <a:lstStyle/>
          <a:p>
            <a:r>
              <a:rPr lang="nl-NL" sz="3200" b="1" dirty="0" smtClean="0">
                <a:solidFill>
                  <a:schemeClr val="bg1"/>
                </a:solidFill>
                <a:latin typeface="Arial Narrow" panose="020B0606020202030204" pitchFamily="34" charset="0"/>
              </a:rPr>
              <a:t>Betogende teksten</a:t>
            </a:r>
            <a:endParaRPr lang="nl-NL" sz="3200" b="1" dirty="0">
              <a:solidFill>
                <a:schemeClr val="bg1"/>
              </a:solidFill>
              <a:latin typeface="Arial Narrow" panose="020B0606020202030204" pitchFamily="34" charset="0"/>
            </a:endParaRPr>
          </a:p>
        </p:txBody>
      </p:sp>
      <p:sp>
        <p:nvSpPr>
          <p:cNvPr id="3" name="Tijdelijke aanduiding voor inhoud 2"/>
          <p:cNvSpPr>
            <a:spLocks noGrp="1"/>
          </p:cNvSpPr>
          <p:nvPr>
            <p:ph idx="1"/>
          </p:nvPr>
        </p:nvSpPr>
        <p:spPr>
          <a:xfrm>
            <a:off x="251520" y="1340768"/>
            <a:ext cx="8712968" cy="5257800"/>
          </a:xfrm>
        </p:spPr>
        <p:txBody>
          <a:bodyPr>
            <a:normAutofit fontScale="92500"/>
          </a:bodyPr>
          <a:lstStyle/>
          <a:p>
            <a:r>
              <a:rPr lang="nl-NL" dirty="0" smtClean="0"/>
              <a:t>Tekstd</a:t>
            </a:r>
            <a:r>
              <a:rPr lang="nl-NL" dirty="0" smtClean="0"/>
              <a:t>oel</a:t>
            </a:r>
            <a:r>
              <a:rPr lang="nl-NL" dirty="0" smtClean="0"/>
              <a:t>:</a:t>
            </a:r>
            <a:r>
              <a:rPr lang="nl-NL" dirty="0" smtClean="0">
                <a:solidFill>
                  <a:srgbClr val="0070C0"/>
                </a:solidFill>
              </a:rPr>
              <a:t> overhalen, overtuigen van een standpunt. </a:t>
            </a:r>
          </a:p>
          <a:p>
            <a:pPr lvl="1"/>
            <a:r>
              <a:rPr lang="nl-NL" dirty="0">
                <a:solidFill>
                  <a:srgbClr val="0070C0"/>
                </a:solidFill>
              </a:rPr>
              <a:t>T</a:t>
            </a:r>
            <a:r>
              <a:rPr lang="nl-NL" dirty="0" smtClean="0">
                <a:solidFill>
                  <a:srgbClr val="0070C0"/>
                </a:solidFill>
              </a:rPr>
              <a:t>ekstvormen</a:t>
            </a:r>
            <a:r>
              <a:rPr lang="nl-NL" dirty="0" smtClean="0">
                <a:solidFill>
                  <a:srgbClr val="0070C0"/>
                </a:solidFill>
              </a:rPr>
              <a:t>:</a:t>
            </a:r>
          </a:p>
          <a:p>
            <a:pPr lvl="2"/>
            <a:r>
              <a:rPr lang="nl-NL" dirty="0" smtClean="0"/>
              <a:t>betoog (vaak gebaseerd op een mening)</a:t>
            </a:r>
          </a:p>
          <a:p>
            <a:pPr lvl="2"/>
            <a:r>
              <a:rPr lang="nl-NL" dirty="0" smtClean="0"/>
              <a:t>debat (meer regels, altijd partijen, beperkt aantal deelnemers)</a:t>
            </a:r>
          </a:p>
          <a:p>
            <a:pPr lvl="2"/>
            <a:r>
              <a:rPr lang="nl-NL" dirty="0"/>
              <a:t>d</a:t>
            </a:r>
            <a:r>
              <a:rPr lang="nl-NL" dirty="0" smtClean="0"/>
              <a:t>iscussie</a:t>
            </a:r>
          </a:p>
          <a:p>
            <a:pPr lvl="2"/>
            <a:endParaRPr lang="nl-NL" dirty="0"/>
          </a:p>
          <a:p>
            <a:pPr marL="971550" lvl="1" indent="-457200"/>
            <a:r>
              <a:rPr lang="nl-NL" dirty="0" smtClean="0"/>
              <a:t>Kenmerken: meningen en argumenten</a:t>
            </a:r>
          </a:p>
          <a:p>
            <a:pPr marL="3200400" lvl="6" indent="-457200"/>
            <a:r>
              <a:rPr lang="nl-NL" dirty="0" smtClean="0"/>
              <a:t>(voor/tegen)</a:t>
            </a:r>
          </a:p>
          <a:p>
            <a:pPr marL="1371600" lvl="2" indent="-457200"/>
            <a:r>
              <a:rPr lang="nl-NL" dirty="0" smtClean="0"/>
              <a:t>objectief </a:t>
            </a:r>
            <a:r>
              <a:rPr lang="nl-NL" dirty="0" smtClean="0"/>
              <a:t>(object = tastbare zaak; feiten </a:t>
            </a:r>
            <a:r>
              <a:rPr lang="nl-NL" dirty="0" smtClean="0"/>
              <a:t>controleerbaar)</a:t>
            </a:r>
          </a:p>
          <a:p>
            <a:pPr marL="1371600" lvl="2" indent="-457200"/>
            <a:r>
              <a:rPr lang="nl-NL" dirty="0"/>
              <a:t>s</a:t>
            </a:r>
            <a:r>
              <a:rPr lang="nl-NL" dirty="0" smtClean="0"/>
              <a:t>ubjectief </a:t>
            </a:r>
            <a:r>
              <a:rPr lang="nl-NL" dirty="0" smtClean="0"/>
              <a:t>(subject = persoon; niet-feitelijk</a:t>
            </a:r>
            <a:r>
              <a:rPr lang="nl-NL" dirty="0" smtClean="0"/>
              <a:t>: aannemelijk, makkelijker te weerleggen)( je kunt het er mee eens zijn of niet)</a:t>
            </a:r>
            <a:endParaRPr lang="nl-NL" dirty="0"/>
          </a:p>
        </p:txBody>
      </p:sp>
    </p:spTree>
    <p:extLst>
      <p:ext uri="{BB962C8B-B14F-4D97-AF65-F5344CB8AC3E}">
        <p14:creationId xmlns:p14="http://schemas.microsoft.com/office/powerpoint/2010/main" val="2825027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1520" y="2276872"/>
            <a:ext cx="8527414" cy="4230758"/>
          </a:xfrm>
        </p:spPr>
      </p:pic>
      <p:sp>
        <p:nvSpPr>
          <p:cNvPr id="5" name="Titel 4"/>
          <p:cNvSpPr txBox="1">
            <a:spLocks noGrp="1"/>
          </p:cNvSpPr>
          <p:nvPr>
            <p:ph type="title"/>
          </p:nvPr>
        </p:nvSpPr>
        <p:spPr>
          <a:xfrm>
            <a:off x="0" y="-10143"/>
            <a:ext cx="9144000" cy="1261884"/>
          </a:xfrm>
          <a:prstGeom prst="rect">
            <a:avLst/>
          </a:prstGeom>
          <a:solidFill>
            <a:srgbClr val="0070C0"/>
          </a:solidFill>
        </p:spPr>
        <p:txBody>
          <a:bodyPr wrap="square" rtlCol="0">
            <a:spAutoFit/>
          </a:bodyPr>
          <a:lstStyle/>
          <a:p>
            <a:r>
              <a:rPr lang="nl-NL" sz="3200" b="1" dirty="0" smtClean="0">
                <a:solidFill>
                  <a:schemeClr val="bg1"/>
                </a:solidFill>
                <a:latin typeface="Arial Narrow" panose="020B0606020202030204" pitchFamily="34" charset="0"/>
              </a:rPr>
              <a:t>Standpunt = mening. </a:t>
            </a:r>
          </a:p>
          <a:p>
            <a:r>
              <a:rPr lang="nl-NL" sz="3200" b="1" dirty="0" smtClean="0">
                <a:solidFill>
                  <a:schemeClr val="bg1"/>
                </a:solidFill>
                <a:latin typeface="Arial Narrow" panose="020B0606020202030204" pitchFamily="34" charset="0"/>
              </a:rPr>
              <a:t>Argumenten voor en tegen. Objectief en subjectief</a:t>
            </a:r>
            <a:r>
              <a:rPr lang="nl-NL" b="1" dirty="0" smtClean="0">
                <a:solidFill>
                  <a:schemeClr val="bg1"/>
                </a:solidFill>
              </a:rPr>
              <a:t>.</a:t>
            </a:r>
            <a:endParaRPr lang="nl-NL" b="1" dirty="0">
              <a:solidFill>
                <a:schemeClr val="bg1"/>
              </a:solidFill>
            </a:endParaRPr>
          </a:p>
        </p:txBody>
      </p:sp>
    </p:spTree>
    <p:extLst>
      <p:ext uri="{BB962C8B-B14F-4D97-AF65-F5344CB8AC3E}">
        <p14:creationId xmlns:p14="http://schemas.microsoft.com/office/powerpoint/2010/main" val="1723649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79512" y="1844824"/>
            <a:ext cx="8676935" cy="4660126"/>
          </a:xfrm>
        </p:spPr>
      </p:pic>
      <p:sp>
        <p:nvSpPr>
          <p:cNvPr id="6" name="Titel 4"/>
          <p:cNvSpPr txBox="1">
            <a:spLocks noGrp="1"/>
          </p:cNvSpPr>
          <p:nvPr>
            <p:ph type="title"/>
          </p:nvPr>
        </p:nvSpPr>
        <p:spPr>
          <a:xfrm>
            <a:off x="0" y="-287142"/>
            <a:ext cx="9144000" cy="1815882"/>
          </a:xfrm>
          <a:prstGeom prst="rect">
            <a:avLst/>
          </a:prstGeom>
          <a:solidFill>
            <a:srgbClr val="0070C0"/>
          </a:solidFill>
        </p:spPr>
        <p:txBody>
          <a:bodyPr wrap="square" rtlCol="0">
            <a:spAutoFit/>
          </a:bodyPr>
          <a:lstStyle/>
          <a:p>
            <a:r>
              <a:rPr lang="nl-NL" sz="3200" b="1" dirty="0" smtClean="0">
                <a:solidFill>
                  <a:schemeClr val="bg1"/>
                </a:solidFill>
                <a:latin typeface="Arial Narrow" panose="020B0606020202030204" pitchFamily="34" charset="0"/>
              </a:rPr>
              <a:t>Standpunt = mening. </a:t>
            </a:r>
          </a:p>
          <a:p>
            <a:r>
              <a:rPr lang="nl-NL" sz="3200" b="1" dirty="0" smtClean="0">
                <a:solidFill>
                  <a:schemeClr val="bg1"/>
                </a:solidFill>
                <a:latin typeface="Arial Narrow" panose="020B0606020202030204" pitchFamily="34" charset="0"/>
              </a:rPr>
              <a:t>Argumenten voor en tegen. </a:t>
            </a:r>
            <a:br>
              <a:rPr lang="nl-NL" sz="3200" b="1" dirty="0" smtClean="0">
                <a:solidFill>
                  <a:schemeClr val="bg1"/>
                </a:solidFill>
                <a:latin typeface="Arial Narrow" panose="020B0606020202030204" pitchFamily="34" charset="0"/>
              </a:rPr>
            </a:br>
            <a:r>
              <a:rPr lang="nl-NL" sz="2400" b="1" dirty="0" smtClean="0">
                <a:solidFill>
                  <a:schemeClr val="bg1"/>
                </a:solidFill>
                <a:latin typeface="Arial Narrow" panose="020B0606020202030204" pitchFamily="34" charset="0"/>
              </a:rPr>
              <a:t>Objectief </a:t>
            </a:r>
            <a:r>
              <a:rPr lang="nl-NL" sz="2400" b="1" dirty="0" smtClean="0">
                <a:solidFill>
                  <a:schemeClr val="bg1"/>
                </a:solidFill>
                <a:latin typeface="Arial Narrow" panose="020B0606020202030204" pitchFamily="34" charset="0"/>
              </a:rPr>
              <a:t>(= bewijsbaar </a:t>
            </a:r>
            <a:r>
              <a:rPr lang="nl-NL" sz="2400" b="1" dirty="0" smtClean="0">
                <a:solidFill>
                  <a:schemeClr val="bg1"/>
                </a:solidFill>
                <a:latin typeface="Arial Narrow" panose="020B0606020202030204" pitchFamily="34" charset="0"/>
              </a:rPr>
              <a:t>en controleerbaar) </a:t>
            </a:r>
            <a:br>
              <a:rPr lang="nl-NL" sz="2400" b="1" dirty="0" smtClean="0">
                <a:solidFill>
                  <a:schemeClr val="bg1"/>
                </a:solidFill>
                <a:latin typeface="Arial Narrow" panose="020B0606020202030204" pitchFamily="34" charset="0"/>
              </a:rPr>
            </a:br>
            <a:r>
              <a:rPr lang="nl-NL" sz="2400" b="1" dirty="0" smtClean="0">
                <a:solidFill>
                  <a:schemeClr val="bg1"/>
                </a:solidFill>
                <a:latin typeface="Arial Narrow" panose="020B0606020202030204" pitchFamily="34" charset="0"/>
              </a:rPr>
              <a:t>Subjectief </a:t>
            </a:r>
            <a:r>
              <a:rPr lang="nl-NL" sz="2400" b="1" dirty="0" smtClean="0">
                <a:solidFill>
                  <a:schemeClr val="bg1"/>
                </a:solidFill>
                <a:latin typeface="Arial Narrow" panose="020B0606020202030204" pitchFamily="34" charset="0"/>
              </a:rPr>
              <a:t>(= aannemelijk </a:t>
            </a:r>
            <a:r>
              <a:rPr lang="nl-NL" sz="2400" b="1" dirty="0" smtClean="0">
                <a:solidFill>
                  <a:schemeClr val="bg1"/>
                </a:solidFill>
                <a:latin typeface="Arial Narrow" panose="020B0606020202030204" pitchFamily="34" charset="0"/>
              </a:rPr>
              <a:t>en </a:t>
            </a:r>
            <a:r>
              <a:rPr lang="nl-NL" sz="2400" b="1" dirty="0" err="1" smtClean="0">
                <a:solidFill>
                  <a:schemeClr val="bg1"/>
                </a:solidFill>
                <a:latin typeface="Arial Narrow" panose="020B0606020202030204" pitchFamily="34" charset="0"/>
              </a:rPr>
              <a:t>beargumenteerbaar</a:t>
            </a:r>
            <a:r>
              <a:rPr lang="nl-NL" sz="2400" b="1" dirty="0" smtClean="0">
                <a:solidFill>
                  <a:schemeClr val="bg1"/>
                </a:solidFill>
                <a:latin typeface="Arial Narrow" panose="020B0606020202030204" pitchFamily="34" charset="0"/>
              </a:rPr>
              <a:t>)</a:t>
            </a:r>
            <a:r>
              <a:rPr lang="nl-NL" sz="2400" b="1" dirty="0" smtClean="0">
                <a:solidFill>
                  <a:schemeClr val="bg1"/>
                </a:solidFill>
              </a:rPr>
              <a:t>.</a:t>
            </a:r>
            <a:endParaRPr lang="nl-NL" sz="2400" b="1" dirty="0">
              <a:solidFill>
                <a:schemeClr val="bg1"/>
              </a:solidFill>
            </a:endParaRPr>
          </a:p>
        </p:txBody>
      </p:sp>
    </p:spTree>
    <p:extLst>
      <p:ext uri="{BB962C8B-B14F-4D97-AF65-F5344CB8AC3E}">
        <p14:creationId xmlns:p14="http://schemas.microsoft.com/office/powerpoint/2010/main" val="575308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0"/>
            <a:ext cx="9144000" cy="1143000"/>
          </a:xfrm>
          <a:solidFill>
            <a:srgbClr val="0070C0"/>
          </a:solidFill>
        </p:spPr>
        <p:txBody>
          <a:bodyPr>
            <a:normAutofit/>
          </a:bodyPr>
          <a:lstStyle/>
          <a:p>
            <a:r>
              <a:rPr lang="nl-NL" sz="3200" b="1" dirty="0" smtClean="0">
                <a:solidFill>
                  <a:schemeClr val="bg1"/>
                </a:solidFill>
                <a:latin typeface="Arial Narrow" panose="020B0606020202030204" pitchFamily="34" charset="0"/>
              </a:rPr>
              <a:t>Stelling verdedigen, </a:t>
            </a:r>
            <a:br>
              <a:rPr lang="nl-NL" sz="3200" b="1" dirty="0" smtClean="0">
                <a:solidFill>
                  <a:schemeClr val="bg1"/>
                </a:solidFill>
                <a:latin typeface="Arial Narrow" panose="020B0606020202030204" pitchFamily="34" charset="0"/>
              </a:rPr>
            </a:br>
            <a:r>
              <a:rPr lang="nl-NL" sz="3200" b="1" dirty="0" smtClean="0">
                <a:solidFill>
                  <a:schemeClr val="bg1"/>
                </a:solidFill>
                <a:latin typeface="Arial Narrow" panose="020B0606020202030204" pitchFamily="34" charset="0"/>
              </a:rPr>
              <a:t>stelling weerleggen</a:t>
            </a:r>
            <a:endParaRPr lang="nl-NL" sz="3200" b="1" dirty="0">
              <a:solidFill>
                <a:schemeClr val="bg1"/>
              </a:solidFill>
              <a:latin typeface="Arial Narrow" panose="020B0606020202030204" pitchFamily="34" charset="0"/>
            </a:endParaRPr>
          </a:p>
        </p:txBody>
      </p:sp>
      <p:sp>
        <p:nvSpPr>
          <p:cNvPr id="3" name="Tijdelijke aanduiding voor inhoud 2"/>
          <p:cNvSpPr>
            <a:spLocks noGrp="1"/>
          </p:cNvSpPr>
          <p:nvPr>
            <p:ph idx="1"/>
          </p:nvPr>
        </p:nvSpPr>
        <p:spPr>
          <a:xfrm>
            <a:off x="457200" y="1600201"/>
            <a:ext cx="8229600" cy="4421088"/>
          </a:xfrm>
        </p:spPr>
        <p:txBody>
          <a:bodyPr>
            <a:normAutofit/>
          </a:bodyPr>
          <a:lstStyle/>
          <a:p>
            <a:r>
              <a:rPr lang="nl-NL" sz="2400" dirty="0" smtClean="0">
                <a:solidFill>
                  <a:srgbClr val="0070C0"/>
                </a:solidFill>
                <a:latin typeface="Arial Narrow" panose="020B0606020202030204" pitchFamily="34" charset="0"/>
              </a:rPr>
              <a:t>Verdedigen:</a:t>
            </a:r>
            <a:r>
              <a:rPr lang="nl-NL" sz="2400" dirty="0" smtClean="0">
                <a:latin typeface="Arial Narrow" panose="020B0606020202030204" pitchFamily="34" charset="0"/>
              </a:rPr>
              <a:t> argumenten bedenken die de stelling </a:t>
            </a:r>
            <a:r>
              <a:rPr lang="nl-NL" sz="2400" u="sng" dirty="0" smtClean="0">
                <a:latin typeface="Arial Narrow" panose="020B0606020202030204" pitchFamily="34" charset="0"/>
              </a:rPr>
              <a:t>aannemelijk</a:t>
            </a:r>
            <a:r>
              <a:rPr lang="nl-NL" sz="2400" dirty="0" smtClean="0">
                <a:latin typeface="Arial Narrow" panose="020B0606020202030204" pitchFamily="34" charset="0"/>
              </a:rPr>
              <a:t> maken.</a:t>
            </a:r>
          </a:p>
          <a:p>
            <a:endParaRPr lang="nl-NL" sz="2400" dirty="0" smtClean="0">
              <a:latin typeface="Arial Narrow" panose="020B0606020202030204" pitchFamily="34" charset="0"/>
            </a:endParaRPr>
          </a:p>
          <a:p>
            <a:r>
              <a:rPr lang="nl-NL" sz="2400" dirty="0" smtClean="0">
                <a:solidFill>
                  <a:srgbClr val="0070C0"/>
                </a:solidFill>
                <a:latin typeface="Arial Narrow" panose="020B0606020202030204" pitchFamily="34" charset="0"/>
              </a:rPr>
              <a:t>Aanvallen:</a:t>
            </a:r>
            <a:r>
              <a:rPr lang="nl-NL" sz="2400" dirty="0" smtClean="0">
                <a:latin typeface="Arial Narrow" panose="020B0606020202030204" pitchFamily="34" charset="0"/>
              </a:rPr>
              <a:t> argumenten bedenken die laten zien dat de stelling niet waar is. </a:t>
            </a:r>
          </a:p>
          <a:p>
            <a:endParaRPr lang="nl-NL" sz="2400" dirty="0">
              <a:latin typeface="Arial Narrow" panose="020B0606020202030204" pitchFamily="34" charset="0"/>
            </a:endParaRPr>
          </a:p>
          <a:p>
            <a:r>
              <a:rPr lang="nl-NL" sz="2400" b="1" u="sng" dirty="0" smtClean="0">
                <a:solidFill>
                  <a:srgbClr val="0070C0"/>
                </a:solidFill>
                <a:latin typeface="Arial Narrow" panose="020B0606020202030204" pitchFamily="34" charset="0"/>
              </a:rPr>
              <a:t>Bouwplan maken</a:t>
            </a:r>
            <a:r>
              <a:rPr lang="nl-NL" sz="2400" b="1" dirty="0" smtClean="0">
                <a:solidFill>
                  <a:srgbClr val="0070C0"/>
                </a:solidFill>
                <a:latin typeface="Arial Narrow" panose="020B0606020202030204" pitchFamily="34" charset="0"/>
              </a:rPr>
              <a:t>: </a:t>
            </a:r>
            <a:endParaRPr lang="nl-NL" sz="2400" b="1" dirty="0" smtClean="0">
              <a:solidFill>
                <a:srgbClr val="0070C0"/>
              </a:solidFill>
              <a:latin typeface="Arial Narrow" panose="020B0606020202030204" pitchFamily="34" charset="0"/>
            </a:endParaRPr>
          </a:p>
          <a:p>
            <a:pPr marL="914400" lvl="1" indent="-457200">
              <a:buFont typeface="+mj-lt"/>
              <a:buAutoNum type="arabicPeriod"/>
            </a:pPr>
            <a:r>
              <a:rPr lang="nl-NL" sz="2000" b="1" dirty="0" smtClean="0">
                <a:solidFill>
                  <a:srgbClr val="0070C0"/>
                </a:solidFill>
                <a:latin typeface="Arial Narrow" panose="020B0606020202030204" pitchFamily="34" charset="0"/>
              </a:rPr>
              <a:t>opbouw </a:t>
            </a:r>
            <a:r>
              <a:rPr lang="nl-NL" sz="2000" b="1" dirty="0" smtClean="0">
                <a:solidFill>
                  <a:srgbClr val="0070C0"/>
                </a:solidFill>
                <a:latin typeface="Arial Narrow" panose="020B0606020202030204" pitchFamily="34" charset="0"/>
              </a:rPr>
              <a:t>van je argumentatie en </a:t>
            </a:r>
            <a:endParaRPr lang="nl-NL" sz="2000" b="1" dirty="0" smtClean="0">
              <a:solidFill>
                <a:srgbClr val="0070C0"/>
              </a:solidFill>
              <a:latin typeface="Arial Narrow" panose="020B0606020202030204" pitchFamily="34" charset="0"/>
            </a:endParaRPr>
          </a:p>
          <a:p>
            <a:pPr marL="914400" lvl="1" indent="-457200">
              <a:buFont typeface="+mj-lt"/>
              <a:buAutoNum type="arabicPeriod"/>
            </a:pPr>
            <a:r>
              <a:rPr lang="nl-NL" sz="2000" b="1" dirty="0" smtClean="0">
                <a:solidFill>
                  <a:srgbClr val="0070C0"/>
                </a:solidFill>
                <a:latin typeface="Arial Narrow" panose="020B0606020202030204" pitchFamily="34" charset="0"/>
              </a:rPr>
              <a:t>verzamelen </a:t>
            </a:r>
            <a:r>
              <a:rPr lang="nl-NL" sz="2000" b="1" dirty="0" smtClean="0">
                <a:solidFill>
                  <a:srgbClr val="0070C0"/>
                </a:solidFill>
                <a:latin typeface="Arial Narrow" panose="020B0606020202030204" pitchFamily="34" charset="0"/>
              </a:rPr>
              <a:t>onderbouwing uit bronnen</a:t>
            </a:r>
            <a:endParaRPr lang="nl-NL" sz="2000" b="1" dirty="0">
              <a:solidFill>
                <a:srgbClr val="0070C0"/>
              </a:solidFill>
              <a:latin typeface="Arial Narrow" panose="020B0606020202030204" pitchFamily="34" charset="0"/>
            </a:endParaRPr>
          </a:p>
        </p:txBody>
      </p:sp>
    </p:spTree>
    <p:extLst>
      <p:ext uri="{BB962C8B-B14F-4D97-AF65-F5344CB8AC3E}">
        <p14:creationId xmlns:p14="http://schemas.microsoft.com/office/powerpoint/2010/main" val="3354721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0"/>
            <a:ext cx="9144000" cy="908720"/>
          </a:xfrm>
          <a:solidFill>
            <a:srgbClr val="0070C0"/>
          </a:solidFill>
        </p:spPr>
        <p:txBody>
          <a:bodyPr>
            <a:normAutofit/>
          </a:bodyPr>
          <a:lstStyle/>
          <a:p>
            <a:r>
              <a:rPr lang="nl-NL" sz="3200" b="1" dirty="0" smtClean="0">
                <a:solidFill>
                  <a:schemeClr val="bg1"/>
                </a:solidFill>
                <a:latin typeface="Arial Narrow" panose="020B0606020202030204" pitchFamily="34" charset="0"/>
              </a:rPr>
              <a:t>Standpunt en argumenten</a:t>
            </a:r>
            <a:endParaRPr lang="nl-NL" sz="3200" b="1" dirty="0">
              <a:solidFill>
                <a:schemeClr val="bg1"/>
              </a:solidFill>
              <a:latin typeface="Arial Narrow" panose="020B0606020202030204" pitchFamily="34" charset="0"/>
            </a:endParaRPr>
          </a:p>
        </p:txBody>
      </p:sp>
      <p:sp>
        <p:nvSpPr>
          <p:cNvPr id="5" name="Tijdelijke aanduiding voor inhoud 2"/>
          <p:cNvSpPr txBox="1">
            <a:spLocks/>
          </p:cNvSpPr>
          <p:nvPr/>
        </p:nvSpPr>
        <p:spPr>
          <a:xfrm>
            <a:off x="179512" y="1277145"/>
            <a:ext cx="8712968" cy="4528120"/>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nl-NL" sz="1900" dirty="0" smtClean="0">
                <a:solidFill>
                  <a:srgbClr val="7030A0"/>
                </a:solidFill>
                <a:latin typeface="Dyslexie" panose="02000000000000000000" pitchFamily="2" charset="0"/>
              </a:rPr>
              <a:t>De brief van de Koning is een geweldig boek </a:t>
            </a:r>
            <a:r>
              <a:rPr lang="nl-NL" sz="2400" dirty="0" smtClean="0">
                <a:latin typeface="Arial Narrow" panose="020B0606020202030204" pitchFamily="34" charset="0"/>
              </a:rPr>
              <a:t>[standpunt</a:t>
            </a:r>
            <a:r>
              <a:rPr lang="nl-NL" sz="2400" dirty="0" smtClean="0"/>
              <a:t>], </a:t>
            </a:r>
            <a:r>
              <a:rPr lang="nl-NL" sz="1900" dirty="0" smtClean="0">
                <a:solidFill>
                  <a:srgbClr val="7030A0"/>
                </a:solidFill>
                <a:latin typeface="Dyslexie" panose="02000000000000000000" pitchFamily="2" charset="0"/>
              </a:rPr>
              <a:t>want </a:t>
            </a:r>
            <a:r>
              <a:rPr lang="nl-NL" sz="1900" dirty="0" smtClean="0">
                <a:latin typeface="Dyslexie" panose="02000000000000000000" pitchFamily="2" charset="0"/>
              </a:rPr>
              <a:t> </a:t>
            </a:r>
            <a:r>
              <a:rPr lang="nl-NL" sz="2400" dirty="0" smtClean="0">
                <a:latin typeface="Arial Narrow" panose="020B0606020202030204" pitchFamily="34" charset="0"/>
              </a:rPr>
              <a:t>[signaalwoord] </a:t>
            </a:r>
          </a:p>
          <a:p>
            <a:pPr marL="0" indent="0">
              <a:buNone/>
            </a:pPr>
            <a:endParaRPr lang="nl-NL" sz="2400" dirty="0" smtClean="0">
              <a:latin typeface="Arial Narrow" panose="020B0606020202030204" pitchFamily="34" charset="0"/>
            </a:endParaRPr>
          </a:p>
          <a:p>
            <a:pPr marL="1257300" lvl="2" indent="-457200">
              <a:buFont typeface="Arial" panose="020B0604020202020204" pitchFamily="34" charset="0"/>
              <a:buAutoNum type="alphaLcPeriod"/>
            </a:pPr>
            <a:r>
              <a:rPr lang="nl-NL" sz="1900" dirty="0" smtClean="0">
                <a:solidFill>
                  <a:srgbClr val="7030A0"/>
                </a:solidFill>
                <a:latin typeface="Dyslexie" panose="02000000000000000000" pitchFamily="2" charset="0"/>
              </a:rPr>
              <a:t>de sfeer is geheimzinnig</a:t>
            </a:r>
            <a:r>
              <a:rPr lang="nl-NL" sz="1900" dirty="0" smtClean="0">
                <a:latin typeface="Dyslexie" panose="02000000000000000000" pitchFamily="2" charset="0"/>
              </a:rPr>
              <a:t> </a:t>
            </a:r>
            <a:r>
              <a:rPr lang="nl-NL" dirty="0" smtClean="0">
                <a:latin typeface="Arial Narrow" panose="020B0606020202030204" pitchFamily="34" charset="0"/>
              </a:rPr>
              <a:t>[</a:t>
            </a:r>
            <a:r>
              <a:rPr lang="nl-NL" dirty="0" smtClean="0">
                <a:latin typeface="Arial Narrow" panose="020B0606020202030204" pitchFamily="34" charset="0"/>
              </a:rPr>
              <a:t>argument 1]</a:t>
            </a:r>
            <a:endParaRPr lang="nl-NL" dirty="0" smtClean="0">
              <a:latin typeface="Arial Narrow" panose="020B0606020202030204" pitchFamily="34" charset="0"/>
            </a:endParaRPr>
          </a:p>
          <a:p>
            <a:pPr marL="1714500" lvl="3" indent="-457200">
              <a:buFont typeface="Arial" panose="020B0604020202020204" pitchFamily="34" charset="0"/>
              <a:buAutoNum type="alphaLcPeriod"/>
            </a:pPr>
            <a:r>
              <a:rPr lang="nl-NL" dirty="0" smtClean="0">
                <a:latin typeface="Arial Narrow" panose="020B0606020202030204" pitchFamily="34" charset="0"/>
              </a:rPr>
              <a:t>Want: toelichting = verdere onderbouwing</a:t>
            </a:r>
          </a:p>
          <a:p>
            <a:pPr marL="1257300" lvl="2" indent="-457200">
              <a:buFont typeface="Arial" panose="020B0604020202020204" pitchFamily="34" charset="0"/>
              <a:buAutoNum type="alphaLcPeriod"/>
            </a:pPr>
            <a:endParaRPr lang="nl-NL" dirty="0" smtClean="0">
              <a:latin typeface="Arial Narrow" panose="020B0606020202030204" pitchFamily="34" charset="0"/>
            </a:endParaRPr>
          </a:p>
          <a:p>
            <a:pPr marL="800100" lvl="2" indent="0">
              <a:buFont typeface="Arial" panose="020B0604020202020204" pitchFamily="34" charset="0"/>
              <a:buNone/>
            </a:pPr>
            <a:r>
              <a:rPr lang="nl-NL" dirty="0" smtClean="0">
                <a:latin typeface="Arial Narrow" panose="020B0606020202030204" pitchFamily="34" charset="0"/>
              </a:rPr>
              <a:t>b.</a:t>
            </a:r>
            <a:r>
              <a:rPr lang="nl-NL" dirty="0" smtClean="0">
                <a:solidFill>
                  <a:srgbClr val="7030A0"/>
                </a:solidFill>
                <a:latin typeface="Lucida Handwriting" panose="03010101010101010101" pitchFamily="66" charset="0"/>
              </a:rPr>
              <a:t> </a:t>
            </a:r>
            <a:r>
              <a:rPr lang="nl-NL" sz="1900" dirty="0" smtClean="0">
                <a:solidFill>
                  <a:srgbClr val="7030A0"/>
                </a:solidFill>
                <a:latin typeface="Dyslexie" panose="02000000000000000000" pitchFamily="2" charset="0"/>
              </a:rPr>
              <a:t>het is gemakkelijk om je in de hoofdpersoon te verplaatsen </a:t>
            </a:r>
            <a:r>
              <a:rPr lang="nl-NL" dirty="0" smtClean="0">
                <a:latin typeface="Arial Narrow" panose="020B0606020202030204" pitchFamily="34" charset="0"/>
              </a:rPr>
              <a:t>[</a:t>
            </a:r>
            <a:r>
              <a:rPr lang="nl-NL" dirty="0" smtClean="0">
                <a:latin typeface="Arial Narrow" panose="020B0606020202030204" pitchFamily="34" charset="0"/>
              </a:rPr>
              <a:t>argument 2]</a:t>
            </a:r>
            <a:endParaRPr lang="nl-NL" dirty="0" smtClean="0">
              <a:latin typeface="Arial Narrow" panose="020B0606020202030204" pitchFamily="34" charset="0"/>
            </a:endParaRPr>
          </a:p>
          <a:p>
            <a:pPr marL="1257300" lvl="3" indent="0">
              <a:buFont typeface="Arial" panose="020B0604020202020204" pitchFamily="34" charset="0"/>
              <a:buNone/>
            </a:pPr>
            <a:r>
              <a:rPr lang="nl-NL" dirty="0" smtClean="0">
                <a:latin typeface="Arial Narrow" panose="020B0606020202030204" pitchFamily="34" charset="0"/>
              </a:rPr>
              <a:t>b. Want: toelichting = verdere onderbouwing</a:t>
            </a:r>
          </a:p>
          <a:p>
            <a:pPr marL="800100" lvl="2" indent="0">
              <a:buFont typeface="Arial" panose="020B0604020202020204" pitchFamily="34" charset="0"/>
              <a:buNone/>
            </a:pPr>
            <a:endParaRPr lang="nl-NL" dirty="0" smtClean="0">
              <a:latin typeface="Arial Narrow" panose="020B0606020202030204" pitchFamily="34" charset="0"/>
            </a:endParaRPr>
          </a:p>
          <a:p>
            <a:pPr marL="800100" lvl="2" indent="0">
              <a:buFont typeface="Arial" panose="020B0604020202020204" pitchFamily="34" charset="0"/>
              <a:buNone/>
            </a:pPr>
            <a:r>
              <a:rPr lang="nl-NL" dirty="0" smtClean="0"/>
              <a:t>c. </a:t>
            </a:r>
            <a:r>
              <a:rPr lang="nl-NL" sz="1900" dirty="0" smtClean="0">
                <a:solidFill>
                  <a:srgbClr val="7030A0"/>
                </a:solidFill>
                <a:latin typeface="Dyslexie" panose="02000000000000000000" pitchFamily="2" charset="0"/>
              </a:rPr>
              <a:t>de tocht die </a:t>
            </a:r>
            <a:r>
              <a:rPr lang="nl-NL" sz="1900" dirty="0" err="1" smtClean="0">
                <a:solidFill>
                  <a:srgbClr val="7030A0"/>
                </a:solidFill>
                <a:latin typeface="Dyslexie" panose="02000000000000000000" pitchFamily="2" charset="0"/>
              </a:rPr>
              <a:t>Turi</a:t>
            </a:r>
            <a:r>
              <a:rPr lang="nl-NL" sz="1900" dirty="0" smtClean="0">
                <a:solidFill>
                  <a:srgbClr val="7030A0"/>
                </a:solidFill>
                <a:latin typeface="Dyslexie" panose="02000000000000000000" pitchFamily="2" charset="0"/>
              </a:rPr>
              <a:t> moet afleggen is heel spannend. </a:t>
            </a:r>
            <a:r>
              <a:rPr lang="nl-NL" dirty="0" smtClean="0">
                <a:latin typeface="Arial Narrow" panose="020B0606020202030204" pitchFamily="34" charset="0"/>
              </a:rPr>
              <a:t>[</a:t>
            </a:r>
            <a:r>
              <a:rPr lang="nl-NL" dirty="0" smtClean="0">
                <a:latin typeface="Arial Narrow" panose="020B0606020202030204" pitchFamily="34" charset="0"/>
              </a:rPr>
              <a:t>argument 3]</a:t>
            </a:r>
            <a:endParaRPr lang="nl-NL" dirty="0" smtClean="0">
              <a:latin typeface="Arial Narrow" panose="020B0606020202030204" pitchFamily="34" charset="0"/>
            </a:endParaRPr>
          </a:p>
          <a:p>
            <a:pPr marL="1257300" lvl="3" indent="0">
              <a:buFont typeface="Arial" panose="020B0604020202020204" pitchFamily="34" charset="0"/>
              <a:buNone/>
            </a:pPr>
            <a:r>
              <a:rPr lang="nl-NL" dirty="0" smtClean="0">
                <a:latin typeface="Arial Narrow" panose="020B0606020202030204" pitchFamily="34" charset="0"/>
              </a:rPr>
              <a:t>c. </a:t>
            </a:r>
            <a:r>
              <a:rPr lang="nl-NL" dirty="0" smtClean="0">
                <a:latin typeface="Arial Narrow" panose="020B0606020202030204" pitchFamily="34" charset="0"/>
              </a:rPr>
              <a:t>Want</a:t>
            </a:r>
            <a:r>
              <a:rPr lang="nl-NL" dirty="0" smtClean="0">
                <a:latin typeface="Arial Narrow" panose="020B0606020202030204" pitchFamily="34" charset="0"/>
              </a:rPr>
              <a:t>: toelichting = verdere onderbouwing</a:t>
            </a:r>
          </a:p>
          <a:p>
            <a:pPr marL="800100" lvl="2" indent="0">
              <a:buFont typeface="Arial" panose="020B0604020202020204" pitchFamily="34" charset="0"/>
              <a:buNone/>
            </a:pPr>
            <a:endParaRPr lang="nl-NL" sz="3400" dirty="0" smtClean="0">
              <a:solidFill>
                <a:srgbClr val="7030A0"/>
              </a:solidFill>
              <a:latin typeface="Lucida Handwriting" panose="03010101010101010101" pitchFamily="66" charset="0"/>
            </a:endParaRPr>
          </a:p>
          <a:p>
            <a:pPr marL="800100" lvl="2" indent="0">
              <a:buFont typeface="Arial" panose="020B0604020202020204" pitchFamily="34" charset="0"/>
              <a:buNone/>
            </a:pPr>
            <a:endParaRPr lang="nl-NL" dirty="0">
              <a:solidFill>
                <a:srgbClr val="7030A0"/>
              </a:solidFill>
              <a:latin typeface="Lucida Handwriting" panose="03010101010101010101" pitchFamily="66" charset="0"/>
            </a:endParaRPr>
          </a:p>
        </p:txBody>
      </p:sp>
    </p:spTree>
    <p:extLst>
      <p:ext uri="{BB962C8B-B14F-4D97-AF65-F5344CB8AC3E}">
        <p14:creationId xmlns:p14="http://schemas.microsoft.com/office/powerpoint/2010/main" val="3761880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2515" y="0"/>
            <a:ext cx="9144000" cy="1143000"/>
          </a:xfrm>
          <a:solidFill>
            <a:srgbClr val="0070C0"/>
          </a:solidFill>
        </p:spPr>
        <p:txBody>
          <a:bodyPr>
            <a:normAutofit/>
          </a:bodyPr>
          <a:lstStyle/>
          <a:p>
            <a:r>
              <a:rPr lang="nl-NL" sz="3200" b="1" dirty="0" smtClean="0">
                <a:solidFill>
                  <a:schemeClr val="bg1"/>
                </a:solidFill>
                <a:latin typeface="Arial Narrow" panose="020B0606020202030204" pitchFamily="34" charset="0"/>
              </a:rPr>
              <a:t>Signaalwoorden</a:t>
            </a:r>
            <a:endParaRPr lang="nl-NL" sz="3200" b="1" dirty="0">
              <a:solidFill>
                <a:schemeClr val="bg1"/>
              </a:solidFill>
              <a:latin typeface="Arial Narrow" panose="020B0606020202030204" pitchFamily="34" charset="0"/>
            </a:endParaRPr>
          </a:p>
        </p:txBody>
      </p:sp>
      <p:sp>
        <p:nvSpPr>
          <p:cNvPr id="3" name="Tijdelijke aanduiding voor inhoud 2"/>
          <p:cNvSpPr>
            <a:spLocks noGrp="1"/>
          </p:cNvSpPr>
          <p:nvPr>
            <p:ph idx="1"/>
          </p:nvPr>
        </p:nvSpPr>
        <p:spPr>
          <a:xfrm>
            <a:off x="323528" y="1052736"/>
            <a:ext cx="8229600" cy="1728192"/>
          </a:xfrm>
        </p:spPr>
        <p:txBody>
          <a:bodyPr/>
          <a:lstStyle/>
          <a:p>
            <a:r>
              <a:rPr lang="nl-NL" dirty="0" smtClean="0"/>
              <a:t>want       </a:t>
            </a:r>
            <a:r>
              <a:rPr lang="nl-NL" dirty="0" smtClean="0">
                <a:latin typeface="Wide Latin"/>
              </a:rPr>
              <a:t>.</a:t>
            </a:r>
            <a:r>
              <a:rPr lang="nl-NL" dirty="0" smtClean="0"/>
              <a:t>omdat    </a:t>
            </a:r>
            <a:r>
              <a:rPr lang="nl-NL" dirty="0" smtClean="0">
                <a:latin typeface="Wide Latin"/>
              </a:rPr>
              <a:t>.</a:t>
            </a:r>
            <a:r>
              <a:rPr lang="nl-NL" dirty="0" smtClean="0"/>
              <a:t>vanwege     </a:t>
            </a:r>
            <a:r>
              <a:rPr lang="nl-NL" dirty="0" smtClean="0">
                <a:latin typeface="Wide Latin"/>
              </a:rPr>
              <a:t>.</a:t>
            </a:r>
            <a:r>
              <a:rPr lang="nl-NL" dirty="0" smtClean="0"/>
              <a:t>daarom</a:t>
            </a:r>
          </a:p>
          <a:p>
            <a:r>
              <a:rPr lang="nl-NL" dirty="0" smtClean="0"/>
              <a:t>aangezien		</a:t>
            </a:r>
          </a:p>
          <a:p>
            <a:endParaRPr lang="nl-NL" dirty="0"/>
          </a:p>
        </p:txBody>
      </p:sp>
      <p:sp>
        <p:nvSpPr>
          <p:cNvPr id="4" name="Titel 1"/>
          <p:cNvSpPr txBox="1">
            <a:spLocks/>
          </p:cNvSpPr>
          <p:nvPr/>
        </p:nvSpPr>
        <p:spPr>
          <a:xfrm>
            <a:off x="0" y="2564904"/>
            <a:ext cx="9144000" cy="1143000"/>
          </a:xfrm>
          <a:prstGeom prst="rect">
            <a:avLst/>
          </a:prstGeom>
          <a:solidFill>
            <a:srgbClr val="0070C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sz="3200" b="1" dirty="0" smtClean="0">
                <a:solidFill>
                  <a:schemeClr val="bg1"/>
                </a:solidFill>
                <a:latin typeface="Arial Narrow" panose="020B0606020202030204" pitchFamily="34" charset="0"/>
              </a:rPr>
              <a:t>Beoordelingswoorden / waarderende werkwoorden</a:t>
            </a:r>
            <a:endParaRPr lang="nl-NL" sz="3200" b="1" dirty="0">
              <a:solidFill>
                <a:schemeClr val="bg1"/>
              </a:solidFill>
              <a:latin typeface="Arial Narrow" panose="020B0606020202030204" pitchFamily="34" charset="0"/>
            </a:endParaRPr>
          </a:p>
        </p:txBody>
      </p:sp>
      <p:sp>
        <p:nvSpPr>
          <p:cNvPr id="5" name="Tijdelijke aanduiding voor inhoud 2"/>
          <p:cNvSpPr txBox="1">
            <a:spLocks/>
          </p:cNvSpPr>
          <p:nvPr/>
        </p:nvSpPr>
        <p:spPr>
          <a:xfrm>
            <a:off x="179512" y="3933056"/>
            <a:ext cx="8229600" cy="26642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nl-NL" sz="2000" dirty="0">
                <a:solidFill>
                  <a:srgbClr val="7030A0"/>
                </a:solidFill>
                <a:latin typeface="Dyslexie" panose="02000000000000000000" pitchFamily="2" charset="0"/>
              </a:rPr>
              <a:t>i</a:t>
            </a:r>
            <a:r>
              <a:rPr lang="nl-NL" sz="2000" dirty="0" smtClean="0">
                <a:solidFill>
                  <a:srgbClr val="7030A0"/>
                </a:solidFill>
                <a:latin typeface="Dyslexie" panose="02000000000000000000" pitchFamily="2" charset="0"/>
              </a:rPr>
              <a:t>k vind </a:t>
            </a:r>
            <a:r>
              <a:rPr lang="nl-NL" sz="2400" dirty="0" smtClean="0"/>
              <a:t>[M]…. , daarom [A]</a:t>
            </a:r>
          </a:p>
          <a:p>
            <a:r>
              <a:rPr lang="nl-NL" sz="2000" dirty="0" smtClean="0">
                <a:solidFill>
                  <a:srgbClr val="7030A0"/>
                </a:solidFill>
                <a:latin typeface="Dyslexie" panose="02000000000000000000" pitchFamily="2" charset="0"/>
              </a:rPr>
              <a:t>volgens mij </a:t>
            </a:r>
            <a:r>
              <a:rPr lang="nl-NL" sz="2400" dirty="0" smtClean="0"/>
              <a:t>[M]…., namelijk [A]</a:t>
            </a:r>
          </a:p>
          <a:p>
            <a:r>
              <a:rPr lang="nl-NL" sz="2000" dirty="0">
                <a:solidFill>
                  <a:srgbClr val="7030A0"/>
                </a:solidFill>
                <a:latin typeface="Dyslexie" panose="02000000000000000000" pitchFamily="2" charset="0"/>
              </a:rPr>
              <a:t>i</a:t>
            </a:r>
            <a:r>
              <a:rPr lang="nl-NL" sz="2000" dirty="0" smtClean="0">
                <a:solidFill>
                  <a:srgbClr val="7030A0"/>
                </a:solidFill>
                <a:latin typeface="Dyslexie" panose="02000000000000000000" pitchFamily="2" charset="0"/>
              </a:rPr>
              <a:t>k geloof </a:t>
            </a:r>
            <a:r>
              <a:rPr lang="nl-NL" sz="2400" dirty="0" smtClean="0"/>
              <a:t>[M] …. , hierom [A]</a:t>
            </a:r>
          </a:p>
          <a:p>
            <a:r>
              <a:rPr lang="nl-NL" sz="2000" dirty="0">
                <a:solidFill>
                  <a:srgbClr val="7030A0"/>
                </a:solidFill>
                <a:latin typeface="Dyslexie" panose="02000000000000000000" pitchFamily="2" charset="0"/>
              </a:rPr>
              <a:t>c</a:t>
            </a:r>
            <a:r>
              <a:rPr lang="nl-NL" sz="2000" dirty="0" smtClean="0">
                <a:solidFill>
                  <a:srgbClr val="7030A0"/>
                </a:solidFill>
                <a:latin typeface="Dyslexie" panose="02000000000000000000" pitchFamily="2" charset="0"/>
              </a:rPr>
              <a:t>oncluderend kun je zeggen </a:t>
            </a:r>
            <a:r>
              <a:rPr lang="nl-NL" sz="2400" dirty="0" smtClean="0"/>
              <a:t>[M]…, aangezien [A]</a:t>
            </a:r>
          </a:p>
          <a:p>
            <a:r>
              <a:rPr lang="nl-NL" sz="2000" dirty="0" smtClean="0">
                <a:solidFill>
                  <a:srgbClr val="7030A0"/>
                </a:solidFill>
                <a:latin typeface="Dyslexie" panose="02000000000000000000" pitchFamily="2" charset="0"/>
              </a:rPr>
              <a:t>ik denk dat </a:t>
            </a:r>
            <a:r>
              <a:rPr lang="nl-NL" sz="2400" dirty="0" smtClean="0"/>
              <a:t>[M]…., daarom [A]</a:t>
            </a:r>
            <a:endParaRPr lang="nl-NL" sz="2400" dirty="0"/>
          </a:p>
        </p:txBody>
      </p:sp>
    </p:spTree>
    <p:extLst>
      <p:ext uri="{BB962C8B-B14F-4D97-AF65-F5344CB8AC3E}">
        <p14:creationId xmlns:p14="http://schemas.microsoft.com/office/powerpoint/2010/main" val="1322870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726" y="0"/>
            <a:ext cx="9144000" cy="1412776"/>
          </a:xfrm>
          <a:solidFill>
            <a:srgbClr val="0070C0"/>
          </a:solidFill>
        </p:spPr>
        <p:txBody>
          <a:bodyPr>
            <a:normAutofit/>
          </a:bodyPr>
          <a:lstStyle/>
          <a:p>
            <a:r>
              <a:rPr lang="nl-NL" sz="3200" b="1" dirty="0" smtClean="0">
                <a:solidFill>
                  <a:schemeClr val="bg1"/>
                </a:solidFill>
                <a:latin typeface="Arial Narrow" panose="020B0606020202030204" pitchFamily="34" charset="0"/>
              </a:rPr>
              <a:t>Drogredenen </a:t>
            </a:r>
            <a:r>
              <a:rPr lang="nl-NL" sz="3200" b="1" dirty="0" smtClean="0">
                <a:solidFill>
                  <a:schemeClr val="bg1"/>
                </a:solidFill>
                <a:latin typeface="Arial Narrow" panose="020B0606020202030204" pitchFamily="34" charset="0"/>
              </a:rPr>
              <a:t> </a:t>
            </a:r>
            <a:r>
              <a:rPr lang="nl-NL" sz="3200" b="1" dirty="0" err="1" smtClean="0">
                <a:solidFill>
                  <a:schemeClr val="bg1"/>
                </a:solidFill>
                <a:latin typeface="Arial Narrow" panose="020B0606020202030204" pitchFamily="34" charset="0"/>
              </a:rPr>
              <a:t>drog</a:t>
            </a:r>
            <a:r>
              <a:rPr lang="nl-NL" sz="3200" b="1" dirty="0" smtClean="0">
                <a:solidFill>
                  <a:schemeClr val="bg1"/>
                </a:solidFill>
                <a:latin typeface="Arial Narrow" panose="020B0606020202030204" pitchFamily="34" charset="0"/>
              </a:rPr>
              <a:t> = bedrog</a:t>
            </a:r>
            <a:r>
              <a:rPr lang="nl-NL" sz="3200" b="1" dirty="0" smtClean="0">
                <a:solidFill>
                  <a:schemeClr val="bg1"/>
                </a:solidFill>
                <a:latin typeface="Arial Narrow" panose="020B0606020202030204" pitchFamily="34" charset="0"/>
              </a:rPr>
              <a:t/>
            </a:r>
            <a:br>
              <a:rPr lang="nl-NL" sz="3200" b="1" dirty="0" smtClean="0">
                <a:solidFill>
                  <a:schemeClr val="bg1"/>
                </a:solidFill>
                <a:latin typeface="Arial Narrow" panose="020B0606020202030204" pitchFamily="34" charset="0"/>
              </a:rPr>
            </a:br>
            <a:r>
              <a:rPr lang="nl-NL" sz="3200" b="1" dirty="0" smtClean="0">
                <a:solidFill>
                  <a:schemeClr val="bg1"/>
                </a:solidFill>
                <a:latin typeface="Arial Narrow" panose="020B0606020202030204" pitchFamily="34" charset="0"/>
              </a:rPr>
              <a:t>= onjuiste argumenten of onjuiste redenering</a:t>
            </a:r>
            <a:endParaRPr lang="nl-NL" sz="3200" b="1" dirty="0">
              <a:solidFill>
                <a:schemeClr val="bg1"/>
              </a:solidFill>
              <a:latin typeface="Arial Narrow" panose="020B0606020202030204" pitchFamily="34" charset="0"/>
            </a:endParaRPr>
          </a:p>
        </p:txBody>
      </p:sp>
      <p:sp>
        <p:nvSpPr>
          <p:cNvPr id="3" name="Tijdelijke aanduiding voor inhoud 2"/>
          <p:cNvSpPr>
            <a:spLocks noGrp="1"/>
          </p:cNvSpPr>
          <p:nvPr>
            <p:ph idx="1"/>
          </p:nvPr>
        </p:nvSpPr>
        <p:spPr>
          <a:xfrm>
            <a:off x="395536" y="1700808"/>
            <a:ext cx="8229600" cy="4525963"/>
          </a:xfrm>
        </p:spPr>
        <p:txBody>
          <a:bodyPr>
            <a:normAutofit lnSpcReduction="10000"/>
          </a:bodyPr>
          <a:lstStyle/>
          <a:p>
            <a:r>
              <a:rPr lang="nl-NL" b="1" dirty="0" smtClean="0">
                <a:solidFill>
                  <a:srgbClr val="0070C0"/>
                </a:solidFill>
                <a:latin typeface="Arial Narrow" panose="020B0606020202030204" pitchFamily="34" charset="0"/>
              </a:rPr>
              <a:t>Verkeerde vergelijking</a:t>
            </a:r>
            <a:r>
              <a:rPr lang="nl-NL" dirty="0" smtClean="0">
                <a:latin typeface="Arial Narrow" panose="020B0606020202030204" pitchFamily="34" charset="0"/>
              </a:rPr>
              <a:t>: twee dingen vergelijken die niet te vergelijken zijn.</a:t>
            </a:r>
          </a:p>
          <a:p>
            <a:r>
              <a:rPr lang="nl-NL" b="1" dirty="0" smtClean="0">
                <a:solidFill>
                  <a:srgbClr val="0070C0"/>
                </a:solidFill>
                <a:latin typeface="Arial Narrow" panose="020B0606020202030204" pitchFamily="34" charset="0"/>
              </a:rPr>
              <a:t>Persoonlijke aanval: </a:t>
            </a:r>
            <a:r>
              <a:rPr lang="nl-NL" dirty="0" smtClean="0">
                <a:latin typeface="Arial Narrow" panose="020B0606020202030204" pitchFamily="34" charset="0"/>
              </a:rPr>
              <a:t>niet op het argument ingaan, maar de persoon aanvallen.</a:t>
            </a:r>
          </a:p>
          <a:p>
            <a:r>
              <a:rPr lang="nl-NL" b="1" dirty="0" smtClean="0">
                <a:solidFill>
                  <a:srgbClr val="0070C0"/>
                </a:solidFill>
                <a:latin typeface="Arial Narrow" panose="020B0606020202030204" pitchFamily="34" charset="0"/>
              </a:rPr>
              <a:t>Generalisatie:</a:t>
            </a:r>
            <a:r>
              <a:rPr lang="nl-NL" dirty="0" smtClean="0">
                <a:latin typeface="Arial Narrow" panose="020B0606020202030204" pitchFamily="34" charset="0"/>
              </a:rPr>
              <a:t> op basis van te weinig gegevens een algemene regel vaststellen. </a:t>
            </a:r>
          </a:p>
          <a:p>
            <a:r>
              <a:rPr lang="nl-NL" b="1" dirty="0" smtClean="0">
                <a:solidFill>
                  <a:srgbClr val="0070C0"/>
                </a:solidFill>
                <a:latin typeface="Arial Narrow" panose="020B0606020202030204" pitchFamily="34" charset="0"/>
              </a:rPr>
              <a:t>Onjuist beroep op autoriteit: </a:t>
            </a:r>
            <a:r>
              <a:rPr lang="nl-NL" dirty="0" smtClean="0">
                <a:latin typeface="Arial Narrow" panose="020B0606020202030204" pitchFamily="34" charset="0"/>
              </a:rPr>
              <a:t>de persoon is op betreffend onderwerp geen deskundige en daarmee niet betrouwbaar.</a:t>
            </a:r>
            <a:r>
              <a:rPr lang="nl-NL" dirty="0" smtClean="0">
                <a:solidFill>
                  <a:srgbClr val="0070C0"/>
                </a:solidFill>
                <a:latin typeface="Arial Narrow" panose="020B0606020202030204" pitchFamily="34" charset="0"/>
              </a:rPr>
              <a:t> </a:t>
            </a:r>
            <a:endParaRPr lang="nl-NL" dirty="0">
              <a:latin typeface="Arial Narrow" panose="020B0606020202030204" pitchFamily="34" charset="0"/>
            </a:endParaRPr>
          </a:p>
        </p:txBody>
      </p:sp>
    </p:spTree>
    <p:extLst>
      <p:ext uri="{BB962C8B-B14F-4D97-AF65-F5344CB8AC3E}">
        <p14:creationId xmlns:p14="http://schemas.microsoft.com/office/powerpoint/2010/main" val="2061220384"/>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TotalTime>
  <Words>1363</Words>
  <Application>Microsoft Office PowerPoint</Application>
  <PresentationFormat>Diavoorstelling (4:3)</PresentationFormat>
  <Paragraphs>175</Paragraphs>
  <Slides>13</Slides>
  <Notes>7</Notes>
  <HiddenSlides>0</HiddenSlides>
  <MMClips>0</MMClips>
  <ScaleCrop>false</ScaleCrop>
  <HeadingPairs>
    <vt:vector size="4" baseType="variant">
      <vt:variant>
        <vt:lpstr>Thema</vt:lpstr>
      </vt:variant>
      <vt:variant>
        <vt:i4>1</vt:i4>
      </vt:variant>
      <vt:variant>
        <vt:lpstr>Diatitels</vt:lpstr>
      </vt:variant>
      <vt:variant>
        <vt:i4>13</vt:i4>
      </vt:variant>
    </vt:vector>
  </HeadingPairs>
  <TitlesOfParts>
    <vt:vector size="14" baseType="lpstr">
      <vt:lpstr>Kantoorthema</vt:lpstr>
      <vt:lpstr>Informatieve teksten</vt:lpstr>
      <vt:lpstr>Instructieve teksten</vt:lpstr>
      <vt:lpstr>Betogende teksten</vt:lpstr>
      <vt:lpstr>Standpunt = mening.  Argumenten voor en tegen. Objectief en subjectief.</vt:lpstr>
      <vt:lpstr>Standpunt = mening.  Argumenten voor en tegen.  Objectief (= bewijsbaar en controleerbaar)  Subjectief (= aannemelijk en beargumenteerbaar).</vt:lpstr>
      <vt:lpstr>Stelling verdedigen,  stelling weerleggen</vt:lpstr>
      <vt:lpstr>Standpunt en argumenten</vt:lpstr>
      <vt:lpstr>Signaalwoorden</vt:lpstr>
      <vt:lpstr>Drogredenen  drog = bedrog = onjuiste argumenten of onjuiste redenering</vt:lpstr>
      <vt:lpstr>Voorbeelden drogredenen</vt:lpstr>
      <vt:lpstr>Voorbeelden drogredenen</vt:lpstr>
      <vt:lpstr>Bestuderen</vt:lpstr>
      <vt:lpstr>PowerPoint-presentatie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Mieke</dc:creator>
  <cp:lastModifiedBy>Mieke</cp:lastModifiedBy>
  <cp:revision>20</cp:revision>
  <dcterms:created xsi:type="dcterms:W3CDTF">2019-12-09T20:59:14Z</dcterms:created>
  <dcterms:modified xsi:type="dcterms:W3CDTF">2020-12-20T13:39:54Z</dcterms:modified>
</cp:coreProperties>
</file>