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01" r:id="rId2"/>
    <p:sldId id="268" r:id="rId3"/>
    <p:sldId id="256" r:id="rId4"/>
    <p:sldId id="269" r:id="rId5"/>
    <p:sldId id="289" r:id="rId6"/>
    <p:sldId id="290" r:id="rId7"/>
    <p:sldId id="291" r:id="rId8"/>
    <p:sldId id="292" r:id="rId9"/>
    <p:sldId id="260" r:id="rId10"/>
    <p:sldId id="275" r:id="rId11"/>
    <p:sldId id="259" r:id="rId12"/>
    <p:sldId id="257" r:id="rId13"/>
    <p:sldId id="258" r:id="rId14"/>
    <p:sldId id="261" r:id="rId15"/>
    <p:sldId id="295" r:id="rId16"/>
    <p:sldId id="296" r:id="rId17"/>
    <p:sldId id="270" r:id="rId18"/>
    <p:sldId id="271" r:id="rId19"/>
    <p:sldId id="277" r:id="rId20"/>
    <p:sldId id="278" r:id="rId21"/>
    <p:sldId id="279" r:id="rId22"/>
    <p:sldId id="280" r:id="rId23"/>
    <p:sldId id="294" r:id="rId24"/>
    <p:sldId id="262" r:id="rId25"/>
    <p:sldId id="263" r:id="rId26"/>
    <p:sldId id="264" r:id="rId27"/>
    <p:sldId id="283" r:id="rId28"/>
    <p:sldId id="281" r:id="rId29"/>
    <p:sldId id="282" r:id="rId30"/>
    <p:sldId id="299" r:id="rId31"/>
    <p:sldId id="297" r:id="rId32"/>
    <p:sldId id="298" r:id="rId33"/>
    <p:sldId id="266" r:id="rId34"/>
    <p:sldId id="293" r:id="rId35"/>
    <p:sldId id="276" r:id="rId36"/>
    <p:sldId id="267" r:id="rId37"/>
    <p:sldId id="272" r:id="rId38"/>
    <p:sldId id="273" r:id="rId39"/>
    <p:sldId id="284" r:id="rId40"/>
    <p:sldId id="285" r:id="rId41"/>
    <p:sldId id="286" r:id="rId42"/>
    <p:sldId id="287" r:id="rId43"/>
    <p:sldId id="300" r:id="rId44"/>
    <p:sldId id="274" r:id="rId4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0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604F84-4E68-4BE5-A0B7-F03CA92FE444}" type="datetimeFigureOut">
              <a:rPr lang="nl-NL" smtClean="0"/>
              <a:t>14-10-2020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FF30F-7241-4256-B66F-0C68FC2DCA27}" type="slidenum">
              <a:rPr lang="nl-NL" smtClean="0"/>
              <a:t>‹nr.›</a:t>
            </a:fld>
            <a:endParaRPr lang="nl-NL"/>
          </a:p>
        </p:txBody>
      </p:sp>
    </p:spTree>
    <p:extLst>
      <p:ext uri="{BB962C8B-B14F-4D97-AF65-F5344CB8AC3E}">
        <p14:creationId xmlns:p14="http://schemas.microsoft.com/office/powerpoint/2010/main" val="61613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 &gt; B</a:t>
            </a:r>
          </a:p>
          <a:p>
            <a:r>
              <a:rPr lang="nl-NL" dirty="0" smtClean="0"/>
              <a:t>2 &gt; A</a:t>
            </a:r>
          </a:p>
          <a:p>
            <a:r>
              <a:rPr lang="nl-NL" dirty="0" smtClean="0"/>
              <a:t>3 &gt; C</a:t>
            </a:r>
          </a:p>
          <a:p>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9</a:t>
            </a:fld>
            <a:endParaRPr lang="nl-NL"/>
          </a:p>
        </p:txBody>
      </p:sp>
    </p:spTree>
    <p:extLst>
      <p:ext uri="{BB962C8B-B14F-4D97-AF65-F5344CB8AC3E}">
        <p14:creationId xmlns:p14="http://schemas.microsoft.com/office/powerpoint/2010/main" val="2921222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alle</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18</a:t>
            </a:fld>
            <a:endParaRPr lang="nl-NL"/>
          </a:p>
        </p:txBody>
      </p:sp>
    </p:spTree>
    <p:extLst>
      <p:ext uri="{BB962C8B-B14F-4D97-AF65-F5344CB8AC3E}">
        <p14:creationId xmlns:p14="http://schemas.microsoft.com/office/powerpoint/2010/main" val="466861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19</a:t>
            </a:fld>
            <a:endParaRPr lang="nl-NL"/>
          </a:p>
        </p:txBody>
      </p:sp>
    </p:spTree>
    <p:extLst>
      <p:ext uri="{BB962C8B-B14F-4D97-AF65-F5344CB8AC3E}">
        <p14:creationId xmlns:p14="http://schemas.microsoft.com/office/powerpoint/2010/main" val="2062978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20</a:t>
            </a:fld>
            <a:endParaRPr lang="nl-NL"/>
          </a:p>
        </p:txBody>
      </p:sp>
    </p:spTree>
    <p:extLst>
      <p:ext uri="{BB962C8B-B14F-4D97-AF65-F5344CB8AC3E}">
        <p14:creationId xmlns:p14="http://schemas.microsoft.com/office/powerpoint/2010/main" val="3385894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21</a:t>
            </a:fld>
            <a:endParaRPr lang="nl-NL"/>
          </a:p>
        </p:txBody>
      </p:sp>
    </p:spTree>
    <p:extLst>
      <p:ext uri="{BB962C8B-B14F-4D97-AF65-F5344CB8AC3E}">
        <p14:creationId xmlns:p14="http://schemas.microsoft.com/office/powerpoint/2010/main" val="2331997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 (daarentegen)</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22</a:t>
            </a:fld>
            <a:endParaRPr lang="nl-NL"/>
          </a:p>
        </p:txBody>
      </p:sp>
    </p:spTree>
    <p:extLst>
      <p:ext uri="{BB962C8B-B14F-4D97-AF65-F5344CB8AC3E}">
        <p14:creationId xmlns:p14="http://schemas.microsoft.com/office/powerpoint/2010/main" val="3885808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23</a:t>
            </a:fld>
            <a:endParaRPr lang="nl-NL"/>
          </a:p>
        </p:txBody>
      </p:sp>
    </p:spTree>
    <p:extLst>
      <p:ext uri="{BB962C8B-B14F-4D97-AF65-F5344CB8AC3E}">
        <p14:creationId xmlns:p14="http://schemas.microsoft.com/office/powerpoint/2010/main" val="3246052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24</a:t>
            </a:fld>
            <a:endParaRPr lang="nl-NL"/>
          </a:p>
        </p:txBody>
      </p:sp>
    </p:spTree>
    <p:extLst>
      <p:ext uri="{BB962C8B-B14F-4D97-AF65-F5344CB8AC3E}">
        <p14:creationId xmlns:p14="http://schemas.microsoft.com/office/powerpoint/2010/main" val="2321490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25</a:t>
            </a:fld>
            <a:endParaRPr lang="nl-NL"/>
          </a:p>
        </p:txBody>
      </p:sp>
    </p:spTree>
    <p:extLst>
      <p:ext uri="{BB962C8B-B14F-4D97-AF65-F5344CB8AC3E}">
        <p14:creationId xmlns:p14="http://schemas.microsoft.com/office/powerpoint/2010/main" val="3398901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26</a:t>
            </a:fld>
            <a:endParaRPr lang="nl-NL"/>
          </a:p>
        </p:txBody>
      </p:sp>
    </p:spTree>
    <p:extLst>
      <p:ext uri="{BB962C8B-B14F-4D97-AF65-F5344CB8AC3E}">
        <p14:creationId xmlns:p14="http://schemas.microsoft.com/office/powerpoint/2010/main" val="2448656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27</a:t>
            </a:fld>
            <a:endParaRPr lang="nl-NL"/>
          </a:p>
        </p:txBody>
      </p:sp>
    </p:spTree>
    <p:extLst>
      <p:ext uri="{BB962C8B-B14F-4D97-AF65-F5344CB8AC3E}">
        <p14:creationId xmlns:p14="http://schemas.microsoft.com/office/powerpoint/2010/main" val="46404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10</a:t>
            </a:fld>
            <a:endParaRPr lang="nl-NL"/>
          </a:p>
        </p:txBody>
      </p:sp>
    </p:spTree>
    <p:extLst>
      <p:ext uri="{BB962C8B-B14F-4D97-AF65-F5344CB8AC3E}">
        <p14:creationId xmlns:p14="http://schemas.microsoft.com/office/powerpoint/2010/main" val="1833304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28</a:t>
            </a:fld>
            <a:endParaRPr lang="nl-NL"/>
          </a:p>
        </p:txBody>
      </p:sp>
    </p:spTree>
    <p:extLst>
      <p:ext uri="{BB962C8B-B14F-4D97-AF65-F5344CB8AC3E}">
        <p14:creationId xmlns:p14="http://schemas.microsoft.com/office/powerpoint/2010/main" val="4075185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29</a:t>
            </a:fld>
            <a:endParaRPr lang="nl-NL"/>
          </a:p>
        </p:txBody>
      </p:sp>
    </p:spTree>
    <p:extLst>
      <p:ext uri="{BB962C8B-B14F-4D97-AF65-F5344CB8AC3E}">
        <p14:creationId xmlns:p14="http://schemas.microsoft.com/office/powerpoint/2010/main" val="1175471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30</a:t>
            </a:fld>
            <a:endParaRPr lang="nl-NL"/>
          </a:p>
        </p:txBody>
      </p:sp>
    </p:spTree>
    <p:extLst>
      <p:ext uri="{BB962C8B-B14F-4D97-AF65-F5344CB8AC3E}">
        <p14:creationId xmlns:p14="http://schemas.microsoft.com/office/powerpoint/2010/main" val="809145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31</a:t>
            </a:fld>
            <a:endParaRPr lang="nl-NL"/>
          </a:p>
        </p:txBody>
      </p:sp>
    </p:spTree>
    <p:extLst>
      <p:ext uri="{BB962C8B-B14F-4D97-AF65-F5344CB8AC3E}">
        <p14:creationId xmlns:p14="http://schemas.microsoft.com/office/powerpoint/2010/main" val="1557550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32</a:t>
            </a:fld>
            <a:endParaRPr lang="nl-NL"/>
          </a:p>
        </p:txBody>
      </p:sp>
    </p:spTree>
    <p:extLst>
      <p:ext uri="{BB962C8B-B14F-4D97-AF65-F5344CB8AC3E}">
        <p14:creationId xmlns:p14="http://schemas.microsoft.com/office/powerpoint/2010/main" val="2696520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Alles wat je in één zin over het onderwerp kunt zeggen. </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33</a:t>
            </a:fld>
            <a:endParaRPr lang="nl-NL"/>
          </a:p>
        </p:txBody>
      </p:sp>
    </p:spTree>
    <p:extLst>
      <p:ext uri="{BB962C8B-B14F-4D97-AF65-F5344CB8AC3E}">
        <p14:creationId xmlns:p14="http://schemas.microsoft.com/office/powerpoint/2010/main" val="1365431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35</a:t>
            </a:fld>
            <a:endParaRPr lang="nl-NL"/>
          </a:p>
        </p:txBody>
      </p:sp>
    </p:spTree>
    <p:extLst>
      <p:ext uri="{BB962C8B-B14F-4D97-AF65-F5344CB8AC3E}">
        <p14:creationId xmlns:p14="http://schemas.microsoft.com/office/powerpoint/2010/main" val="3031015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 Draadstaal Het </a:t>
            </a:r>
            <a:r>
              <a:rPr lang="nl-NL" dirty="0" err="1" smtClean="0"/>
              <a:t>goedste</a:t>
            </a:r>
            <a:r>
              <a:rPr lang="nl-NL" dirty="0" smtClean="0"/>
              <a:t> Nederlands. Satire. Mensen met een niet-Nederlandse nationaliteit hebben te weinig kennis van de Nederlandse taal</a:t>
            </a:r>
            <a:r>
              <a:rPr lang="nl-NL" baseline="0" dirty="0" smtClean="0"/>
              <a:t> en daarom wordt het Nederlands aangepast aan hun manier van praten. Daardoor haalt hun zoon onvoldoendes.</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36</a:t>
            </a:fld>
            <a:endParaRPr lang="nl-NL"/>
          </a:p>
        </p:txBody>
      </p:sp>
    </p:spTree>
    <p:extLst>
      <p:ext uri="{BB962C8B-B14F-4D97-AF65-F5344CB8AC3E}">
        <p14:creationId xmlns:p14="http://schemas.microsoft.com/office/powerpoint/2010/main" val="1330410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 Complicatie, tragedie. Niet echt sprake van fataal geworden operatie. Patiënt is ziek en kent de gevaren van de operatiekamer. Complicatie is dat hij ziek is geworden. Satire Draadstaal. </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37</a:t>
            </a:fld>
            <a:endParaRPr lang="nl-NL"/>
          </a:p>
        </p:txBody>
      </p:sp>
    </p:spTree>
    <p:extLst>
      <p:ext uri="{BB962C8B-B14F-4D97-AF65-F5344CB8AC3E}">
        <p14:creationId xmlns:p14="http://schemas.microsoft.com/office/powerpoint/2010/main" val="2702346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 Stelling, niet vergaderen. Het is niet effectief, het is ontwijkgedrag om problemen meteen op te lossen, brainstormen in een groep werkt niet goed,  vergaderen is een soort van rituaal, mensen gaan er versluierend door praten: ga er niet heen. Vergader</a:t>
            </a:r>
            <a:r>
              <a:rPr lang="nl-NL" baseline="0" dirty="0" smtClean="0"/>
              <a:t> niet. </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38</a:t>
            </a:fld>
            <a:endParaRPr lang="nl-NL"/>
          </a:p>
        </p:txBody>
      </p:sp>
    </p:spTree>
    <p:extLst>
      <p:ext uri="{BB962C8B-B14F-4D97-AF65-F5344CB8AC3E}">
        <p14:creationId xmlns:p14="http://schemas.microsoft.com/office/powerpoint/2010/main" val="3587227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11</a:t>
            </a:fld>
            <a:endParaRPr lang="nl-NL"/>
          </a:p>
        </p:txBody>
      </p:sp>
    </p:spTree>
    <p:extLst>
      <p:ext uri="{BB962C8B-B14F-4D97-AF65-F5344CB8AC3E}">
        <p14:creationId xmlns:p14="http://schemas.microsoft.com/office/powerpoint/2010/main" val="1185359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a:t>
            </a:r>
          </a:p>
          <a:p>
            <a:endParaRPr lang="nl-NL" dirty="0" smtClean="0"/>
          </a:p>
          <a:p>
            <a:r>
              <a:rPr lang="nl-NL" dirty="0" smtClean="0"/>
              <a:t>Tekst: https://schooltv.nl/files/Letterlijke_tekst/2011/2011_t_WO_NTR_426461_zuidafrika01.pdf</a:t>
            </a:r>
          </a:p>
          <a:p>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39</a:t>
            </a:fld>
            <a:endParaRPr lang="nl-NL"/>
          </a:p>
        </p:txBody>
      </p:sp>
    </p:spTree>
    <p:extLst>
      <p:ext uri="{BB962C8B-B14F-4D97-AF65-F5344CB8AC3E}">
        <p14:creationId xmlns:p14="http://schemas.microsoft.com/office/powerpoint/2010/main" val="3450209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 ….. </a:t>
            </a:r>
            <a:r>
              <a:rPr lang="nl-NL" sz="1200" kern="1200" dirty="0" smtClean="0">
                <a:solidFill>
                  <a:schemeClr val="tx1"/>
                </a:solidFill>
                <a:effectLst/>
                <a:latin typeface="+mn-lt"/>
                <a:ea typeface="+mn-ea"/>
                <a:cs typeface="+mn-cs"/>
              </a:rPr>
              <a:t>En die leerden al snel dat ze maar beter Nederlands konden spreken, want denk maar niet </a:t>
            </a:r>
            <a:r>
              <a:rPr lang="nl-NL" sz="1200" kern="1200" dirty="0" err="1" smtClean="0">
                <a:solidFill>
                  <a:schemeClr val="tx1"/>
                </a:solidFill>
                <a:effectLst/>
                <a:latin typeface="+mn-lt"/>
                <a:ea typeface="+mn-ea"/>
                <a:cs typeface="+mn-cs"/>
              </a:rPr>
              <a:t>datdie</a:t>
            </a:r>
            <a:r>
              <a:rPr lang="nl-NL" sz="1200" kern="1200" dirty="0" smtClean="0">
                <a:solidFill>
                  <a:schemeClr val="tx1"/>
                </a:solidFill>
                <a:effectLst/>
                <a:latin typeface="+mn-lt"/>
                <a:ea typeface="+mn-ea"/>
                <a:cs typeface="+mn-cs"/>
              </a:rPr>
              <a:t> Nederlanders een andere taal gingen leren</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40</a:t>
            </a:fld>
            <a:endParaRPr lang="nl-NL"/>
          </a:p>
        </p:txBody>
      </p:sp>
    </p:spTree>
    <p:extLst>
      <p:ext uri="{BB962C8B-B14F-4D97-AF65-F5344CB8AC3E}">
        <p14:creationId xmlns:p14="http://schemas.microsoft.com/office/powerpoint/2010/main" val="1085428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  </a:t>
            </a:r>
            <a:r>
              <a:rPr lang="nl-NL" sz="1200" kern="1200" dirty="0" smtClean="0">
                <a:solidFill>
                  <a:schemeClr val="tx1"/>
                </a:solidFill>
                <a:effectLst/>
                <a:latin typeface="+mn-lt"/>
                <a:ea typeface="+mn-ea"/>
                <a:cs typeface="+mn-cs"/>
              </a:rPr>
              <a:t>Een mengelmoes van verschillende talen. Dat komt door de contacten met de plaatselijke bevolking, die </a:t>
            </a:r>
            <a:r>
              <a:rPr lang="nl-NL" sz="1200" kern="1200" dirty="0" err="1" smtClean="0">
                <a:solidFill>
                  <a:schemeClr val="tx1"/>
                </a:solidFill>
                <a:effectLst/>
                <a:latin typeface="+mn-lt"/>
                <a:ea typeface="+mn-ea"/>
                <a:cs typeface="+mn-cs"/>
              </a:rPr>
              <a:t>Khoisan</a:t>
            </a:r>
            <a:r>
              <a:rPr lang="nl-NL" sz="1200" kern="1200" dirty="0" smtClean="0">
                <a:solidFill>
                  <a:schemeClr val="tx1"/>
                </a:solidFill>
                <a:effectLst/>
                <a:latin typeface="+mn-lt"/>
                <a:ea typeface="+mn-ea"/>
                <a:cs typeface="+mn-cs"/>
              </a:rPr>
              <a:t> of Bantoe spraken, door de invloed van het Engels en het Maleisisch van de Aziatische slaven. </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41</a:t>
            </a:fld>
            <a:endParaRPr lang="nl-NL"/>
          </a:p>
        </p:txBody>
      </p:sp>
    </p:spTree>
    <p:extLst>
      <p:ext uri="{BB962C8B-B14F-4D97-AF65-F5344CB8AC3E}">
        <p14:creationId xmlns:p14="http://schemas.microsoft.com/office/powerpoint/2010/main" val="4022269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smtClean="0"/>
              <a:t>Informatieve</a:t>
            </a:r>
            <a:r>
              <a:rPr lang="nl-NL" baseline="0" dirty="0" smtClean="0"/>
              <a:t> tekst</a:t>
            </a:r>
          </a:p>
          <a:p>
            <a:pPr marL="0" indent="0">
              <a:buNone/>
            </a:pPr>
            <a:r>
              <a:rPr lang="nl-NL" baseline="0" dirty="0" smtClean="0"/>
              <a:t>2. Paarden voorbereiden op herrie en onrust Prinsjesdag.</a:t>
            </a:r>
          </a:p>
          <a:p>
            <a:pPr marL="0" indent="0">
              <a:buNone/>
            </a:pPr>
            <a:r>
              <a:rPr lang="nl-NL" baseline="0" dirty="0" smtClean="0"/>
              <a:t>3. </a:t>
            </a:r>
            <a:r>
              <a:rPr lang="nl-NL" dirty="0" err="1" smtClean="0"/>
              <a:t>Janouk</a:t>
            </a:r>
            <a:r>
              <a:rPr lang="nl-NL" dirty="0" smtClean="0"/>
              <a:t> presentatrice van Klokhuis</a:t>
            </a:r>
          </a:p>
          <a:p>
            <a:pPr marL="0" indent="0">
              <a:buNone/>
            </a:pPr>
            <a:r>
              <a:rPr lang="nl-NL" dirty="0" smtClean="0"/>
              <a:t>4. Klappende mensen, fanfare, toeters,  misschien ongeregeldheden (demonstranten),</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42</a:t>
            </a:fld>
            <a:endParaRPr lang="nl-NL"/>
          </a:p>
        </p:txBody>
      </p:sp>
    </p:spTree>
    <p:extLst>
      <p:ext uri="{BB962C8B-B14F-4D97-AF65-F5344CB8AC3E}">
        <p14:creationId xmlns:p14="http://schemas.microsoft.com/office/powerpoint/2010/main" val="4242448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Verkeersveiligheid bij langer licht</a:t>
            </a:r>
          </a:p>
          <a:p>
            <a:r>
              <a:rPr lang="nl-NL" dirty="0" smtClean="0"/>
              <a:t>Tegen: </a:t>
            </a:r>
            <a:r>
              <a:rPr lang="nl-NL" dirty="0" err="1" smtClean="0"/>
              <a:t>Inproductiviteit</a:t>
            </a:r>
            <a:r>
              <a:rPr lang="nl-NL" dirty="0" smtClean="0"/>
              <a:t> de eerste dagen na verzetten klok door soort van jetlag. Avondmens</a:t>
            </a:r>
            <a:r>
              <a:rPr lang="nl-NL" baseline="0" dirty="0" smtClean="0"/>
              <a:t> problemen met ritme. </a:t>
            </a:r>
          </a:p>
          <a:p>
            <a:r>
              <a:rPr lang="nl-NL" dirty="0" smtClean="0"/>
              <a:t>Probleem: stroomlijnen visies in Europa, tegelijkertijd doorvoeren verandering. Unaniem besluit nodig.</a:t>
            </a:r>
          </a:p>
          <a:p>
            <a:endParaRPr lang="nl-NL" dirty="0" smtClean="0"/>
          </a:p>
          <a:p>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43</a:t>
            </a:fld>
            <a:endParaRPr lang="nl-NL"/>
          </a:p>
        </p:txBody>
      </p:sp>
    </p:spTree>
    <p:extLst>
      <p:ext uri="{BB962C8B-B14F-4D97-AF65-F5344CB8AC3E}">
        <p14:creationId xmlns:p14="http://schemas.microsoft.com/office/powerpoint/2010/main" val="3671133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Stress maakt dat je je onprettig en </a:t>
            </a:r>
            <a:r>
              <a:rPr lang="nl-NL" smtClean="0"/>
              <a:t>opgejaagd voelt</a:t>
            </a:r>
            <a:r>
              <a:rPr lang="nl-NL" baseline="0" smtClean="0"/>
              <a:t>. </a:t>
            </a:r>
            <a:endParaRPr lang="nl-NL"/>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44</a:t>
            </a:fld>
            <a:endParaRPr lang="nl-NL"/>
          </a:p>
        </p:txBody>
      </p:sp>
    </p:spTree>
    <p:extLst>
      <p:ext uri="{BB962C8B-B14F-4D97-AF65-F5344CB8AC3E}">
        <p14:creationId xmlns:p14="http://schemas.microsoft.com/office/powerpoint/2010/main" val="69830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12</a:t>
            </a:fld>
            <a:endParaRPr lang="nl-NL"/>
          </a:p>
        </p:txBody>
      </p:sp>
    </p:spTree>
    <p:extLst>
      <p:ext uri="{BB962C8B-B14F-4D97-AF65-F5344CB8AC3E}">
        <p14:creationId xmlns:p14="http://schemas.microsoft.com/office/powerpoint/2010/main" val="308698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13</a:t>
            </a:fld>
            <a:endParaRPr lang="nl-NL"/>
          </a:p>
        </p:txBody>
      </p:sp>
    </p:spTree>
    <p:extLst>
      <p:ext uri="{BB962C8B-B14F-4D97-AF65-F5344CB8AC3E}">
        <p14:creationId xmlns:p14="http://schemas.microsoft.com/office/powerpoint/2010/main" val="87583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14</a:t>
            </a:fld>
            <a:endParaRPr lang="nl-NL"/>
          </a:p>
        </p:txBody>
      </p:sp>
    </p:spTree>
    <p:extLst>
      <p:ext uri="{BB962C8B-B14F-4D97-AF65-F5344CB8AC3E}">
        <p14:creationId xmlns:p14="http://schemas.microsoft.com/office/powerpoint/2010/main" val="3652818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15</a:t>
            </a:fld>
            <a:endParaRPr lang="nl-NL"/>
          </a:p>
        </p:txBody>
      </p:sp>
    </p:spTree>
    <p:extLst>
      <p:ext uri="{BB962C8B-B14F-4D97-AF65-F5344CB8AC3E}">
        <p14:creationId xmlns:p14="http://schemas.microsoft.com/office/powerpoint/2010/main" val="334152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3 &gt; informeren</a:t>
            </a:r>
          </a:p>
          <a:p>
            <a:r>
              <a:rPr lang="nl-NL" dirty="0" smtClean="0"/>
              <a:t>1 &gt; instrueren</a:t>
            </a:r>
          </a:p>
          <a:p>
            <a:r>
              <a:rPr lang="nl-NL" dirty="0" smtClean="0"/>
              <a:t>2 &gt; overtuigen betogen</a:t>
            </a:r>
          </a:p>
          <a:p>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16</a:t>
            </a:fld>
            <a:endParaRPr lang="nl-NL"/>
          </a:p>
        </p:txBody>
      </p:sp>
    </p:spTree>
    <p:extLst>
      <p:ext uri="{BB962C8B-B14F-4D97-AF65-F5344CB8AC3E}">
        <p14:creationId xmlns:p14="http://schemas.microsoft.com/office/powerpoint/2010/main" val="61964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t>
            </a:r>
            <a:endParaRPr lang="nl-NL" dirty="0"/>
          </a:p>
        </p:txBody>
      </p:sp>
      <p:sp>
        <p:nvSpPr>
          <p:cNvPr id="4" name="Tijdelijke aanduiding voor dianummer 3"/>
          <p:cNvSpPr>
            <a:spLocks noGrp="1"/>
          </p:cNvSpPr>
          <p:nvPr>
            <p:ph type="sldNum" sz="quarter" idx="10"/>
          </p:nvPr>
        </p:nvSpPr>
        <p:spPr/>
        <p:txBody>
          <a:bodyPr/>
          <a:lstStyle/>
          <a:p>
            <a:fld id="{244FF30F-7241-4256-B66F-0C68FC2DCA27}" type="slidenum">
              <a:rPr lang="nl-NL" smtClean="0"/>
              <a:t>17</a:t>
            </a:fld>
            <a:endParaRPr lang="nl-NL"/>
          </a:p>
        </p:txBody>
      </p:sp>
    </p:spTree>
    <p:extLst>
      <p:ext uri="{BB962C8B-B14F-4D97-AF65-F5344CB8AC3E}">
        <p14:creationId xmlns:p14="http://schemas.microsoft.com/office/powerpoint/2010/main" val="306891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2CBBF33-6578-44DB-B1E6-B21C5CF9D315}" type="datetimeFigureOut">
              <a:rPr lang="nl-NL" smtClean="0"/>
              <a:t>14-10-2020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7B6E05-F0D2-4FE8-8D55-585F86C095B8}" type="slidenum">
              <a:rPr lang="nl-NL" smtClean="0"/>
              <a:t>‹nr.›</a:t>
            </a:fld>
            <a:endParaRPr lang="nl-NL"/>
          </a:p>
        </p:txBody>
      </p:sp>
    </p:spTree>
    <p:extLst>
      <p:ext uri="{BB962C8B-B14F-4D97-AF65-F5344CB8AC3E}">
        <p14:creationId xmlns:p14="http://schemas.microsoft.com/office/powerpoint/2010/main" val="43622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2CBBF33-6578-44DB-B1E6-B21C5CF9D315}" type="datetimeFigureOut">
              <a:rPr lang="nl-NL" smtClean="0"/>
              <a:t>14-10-2020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7B6E05-F0D2-4FE8-8D55-585F86C095B8}" type="slidenum">
              <a:rPr lang="nl-NL" smtClean="0"/>
              <a:t>‹nr.›</a:t>
            </a:fld>
            <a:endParaRPr lang="nl-NL"/>
          </a:p>
        </p:txBody>
      </p:sp>
    </p:spTree>
    <p:extLst>
      <p:ext uri="{BB962C8B-B14F-4D97-AF65-F5344CB8AC3E}">
        <p14:creationId xmlns:p14="http://schemas.microsoft.com/office/powerpoint/2010/main" val="236389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2CBBF33-6578-44DB-B1E6-B21C5CF9D315}" type="datetimeFigureOut">
              <a:rPr lang="nl-NL" smtClean="0"/>
              <a:t>14-10-2020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7B6E05-F0D2-4FE8-8D55-585F86C095B8}" type="slidenum">
              <a:rPr lang="nl-NL" smtClean="0"/>
              <a:t>‹nr.›</a:t>
            </a:fld>
            <a:endParaRPr lang="nl-NL"/>
          </a:p>
        </p:txBody>
      </p:sp>
    </p:spTree>
    <p:extLst>
      <p:ext uri="{BB962C8B-B14F-4D97-AF65-F5344CB8AC3E}">
        <p14:creationId xmlns:p14="http://schemas.microsoft.com/office/powerpoint/2010/main" val="17530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2CBBF33-6578-44DB-B1E6-B21C5CF9D315}" type="datetimeFigureOut">
              <a:rPr lang="nl-NL" smtClean="0"/>
              <a:t>14-10-2020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7B6E05-F0D2-4FE8-8D55-585F86C095B8}" type="slidenum">
              <a:rPr lang="nl-NL" smtClean="0"/>
              <a:t>‹nr.›</a:t>
            </a:fld>
            <a:endParaRPr lang="nl-NL"/>
          </a:p>
        </p:txBody>
      </p:sp>
    </p:spTree>
    <p:extLst>
      <p:ext uri="{BB962C8B-B14F-4D97-AF65-F5344CB8AC3E}">
        <p14:creationId xmlns:p14="http://schemas.microsoft.com/office/powerpoint/2010/main" val="351299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2CBBF33-6578-44DB-B1E6-B21C5CF9D315}" type="datetimeFigureOut">
              <a:rPr lang="nl-NL" smtClean="0"/>
              <a:t>14-10-2020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7B6E05-F0D2-4FE8-8D55-585F86C095B8}" type="slidenum">
              <a:rPr lang="nl-NL" smtClean="0"/>
              <a:t>‹nr.›</a:t>
            </a:fld>
            <a:endParaRPr lang="nl-NL"/>
          </a:p>
        </p:txBody>
      </p:sp>
    </p:spTree>
    <p:extLst>
      <p:ext uri="{BB962C8B-B14F-4D97-AF65-F5344CB8AC3E}">
        <p14:creationId xmlns:p14="http://schemas.microsoft.com/office/powerpoint/2010/main" val="277009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2CBBF33-6578-44DB-B1E6-B21C5CF9D315}" type="datetimeFigureOut">
              <a:rPr lang="nl-NL" smtClean="0"/>
              <a:t>14-10-2020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D7B6E05-F0D2-4FE8-8D55-585F86C095B8}" type="slidenum">
              <a:rPr lang="nl-NL" smtClean="0"/>
              <a:t>‹nr.›</a:t>
            </a:fld>
            <a:endParaRPr lang="nl-NL"/>
          </a:p>
        </p:txBody>
      </p:sp>
    </p:spTree>
    <p:extLst>
      <p:ext uri="{BB962C8B-B14F-4D97-AF65-F5344CB8AC3E}">
        <p14:creationId xmlns:p14="http://schemas.microsoft.com/office/powerpoint/2010/main" val="374385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2CBBF33-6578-44DB-B1E6-B21C5CF9D315}" type="datetimeFigureOut">
              <a:rPr lang="nl-NL" smtClean="0"/>
              <a:t>14-10-2020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D7B6E05-F0D2-4FE8-8D55-585F86C095B8}" type="slidenum">
              <a:rPr lang="nl-NL" smtClean="0"/>
              <a:t>‹nr.›</a:t>
            </a:fld>
            <a:endParaRPr lang="nl-NL"/>
          </a:p>
        </p:txBody>
      </p:sp>
    </p:spTree>
    <p:extLst>
      <p:ext uri="{BB962C8B-B14F-4D97-AF65-F5344CB8AC3E}">
        <p14:creationId xmlns:p14="http://schemas.microsoft.com/office/powerpoint/2010/main" val="89781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2CBBF33-6578-44DB-B1E6-B21C5CF9D315}" type="datetimeFigureOut">
              <a:rPr lang="nl-NL" smtClean="0"/>
              <a:t>14-10-2020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D7B6E05-F0D2-4FE8-8D55-585F86C095B8}" type="slidenum">
              <a:rPr lang="nl-NL" smtClean="0"/>
              <a:t>‹nr.›</a:t>
            </a:fld>
            <a:endParaRPr lang="nl-NL"/>
          </a:p>
        </p:txBody>
      </p:sp>
    </p:spTree>
    <p:extLst>
      <p:ext uri="{BB962C8B-B14F-4D97-AF65-F5344CB8AC3E}">
        <p14:creationId xmlns:p14="http://schemas.microsoft.com/office/powerpoint/2010/main" val="99292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2CBBF33-6578-44DB-B1E6-B21C5CF9D315}" type="datetimeFigureOut">
              <a:rPr lang="nl-NL" smtClean="0"/>
              <a:t>14-10-2020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D7B6E05-F0D2-4FE8-8D55-585F86C095B8}" type="slidenum">
              <a:rPr lang="nl-NL" smtClean="0"/>
              <a:t>‹nr.›</a:t>
            </a:fld>
            <a:endParaRPr lang="nl-NL"/>
          </a:p>
        </p:txBody>
      </p:sp>
    </p:spTree>
    <p:extLst>
      <p:ext uri="{BB962C8B-B14F-4D97-AF65-F5344CB8AC3E}">
        <p14:creationId xmlns:p14="http://schemas.microsoft.com/office/powerpoint/2010/main" val="407073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2CBBF33-6578-44DB-B1E6-B21C5CF9D315}" type="datetimeFigureOut">
              <a:rPr lang="nl-NL" smtClean="0"/>
              <a:t>14-10-2020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D7B6E05-F0D2-4FE8-8D55-585F86C095B8}" type="slidenum">
              <a:rPr lang="nl-NL" smtClean="0"/>
              <a:t>‹nr.›</a:t>
            </a:fld>
            <a:endParaRPr lang="nl-NL"/>
          </a:p>
        </p:txBody>
      </p:sp>
    </p:spTree>
    <p:extLst>
      <p:ext uri="{BB962C8B-B14F-4D97-AF65-F5344CB8AC3E}">
        <p14:creationId xmlns:p14="http://schemas.microsoft.com/office/powerpoint/2010/main" val="213795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2CBBF33-6578-44DB-B1E6-B21C5CF9D315}" type="datetimeFigureOut">
              <a:rPr lang="nl-NL" smtClean="0"/>
              <a:t>14-10-2020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D7B6E05-F0D2-4FE8-8D55-585F86C095B8}" type="slidenum">
              <a:rPr lang="nl-NL" smtClean="0"/>
              <a:t>‹nr.›</a:t>
            </a:fld>
            <a:endParaRPr lang="nl-NL"/>
          </a:p>
        </p:txBody>
      </p:sp>
    </p:spTree>
    <p:extLst>
      <p:ext uri="{BB962C8B-B14F-4D97-AF65-F5344CB8AC3E}">
        <p14:creationId xmlns:p14="http://schemas.microsoft.com/office/powerpoint/2010/main" val="58605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BBF33-6578-44DB-B1E6-B21C5CF9D315}" type="datetimeFigureOut">
              <a:rPr lang="nl-NL" smtClean="0"/>
              <a:t>14-10-2020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B6E05-F0D2-4FE8-8D55-585F86C095B8}" type="slidenum">
              <a:rPr lang="nl-NL" smtClean="0"/>
              <a:t>‹nr.›</a:t>
            </a:fld>
            <a:endParaRPr lang="nl-NL"/>
          </a:p>
        </p:txBody>
      </p:sp>
    </p:spTree>
    <p:extLst>
      <p:ext uri="{BB962C8B-B14F-4D97-AF65-F5344CB8AC3E}">
        <p14:creationId xmlns:p14="http://schemas.microsoft.com/office/powerpoint/2010/main" val="425275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D4h5O_ZRxXw"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2SohQo6pMEA#action=shar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youtu.be/2SohQo6pMEA"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p3ILHM28Wz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hyperlink" Target="https://schooltv.nl/video/waarom-spreken-ze-in-zuid-afrika-een-soort-nederlands-een-mengelmoes-van-verschillende-tale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l913C0Usj9M#action=shar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www.youtube.com/watch?v=l913C0Usj9M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cmYbgE6AUn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C4j4RGwh1eQ"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8594"/>
            <a:ext cx="8066584" cy="453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889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a,b</a:t>
            </a:r>
            <a:r>
              <a:rPr lang="nl-NL" dirty="0" smtClean="0"/>
              <a:t> of c?</a:t>
            </a:r>
            <a:endParaRPr lang="nl-NL"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1322"/>
            <a:ext cx="9034740" cy="5078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886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036" y="1600200"/>
            <a:ext cx="805192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628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036" y="1600200"/>
            <a:ext cx="805192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97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036" y="1600200"/>
            <a:ext cx="805192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37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036" y="1600200"/>
            <a:ext cx="805192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51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95287"/>
            <a:ext cx="8786664" cy="493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76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658076"/>
            <a:ext cx="7869699" cy="401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971600" y="404664"/>
            <a:ext cx="7632848" cy="584775"/>
          </a:xfrm>
          <a:prstGeom prst="rect">
            <a:avLst/>
          </a:prstGeom>
          <a:noFill/>
        </p:spPr>
        <p:txBody>
          <a:bodyPr wrap="square" rtlCol="0">
            <a:spAutoFit/>
          </a:bodyPr>
          <a:lstStyle/>
          <a:p>
            <a:pPr algn="ctr"/>
            <a:r>
              <a:rPr lang="nl-NL" sz="3200" dirty="0" smtClean="0">
                <a:latin typeface="Arial Narrow" panose="020B0606020202030204" pitchFamily="34" charset="0"/>
              </a:rPr>
              <a:t>Wat hoort bij wat?</a:t>
            </a:r>
            <a:endParaRPr lang="nl-NL" sz="3200" dirty="0">
              <a:latin typeface="Arial Narrow" panose="020B0606020202030204" pitchFamily="34" charset="0"/>
            </a:endParaRPr>
          </a:p>
        </p:txBody>
      </p:sp>
    </p:spTree>
    <p:extLst>
      <p:ext uri="{BB962C8B-B14F-4D97-AF65-F5344CB8AC3E}">
        <p14:creationId xmlns:p14="http://schemas.microsoft.com/office/powerpoint/2010/main" val="324368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10004"/>
            <a:ext cx="7962756" cy="4475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377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89428"/>
            <a:ext cx="8282608" cy="4655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151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036" y="1600200"/>
            <a:ext cx="805192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58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66" y="692696"/>
            <a:ext cx="8426624" cy="4736578"/>
          </a:xfrm>
          <a:prstGeom prst="rect">
            <a:avLst/>
          </a:prstGeom>
          <a:solidFill>
            <a:srgbClr val="00B0F0"/>
          </a:solidFill>
          <a:ln>
            <a:noFill/>
          </a:ln>
        </p:spPr>
      </p:pic>
      <p:sp>
        <p:nvSpPr>
          <p:cNvPr id="2" name="Tekstvak 1"/>
          <p:cNvSpPr txBox="1"/>
          <p:nvPr/>
        </p:nvSpPr>
        <p:spPr>
          <a:xfrm>
            <a:off x="13941" y="0"/>
            <a:ext cx="9144000" cy="584775"/>
          </a:xfrm>
          <a:prstGeom prst="rect">
            <a:avLst/>
          </a:prstGeom>
          <a:solidFill>
            <a:srgbClr val="0070C0"/>
          </a:solidFill>
        </p:spPr>
        <p:txBody>
          <a:bodyPr wrap="square" rtlCol="0">
            <a:spAutoFit/>
          </a:bodyPr>
          <a:lstStyle/>
          <a:p>
            <a:pPr algn="ctr"/>
            <a:r>
              <a:rPr lang="nl-NL" sz="3200" b="1" dirty="0" smtClean="0">
                <a:solidFill>
                  <a:schemeClr val="bg1"/>
                </a:solidFill>
                <a:latin typeface="Arial Narrow" panose="020B0606020202030204" pitchFamily="34" charset="0"/>
              </a:rPr>
              <a:t>Luisterstrategieën</a:t>
            </a:r>
            <a:endParaRPr lang="nl-NL"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2732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58" y="1196752"/>
            <a:ext cx="8281781" cy="465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67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8232458" cy="4627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458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8354616" cy="469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68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8282608" cy="4655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655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68760"/>
            <a:ext cx="7778552" cy="437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109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96752"/>
            <a:ext cx="7802004" cy="438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818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24744"/>
            <a:ext cx="8146134" cy="4578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339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8066584" cy="45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296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12776"/>
            <a:ext cx="8218142" cy="4619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397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13473"/>
            <a:ext cx="8210600" cy="461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72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470025"/>
          </a:xfrm>
          <a:solidFill>
            <a:srgbClr val="0070C0"/>
          </a:solidFill>
        </p:spPr>
        <p:txBody>
          <a:bodyPr>
            <a:normAutofit/>
          </a:bodyPr>
          <a:lstStyle/>
          <a:p>
            <a:r>
              <a:rPr lang="nl-NL" sz="3200" b="1" dirty="0" smtClean="0">
                <a:solidFill>
                  <a:schemeClr val="bg1"/>
                </a:solidFill>
                <a:latin typeface="Arial Narrow" panose="020B0606020202030204" pitchFamily="34" charset="0"/>
              </a:rPr>
              <a:t>Waarop ook letten</a:t>
            </a:r>
            <a:endParaRPr lang="nl-NL" sz="3200" b="1" dirty="0">
              <a:solidFill>
                <a:schemeClr val="bg1"/>
              </a:solidFill>
              <a:latin typeface="Arial Narrow" panose="020B0606020202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67" y="1988840"/>
            <a:ext cx="7912393"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460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2816"/>
            <a:ext cx="8354616" cy="469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051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36712"/>
            <a:ext cx="8138592" cy="457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154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70864"/>
            <a:ext cx="7850560" cy="441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283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66" y="1124744"/>
            <a:ext cx="7889921" cy="4434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416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7994576" cy="449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70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t>
            </a:r>
            <a:r>
              <a:rPr lang="nl-NL" dirty="0" smtClean="0"/>
              <a:t>, b of c? </a:t>
            </a:r>
            <a:endParaRPr lang="nl-NL"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2571"/>
            <a:ext cx="9144000" cy="51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892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700" dirty="0">
                <a:latin typeface="Arial Narrow" panose="020B0606020202030204" pitchFamily="34" charset="0"/>
                <a:hlinkClick r:id="rId3"/>
              </a:rPr>
              <a:t>https://</a:t>
            </a:r>
            <a:r>
              <a:rPr lang="nl-NL" sz="2700" dirty="0" smtClean="0">
                <a:latin typeface="Arial Narrow" panose="020B0606020202030204" pitchFamily="34" charset="0"/>
                <a:hlinkClick r:id="rId3"/>
              </a:rPr>
              <a:t>www.youtube.com/watch?v=D4h5O_ZRxXw</a:t>
            </a:r>
            <a:r>
              <a:rPr lang="nl-NL" sz="2700" dirty="0" smtClean="0">
                <a:latin typeface="Arial Narrow" panose="020B0606020202030204" pitchFamily="34" charset="0"/>
              </a:rPr>
              <a:t> </a:t>
            </a:r>
            <a:r>
              <a:rPr lang="nl-NL" dirty="0" smtClean="0"/>
              <a:t>(</a:t>
            </a:r>
            <a:r>
              <a:rPr lang="nl-NL" dirty="0"/>
              <a:t>1.46</a:t>
            </a:r>
            <a:r>
              <a:rPr lang="nl-NL" dirty="0" smtClean="0"/>
              <a:t>)</a:t>
            </a:r>
            <a:br>
              <a:rPr lang="nl-NL" dirty="0" smtClean="0"/>
            </a:br>
            <a:endParaRPr lang="nl-NL" dirty="0"/>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700808"/>
            <a:ext cx="8095924" cy="4550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748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hlinkClick r:id="rId3"/>
              </a:rPr>
              <a:t/>
            </a:r>
            <a:br>
              <a:rPr lang="nl-NL" dirty="0" smtClean="0">
                <a:hlinkClick r:id="rId3"/>
              </a:rPr>
            </a:br>
            <a:r>
              <a:rPr lang="nl-NL" dirty="0" smtClean="0"/>
              <a:t/>
            </a:r>
            <a:br>
              <a:rPr lang="nl-NL" dirty="0" smtClean="0"/>
            </a:br>
            <a:r>
              <a:rPr lang="nl-NL" sz="2700" dirty="0" smtClean="0">
                <a:latin typeface="Arial Narrow" panose="020B0606020202030204" pitchFamily="34" charset="0"/>
                <a:hlinkClick r:id="rId4"/>
              </a:rPr>
              <a:t>https</a:t>
            </a:r>
            <a:r>
              <a:rPr lang="nl-NL" sz="2700" dirty="0">
                <a:latin typeface="Arial Narrow" panose="020B0606020202030204" pitchFamily="34" charset="0"/>
                <a:hlinkClick r:id="rId4"/>
              </a:rPr>
              <a:t>://</a:t>
            </a:r>
            <a:r>
              <a:rPr lang="nl-NL" sz="2700" dirty="0" smtClean="0">
                <a:latin typeface="Arial Narrow" panose="020B0606020202030204" pitchFamily="34" charset="0"/>
                <a:hlinkClick r:id="rId4"/>
              </a:rPr>
              <a:t>youtu.be/2SohQo6pMEA</a:t>
            </a:r>
            <a:r>
              <a:rPr lang="nl-NL" sz="2700" dirty="0" smtClean="0">
                <a:latin typeface="Arial Narrow" panose="020B0606020202030204" pitchFamily="34" charset="0"/>
              </a:rPr>
              <a:t> </a:t>
            </a:r>
            <a:r>
              <a:rPr lang="nl-NL" dirty="0" smtClean="0"/>
              <a:t/>
            </a:r>
            <a:br>
              <a:rPr lang="nl-NL" dirty="0" smtClean="0"/>
            </a:br>
            <a:r>
              <a:rPr lang="nl-NL" dirty="0" smtClean="0"/>
              <a:t>(</a:t>
            </a:r>
            <a:r>
              <a:rPr lang="nl-NL" dirty="0"/>
              <a:t>2.25</a:t>
            </a:r>
            <a:r>
              <a:rPr lang="nl-NL" dirty="0" smtClean="0"/>
              <a:t>)</a:t>
            </a:r>
            <a:br>
              <a:rPr lang="nl-NL" dirty="0" smtClean="0"/>
            </a:br>
            <a:r>
              <a:rPr lang="nl-NL" dirty="0" smtClean="0"/>
              <a:t/>
            </a:r>
            <a:br>
              <a:rPr lang="nl-NL" dirty="0" smtClean="0"/>
            </a:br>
            <a:endParaRPr lang="nl-NL" dirty="0"/>
          </a:p>
        </p:txBody>
      </p:sp>
      <p:pic>
        <p:nvPicPr>
          <p:cNvPr id="194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844824"/>
            <a:ext cx="7777725" cy="437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842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
            </a:r>
            <a:br>
              <a:rPr lang="nl-NL" dirty="0"/>
            </a:br>
            <a:r>
              <a:rPr lang="nl-NL" dirty="0" smtClean="0"/>
              <a:t/>
            </a:r>
            <a:br>
              <a:rPr lang="nl-NL" dirty="0" smtClean="0"/>
            </a:br>
            <a:r>
              <a:rPr lang="nl-NL" sz="3100" dirty="0" smtClean="0">
                <a:latin typeface="Arial Narrow" panose="020B0606020202030204" pitchFamily="34" charset="0"/>
                <a:hlinkClick r:id="rId3"/>
              </a:rPr>
              <a:t>https</a:t>
            </a:r>
            <a:r>
              <a:rPr lang="nl-NL" sz="3100" dirty="0">
                <a:latin typeface="Arial Narrow" panose="020B0606020202030204" pitchFamily="34" charset="0"/>
                <a:hlinkClick r:id="rId3"/>
              </a:rPr>
              <a:t>://</a:t>
            </a:r>
            <a:r>
              <a:rPr lang="nl-NL" sz="3100" dirty="0" smtClean="0">
                <a:latin typeface="Arial Narrow" panose="020B0606020202030204" pitchFamily="34" charset="0"/>
                <a:hlinkClick r:id="rId3"/>
              </a:rPr>
              <a:t>www.youtube.com/watch?v=p3ILHM28Wzs</a:t>
            </a:r>
            <a:r>
              <a:rPr lang="nl-NL" sz="3100" dirty="0" smtClean="0">
                <a:latin typeface="Arial Narrow" panose="020B0606020202030204" pitchFamily="34" charset="0"/>
              </a:rPr>
              <a:t/>
            </a:r>
            <a:br>
              <a:rPr lang="nl-NL" sz="3100" dirty="0" smtClean="0">
                <a:latin typeface="Arial Narrow" panose="020B0606020202030204" pitchFamily="34" charset="0"/>
              </a:rPr>
            </a:br>
            <a:r>
              <a:rPr lang="nl-NL" dirty="0" smtClean="0"/>
              <a:t>(2.08)</a:t>
            </a:r>
            <a:br>
              <a:rPr lang="nl-NL" dirty="0" smtClean="0"/>
            </a:br>
            <a:endParaRPr lang="nl-NL" dirty="0"/>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00808"/>
            <a:ext cx="7850560" cy="441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434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txBody>
          <a:bodyPr>
            <a:normAutofit fontScale="90000"/>
          </a:bodyPr>
          <a:lstStyle/>
          <a:p>
            <a:r>
              <a:rPr lang="nl-NL" dirty="0" smtClean="0"/>
              <a:t/>
            </a:r>
            <a:br>
              <a:rPr lang="nl-NL" dirty="0" smtClean="0"/>
            </a:br>
            <a:r>
              <a:rPr lang="nl-NL" dirty="0"/>
              <a:t/>
            </a:r>
            <a:br>
              <a:rPr lang="nl-NL" dirty="0"/>
            </a:br>
            <a:r>
              <a:rPr lang="nl-NL" sz="2700" dirty="0" smtClean="0">
                <a:latin typeface="Arial Narrow" panose="020B0606020202030204" pitchFamily="34" charset="0"/>
                <a:hlinkClick r:id="rId3"/>
              </a:rPr>
              <a:t>https://schooltv.nl/video/waarom-spreken-ze-in-zuid-afrika-een-soort-nederlands-een-mengelmoes-van-verschillende-talen/</a:t>
            </a:r>
            <a:r>
              <a:rPr lang="nl-NL" sz="2700" dirty="0" smtClean="0">
                <a:latin typeface="Arial Narrow" panose="020B0606020202030204" pitchFamily="34" charset="0"/>
              </a:rPr>
              <a:t> (1.27)</a:t>
            </a:r>
            <a:br>
              <a:rPr lang="nl-NL" sz="2700" dirty="0" smtClean="0">
                <a:latin typeface="Arial Narrow" panose="020B0606020202030204" pitchFamily="34" charset="0"/>
              </a:rPr>
            </a:br>
            <a:r>
              <a:rPr lang="nl-NL" dirty="0" smtClean="0"/>
              <a:t/>
            </a:r>
            <a:br>
              <a:rPr lang="nl-NL" dirty="0" smtClean="0"/>
            </a:br>
            <a:r>
              <a:rPr lang="nl-NL" dirty="0" smtClean="0"/>
              <a:t/>
            </a:r>
            <a:br>
              <a:rPr lang="nl-NL" dirty="0" smtClean="0"/>
            </a:br>
            <a:endParaRPr lang="nl-NL" dirty="0"/>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556792"/>
            <a:ext cx="7129636" cy="4007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01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282608" cy="4655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0" y="0"/>
            <a:ext cx="9144000" cy="1569660"/>
          </a:xfrm>
          <a:prstGeom prst="rect">
            <a:avLst/>
          </a:prstGeom>
          <a:solidFill>
            <a:srgbClr val="0070C0"/>
          </a:solidFill>
        </p:spPr>
        <p:txBody>
          <a:bodyPr wrap="square" rtlCol="0">
            <a:spAutoFit/>
          </a:bodyPr>
          <a:lstStyle/>
          <a:p>
            <a:pPr algn="ctr"/>
            <a:endParaRPr lang="nl-NL" sz="3200" b="1" dirty="0" smtClean="0">
              <a:solidFill>
                <a:schemeClr val="bg1"/>
              </a:solidFill>
              <a:latin typeface="Arial Narrow" panose="020B0606020202030204" pitchFamily="34" charset="0"/>
            </a:endParaRPr>
          </a:p>
          <a:p>
            <a:pPr algn="ctr"/>
            <a:r>
              <a:rPr lang="nl-NL" sz="3200" b="1" dirty="0" smtClean="0">
                <a:solidFill>
                  <a:schemeClr val="bg1"/>
                </a:solidFill>
                <a:latin typeface="Arial Narrow" panose="020B0606020202030204" pitchFamily="34" charset="0"/>
              </a:rPr>
              <a:t>Actief Luisteren</a:t>
            </a:r>
          </a:p>
          <a:p>
            <a:pPr algn="ctr"/>
            <a:endParaRPr lang="nl-NL"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104763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7922568" cy="445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279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8138592" cy="457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184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hlinkClick r:id="rId3"/>
              </a:rPr>
              <a:t/>
            </a:r>
            <a:br>
              <a:rPr lang="nl-NL" dirty="0" smtClean="0">
                <a:hlinkClick r:id="rId3"/>
              </a:rPr>
            </a:br>
            <a:r>
              <a:rPr lang="nl-NL" sz="2700" dirty="0">
                <a:latin typeface="Arial Narrow" panose="020B0606020202030204" pitchFamily="34" charset="0"/>
                <a:hlinkClick r:id="rId4"/>
              </a:rPr>
              <a:t>https://</a:t>
            </a:r>
            <a:r>
              <a:rPr lang="nl-NL" sz="2700" dirty="0" smtClean="0">
                <a:latin typeface="Arial Narrow" panose="020B0606020202030204" pitchFamily="34" charset="0"/>
                <a:hlinkClick r:id="rId4"/>
              </a:rPr>
              <a:t>www.youtube.com/watch?v=l913C0Usj9Mm</a:t>
            </a:r>
            <a:r>
              <a:rPr lang="nl-NL" sz="2700" dirty="0" smtClean="0">
                <a:latin typeface="Arial Narrow" panose="020B0606020202030204" pitchFamily="34" charset="0"/>
              </a:rPr>
              <a:t> </a:t>
            </a:r>
            <a:r>
              <a:rPr lang="nl-NL" dirty="0" smtClean="0"/>
              <a:t>(2.27)</a:t>
            </a:r>
            <a:br>
              <a:rPr lang="nl-NL" dirty="0" smtClean="0"/>
            </a:br>
            <a:r>
              <a:rPr lang="nl-NL" dirty="0" smtClean="0"/>
              <a:t/>
            </a:r>
            <a:br>
              <a:rPr lang="nl-NL" dirty="0" smtClean="0"/>
            </a:br>
            <a:endParaRPr lang="nl-NL" dirty="0"/>
          </a:p>
        </p:txBody>
      </p:sp>
      <p:pic>
        <p:nvPicPr>
          <p:cNvPr id="348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700808"/>
            <a:ext cx="8454430" cy="361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126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700" dirty="0">
                <a:latin typeface="Arial Narrow" panose="020B0606020202030204" pitchFamily="34" charset="0"/>
                <a:hlinkClick r:id="rId3"/>
              </a:rPr>
              <a:t>https://</a:t>
            </a:r>
            <a:r>
              <a:rPr lang="nl-NL" sz="2700" dirty="0" smtClean="0">
                <a:latin typeface="Arial Narrow" panose="020B0606020202030204" pitchFamily="34" charset="0"/>
                <a:hlinkClick r:id="rId3"/>
              </a:rPr>
              <a:t>www.youtube.com/watch?v=cmYbgE6AUnE</a:t>
            </a:r>
            <a:r>
              <a:rPr lang="nl-NL" dirty="0" smtClean="0"/>
              <a:t/>
            </a:r>
            <a:br>
              <a:rPr lang="nl-NL" dirty="0" smtClean="0"/>
            </a:br>
            <a:endParaRPr lang="nl-NL" dirty="0"/>
          </a:p>
        </p:txBody>
      </p:sp>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64" y="2864086"/>
            <a:ext cx="7749580" cy="1451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478855"/>
            <a:ext cx="7749580" cy="1451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268758"/>
            <a:ext cx="827916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959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700" dirty="0">
                <a:latin typeface="Arial Narrow" panose="020B0606020202030204" pitchFamily="34" charset="0"/>
                <a:hlinkClick r:id="rId3"/>
              </a:rPr>
              <a:t>https://</a:t>
            </a:r>
            <a:r>
              <a:rPr lang="nl-NL" sz="2700" dirty="0" smtClean="0">
                <a:latin typeface="Arial Narrow" panose="020B0606020202030204" pitchFamily="34" charset="0"/>
                <a:hlinkClick r:id="rId3"/>
              </a:rPr>
              <a:t>www.youtube.com/watch?v=C4j4RGwh1eQ</a:t>
            </a:r>
            <a:r>
              <a:rPr lang="nl-NL" sz="2700" dirty="0" smtClean="0">
                <a:latin typeface="Arial Narrow" panose="020B0606020202030204" pitchFamily="34" charset="0"/>
              </a:rPr>
              <a:t> </a:t>
            </a:r>
            <a:r>
              <a:rPr lang="nl-NL" dirty="0" smtClean="0"/>
              <a:t>(</a:t>
            </a:r>
            <a:r>
              <a:rPr lang="nl-NL" dirty="0"/>
              <a:t>7</a:t>
            </a:r>
            <a:r>
              <a:rPr lang="nl-NL" dirty="0" smtClean="0"/>
              <a:t>. 19)</a:t>
            </a:r>
            <a:br>
              <a:rPr lang="nl-NL" dirty="0" smtClean="0"/>
            </a:br>
            <a:endParaRPr lang="nl-NL" dirty="0"/>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84784"/>
            <a:ext cx="8488611" cy="477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9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706544" cy="4331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0" y="0"/>
            <a:ext cx="9144000" cy="1077218"/>
          </a:xfrm>
          <a:prstGeom prst="rect">
            <a:avLst/>
          </a:prstGeom>
          <a:solidFill>
            <a:srgbClr val="0070C0"/>
          </a:solidFill>
        </p:spPr>
        <p:txBody>
          <a:bodyPr wrap="square" rtlCol="0">
            <a:spAutoFit/>
          </a:bodyPr>
          <a:lstStyle/>
          <a:p>
            <a:pPr algn="ctr"/>
            <a:endParaRPr lang="nl-NL" sz="3200" b="1" dirty="0" smtClean="0">
              <a:solidFill>
                <a:schemeClr val="bg1"/>
              </a:solidFill>
              <a:latin typeface="Arial Narrow" panose="020B0606020202030204" pitchFamily="34" charset="0"/>
            </a:endParaRPr>
          </a:p>
          <a:p>
            <a:pPr algn="ctr"/>
            <a:r>
              <a:rPr lang="nl-NL" sz="3200" b="1" dirty="0" smtClean="0">
                <a:solidFill>
                  <a:schemeClr val="bg1"/>
                </a:solidFill>
                <a:latin typeface="Arial Narrow" panose="020B0606020202030204" pitchFamily="34" charset="0"/>
              </a:rPr>
              <a:t>Help je werkgeheugen!</a:t>
            </a:r>
            <a:endParaRPr lang="nl-NL"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51375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15" y="1484784"/>
            <a:ext cx="8690378" cy="488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0" y="0"/>
            <a:ext cx="9144000" cy="1569660"/>
          </a:xfrm>
          <a:prstGeom prst="rect">
            <a:avLst/>
          </a:prstGeom>
          <a:solidFill>
            <a:srgbClr val="0070C0"/>
          </a:solidFill>
        </p:spPr>
        <p:txBody>
          <a:bodyPr wrap="square" rtlCol="0">
            <a:spAutoFit/>
          </a:bodyPr>
          <a:lstStyle/>
          <a:p>
            <a:pPr algn="ctr"/>
            <a:endParaRPr lang="nl-NL" sz="3200" b="1" dirty="0" smtClean="0">
              <a:solidFill>
                <a:schemeClr val="bg1"/>
              </a:solidFill>
              <a:latin typeface="Arial Narrow" panose="020B0606020202030204" pitchFamily="34" charset="0"/>
            </a:endParaRPr>
          </a:p>
          <a:p>
            <a:pPr algn="ctr"/>
            <a:r>
              <a:rPr lang="nl-NL" sz="3200" b="1" dirty="0" smtClean="0">
                <a:solidFill>
                  <a:schemeClr val="bg1"/>
                </a:solidFill>
                <a:latin typeface="Arial Narrow" panose="020B0606020202030204" pitchFamily="34" charset="0"/>
              </a:rPr>
              <a:t>Tekstverbanden / verbanden binnen een fragment</a:t>
            </a:r>
          </a:p>
          <a:p>
            <a:pPr algn="ctr"/>
            <a:endParaRPr lang="nl-NL"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04851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33600"/>
            <a:ext cx="8138592" cy="4574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108520" y="0"/>
            <a:ext cx="9125408" cy="1569660"/>
          </a:xfrm>
          <a:prstGeom prst="rect">
            <a:avLst/>
          </a:prstGeom>
          <a:solidFill>
            <a:srgbClr val="0070C0"/>
          </a:solidFill>
        </p:spPr>
        <p:txBody>
          <a:bodyPr wrap="square" rtlCol="0">
            <a:spAutoFit/>
          </a:bodyPr>
          <a:lstStyle/>
          <a:p>
            <a:pPr algn="ctr"/>
            <a:endParaRPr lang="nl-NL" sz="3200" b="1" dirty="0" smtClean="0">
              <a:solidFill>
                <a:schemeClr val="bg1"/>
              </a:solidFill>
              <a:latin typeface="Arial Narrow" panose="020B0606020202030204" pitchFamily="34" charset="0"/>
            </a:endParaRPr>
          </a:p>
          <a:p>
            <a:pPr algn="ctr"/>
            <a:r>
              <a:rPr lang="nl-NL" sz="3200" b="1" dirty="0" smtClean="0">
                <a:solidFill>
                  <a:schemeClr val="bg1"/>
                </a:solidFill>
                <a:latin typeface="Arial Narrow" panose="020B0606020202030204" pitchFamily="34" charset="0"/>
              </a:rPr>
              <a:t>De grote lijn en hoofdzaken</a:t>
            </a:r>
          </a:p>
          <a:p>
            <a:pPr algn="ctr"/>
            <a:endParaRPr lang="nl-NL"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57776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28" y="1628800"/>
            <a:ext cx="8642648" cy="4858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0" y="0"/>
            <a:ext cx="9144000" cy="1569660"/>
          </a:xfrm>
          <a:prstGeom prst="rect">
            <a:avLst/>
          </a:prstGeom>
          <a:solidFill>
            <a:srgbClr val="0070C0"/>
          </a:solidFill>
        </p:spPr>
        <p:txBody>
          <a:bodyPr wrap="square" rtlCol="0">
            <a:spAutoFit/>
          </a:bodyPr>
          <a:lstStyle/>
          <a:p>
            <a:pPr algn="ctr"/>
            <a:endParaRPr lang="nl-NL" sz="3200" b="1" dirty="0" smtClean="0">
              <a:solidFill>
                <a:schemeClr val="bg1"/>
              </a:solidFill>
              <a:latin typeface="Arial Narrow" panose="020B0606020202030204" pitchFamily="34" charset="0"/>
            </a:endParaRPr>
          </a:p>
          <a:p>
            <a:pPr algn="ctr"/>
            <a:r>
              <a:rPr lang="nl-NL" sz="3200" b="1" dirty="0" smtClean="0">
                <a:solidFill>
                  <a:schemeClr val="bg1"/>
                </a:solidFill>
                <a:latin typeface="Arial Narrow" panose="020B0606020202030204" pitchFamily="34" charset="0"/>
              </a:rPr>
              <a:t>Daar zijn ze weer: signaalwoorden!</a:t>
            </a:r>
          </a:p>
          <a:p>
            <a:pPr algn="ctr"/>
            <a:endParaRPr lang="nl-NL"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521639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0" y="1340768"/>
            <a:ext cx="9144000" cy="5372100"/>
          </a:xfrm>
          <a:prstGeom prst="rect">
            <a:avLst/>
          </a:prstGeom>
        </p:spPr>
      </p:pic>
      <p:sp>
        <p:nvSpPr>
          <p:cNvPr id="6" name="Tekstvak 5"/>
          <p:cNvSpPr txBox="1"/>
          <p:nvPr/>
        </p:nvSpPr>
        <p:spPr>
          <a:xfrm>
            <a:off x="179512" y="332656"/>
            <a:ext cx="8352928" cy="584775"/>
          </a:xfrm>
          <a:prstGeom prst="rect">
            <a:avLst/>
          </a:prstGeom>
          <a:noFill/>
        </p:spPr>
        <p:txBody>
          <a:bodyPr wrap="square" rtlCol="0">
            <a:spAutoFit/>
          </a:bodyPr>
          <a:lstStyle/>
          <a:p>
            <a:pPr algn="ctr"/>
            <a:r>
              <a:rPr lang="nl-NL" sz="3200" dirty="0" smtClean="0">
                <a:latin typeface="Arial Narrow" panose="020B0606020202030204" pitchFamily="34" charset="0"/>
              </a:rPr>
              <a:t>Wat hoort bij 1, 2, en 3…?</a:t>
            </a:r>
            <a:endParaRPr lang="nl-NL" sz="3200" dirty="0">
              <a:latin typeface="Arial Narrow" panose="020B0606020202030204" pitchFamily="34" charset="0"/>
            </a:endParaRPr>
          </a:p>
        </p:txBody>
      </p:sp>
    </p:spTree>
    <p:extLst>
      <p:ext uri="{BB962C8B-B14F-4D97-AF65-F5344CB8AC3E}">
        <p14:creationId xmlns:p14="http://schemas.microsoft.com/office/powerpoint/2010/main" val="91315854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440</Words>
  <Application>Microsoft Office PowerPoint</Application>
  <PresentationFormat>Diavoorstelling (4:3)</PresentationFormat>
  <Paragraphs>106</Paragraphs>
  <Slides>44</Slides>
  <Notes>35</Notes>
  <HiddenSlides>0</HiddenSlides>
  <MMClips>0</MMClips>
  <ScaleCrop>false</ScaleCrop>
  <HeadingPairs>
    <vt:vector size="4" baseType="variant">
      <vt:variant>
        <vt:lpstr>Thema</vt:lpstr>
      </vt:variant>
      <vt:variant>
        <vt:i4>1</vt:i4>
      </vt:variant>
      <vt:variant>
        <vt:lpstr>Diatitels</vt:lpstr>
      </vt:variant>
      <vt:variant>
        <vt:i4>44</vt:i4>
      </vt:variant>
    </vt:vector>
  </HeadingPairs>
  <TitlesOfParts>
    <vt:vector size="45" baseType="lpstr">
      <vt:lpstr>Kantoorthema</vt:lpstr>
      <vt:lpstr>PowerPoint-presentatie</vt:lpstr>
      <vt:lpstr>PowerPoint-presentatie</vt:lpstr>
      <vt:lpstr>Waarop ook letten</vt:lpstr>
      <vt:lpstr>PowerPoint-presentatie</vt:lpstr>
      <vt:lpstr>PowerPoint-presentatie</vt:lpstr>
      <vt:lpstr>PowerPoint-presentatie</vt:lpstr>
      <vt:lpstr>PowerPoint-presentatie</vt:lpstr>
      <vt:lpstr>PowerPoint-presentatie</vt:lpstr>
      <vt:lpstr>PowerPoint-presentatie</vt:lpstr>
      <vt:lpstr>a,b of c?</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 b of c? </vt:lpstr>
      <vt:lpstr>https://www.youtube.com/watch?v=D4h5O_ZRxXw (1.46) </vt:lpstr>
      <vt:lpstr>  https://youtu.be/2SohQo6pMEA  (2.25)  </vt:lpstr>
      <vt:lpstr>  https://www.youtube.com/watch?v=p3ILHM28Wzs (2.08) </vt:lpstr>
      <vt:lpstr>  https://schooltv.nl/video/waarom-spreken-ze-in-zuid-afrika-een-soort-nederlands-een-mengelmoes-van-verschillende-talen/ (1.27)   </vt:lpstr>
      <vt:lpstr>PowerPoint-presentatie</vt:lpstr>
      <vt:lpstr>PowerPoint-presentatie</vt:lpstr>
      <vt:lpstr> https://www.youtube.com/watch?v=l913C0Usj9Mm (2.27)  </vt:lpstr>
      <vt:lpstr>https://www.youtube.com/watch?v=cmYbgE6AUnE </vt:lpstr>
      <vt:lpstr>https://www.youtube.com/watch?v=C4j4RGwh1eQ (7. 19)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Mieke</dc:creator>
  <cp:lastModifiedBy>Mieke</cp:lastModifiedBy>
  <cp:revision>24</cp:revision>
  <dcterms:created xsi:type="dcterms:W3CDTF">2019-12-04T22:18:31Z</dcterms:created>
  <dcterms:modified xsi:type="dcterms:W3CDTF">2020-10-14T19:31:32Z</dcterms:modified>
</cp:coreProperties>
</file>