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7" r:id="rId2"/>
    <p:sldId id="275"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99" autoAdjust="0"/>
    <p:restoredTop sz="94660"/>
  </p:normalViewPr>
  <p:slideViewPr>
    <p:cSldViewPr>
      <p:cViewPr varScale="1">
        <p:scale>
          <a:sx n="68" d="100"/>
          <a:sy n="68" d="100"/>
        </p:scale>
        <p:origin x="-102" y="-4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1DC785-10D7-495F-9BD1-50D45BB96CF3}" type="datetimeFigureOut">
              <a:rPr lang="nl-NL" smtClean="0"/>
              <a:t>7-2-2020</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85D911-E91E-46FE-81B7-7C19AB4226B8}" type="slidenum">
              <a:rPr lang="nl-NL" smtClean="0"/>
              <a:t>‹nr.›</a:t>
            </a:fld>
            <a:endParaRPr lang="nl-NL"/>
          </a:p>
        </p:txBody>
      </p:sp>
    </p:spTree>
    <p:extLst>
      <p:ext uri="{BB962C8B-B14F-4D97-AF65-F5344CB8AC3E}">
        <p14:creationId xmlns:p14="http://schemas.microsoft.com/office/powerpoint/2010/main" val="3100573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Het maken van schriftelijke stukken is niet iets wat alleen op school van je wordt gevraagd. Overal in bedrijven en instellingen worden problemen onderzocht, presenteren mensen hun ideeën aan anderen en worden belangrijke beslissingen genomen op basis van uitgebrachte rapporten.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Het stageverslag is naast zakelijke informatie ook een persoonlijke verslag. Je mag dan ook best schrijven “Ik vind het een prima bedrijf”. Ben wel respectvol. </a:t>
            </a:r>
          </a:p>
          <a:p>
            <a:endParaRPr lang="nl-NL" dirty="0"/>
          </a:p>
        </p:txBody>
      </p:sp>
      <p:sp>
        <p:nvSpPr>
          <p:cNvPr id="4" name="Tijdelijke aanduiding voor dianummer 3"/>
          <p:cNvSpPr>
            <a:spLocks noGrp="1"/>
          </p:cNvSpPr>
          <p:nvPr>
            <p:ph type="sldNum" sz="quarter" idx="10"/>
          </p:nvPr>
        </p:nvSpPr>
        <p:spPr/>
        <p:txBody>
          <a:bodyPr/>
          <a:lstStyle/>
          <a:p>
            <a:fld id="{7E2B7E4B-C5E7-4710-AD2C-115B7C8E33C5}" type="slidenum">
              <a:rPr lang="nl-NL" smtClean="0"/>
              <a:t>3</a:t>
            </a:fld>
            <a:endParaRPr lang="nl-NL"/>
          </a:p>
        </p:txBody>
      </p:sp>
    </p:spTree>
    <p:extLst>
      <p:ext uri="{BB962C8B-B14F-4D97-AF65-F5344CB8AC3E}">
        <p14:creationId xmlns:p14="http://schemas.microsoft.com/office/powerpoint/2010/main" val="331915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1A4</a:t>
            </a:r>
          </a:p>
          <a:p>
            <a:r>
              <a:rPr lang="nl-NL" sz="1200" kern="1200" dirty="0" smtClean="0">
                <a:solidFill>
                  <a:schemeClr val="tx1"/>
                </a:solidFill>
                <a:effectLst/>
                <a:latin typeface="+mn-lt"/>
                <a:ea typeface="+mn-ea"/>
                <a:cs typeface="+mn-cs"/>
              </a:rPr>
              <a:t>Tip: Het voorwoord is een persoonlijk, het eerste stuk waarin je kort vertelt wie je bent en waarom je dit stageverslag hebt gemaakt. Ook bedank je in het voorwoord iedereen die jou heeft geholpen tijdens je stageperiode. Meestal is een voorwoord niet langer dan 300woorden. Een voorwoord is geen must om in je stageverslag te hebben, maar geeft de lezer wel context over wat hij of zij kan verwachten van het verslag.</a:t>
            </a:r>
          </a:p>
          <a:p>
            <a:endParaRPr lang="nl-NL"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Max. 250 woorden</a:t>
            </a:r>
            <a:endParaRPr lang="nl-NL"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Zorg ervoor dat je voorwoord niet langer is dan 4 à 5 alinea’s. </a:t>
            </a:r>
          </a:p>
          <a:p>
            <a:pPr lvl="0"/>
            <a:r>
              <a:rPr lang="nl-NL" sz="1200" kern="1200" dirty="0" smtClean="0">
                <a:solidFill>
                  <a:schemeClr val="tx1"/>
                </a:solidFill>
                <a:effectLst/>
                <a:latin typeface="+mn-lt"/>
                <a:ea typeface="+mn-ea"/>
                <a:cs typeface="+mn-cs"/>
              </a:rPr>
              <a:t>- Je kunt hier kort (in een alinea van niet meer dan 4 regels) je ervaring als stagiair(e) beschrijven.</a:t>
            </a:r>
          </a:p>
          <a:p>
            <a:pPr lvl="1"/>
            <a:r>
              <a:rPr lang="nl-NL" sz="1200" kern="1200" dirty="0" smtClean="0">
                <a:solidFill>
                  <a:schemeClr val="tx1"/>
                </a:solidFill>
                <a:effectLst/>
                <a:latin typeface="+mn-lt"/>
                <a:ea typeface="+mn-ea"/>
                <a:cs typeface="+mn-cs"/>
              </a:rPr>
              <a:t>Met hoeveel plezier heb je de stage afgerond en hoeveel heb je ervan geleerd? </a:t>
            </a:r>
          </a:p>
          <a:p>
            <a:pPr lvl="0"/>
            <a:r>
              <a:rPr lang="nl-NL" sz="1200" kern="1200" dirty="0" smtClean="0">
                <a:solidFill>
                  <a:schemeClr val="tx1"/>
                </a:solidFill>
                <a:effectLst/>
                <a:latin typeface="+mn-lt"/>
                <a:ea typeface="+mn-ea"/>
                <a:cs typeface="+mn-cs"/>
              </a:rPr>
              <a:t>- Hier kun je de mensen die je hebben geholpen bedanken, zoals je stagebegeleiders en studiebegeleiders en misschien een behulpzame collega ter plekke. </a:t>
            </a:r>
          </a:p>
          <a:p>
            <a:pPr lvl="1"/>
            <a:r>
              <a:rPr lang="nl-NL" sz="1200" kern="1200" dirty="0" smtClean="0">
                <a:solidFill>
                  <a:schemeClr val="tx1"/>
                </a:solidFill>
                <a:effectLst/>
                <a:latin typeface="+mn-lt"/>
                <a:ea typeface="+mn-ea"/>
                <a:cs typeface="+mn-cs"/>
              </a:rPr>
              <a:t>Wie heeft jou geholpen om je stage goed af te ronden en je stageverslag te schrijven? </a:t>
            </a:r>
          </a:p>
          <a:p>
            <a:pPr lvl="1"/>
            <a:r>
              <a:rPr lang="nl-NL" sz="1200" kern="1200" dirty="0" smtClean="0">
                <a:solidFill>
                  <a:schemeClr val="tx1"/>
                </a:solidFill>
                <a:effectLst/>
                <a:latin typeface="+mn-lt"/>
                <a:ea typeface="+mn-ea"/>
                <a:cs typeface="+mn-cs"/>
              </a:rPr>
              <a:t>Waarvoor wil je hen bedanken? </a:t>
            </a:r>
          </a:p>
          <a:p>
            <a:pPr lvl="0"/>
            <a:r>
              <a:rPr lang="nl-NL" sz="1200" kern="1200" dirty="0" smtClean="0">
                <a:solidFill>
                  <a:schemeClr val="tx1"/>
                </a:solidFill>
                <a:effectLst/>
                <a:latin typeface="+mn-lt"/>
                <a:ea typeface="+mn-ea"/>
                <a:cs typeface="+mn-cs"/>
              </a:rPr>
              <a:t>	Bedank eerst degenen die je het meest geholpen hebben. </a:t>
            </a:r>
          </a:p>
          <a:p>
            <a:pPr lvl="1"/>
            <a:r>
              <a:rPr lang="nl-NL" sz="1200" kern="1200" dirty="0" smtClean="0">
                <a:solidFill>
                  <a:schemeClr val="tx1"/>
                </a:solidFill>
                <a:effectLst/>
                <a:latin typeface="+mn-lt"/>
                <a:ea typeface="+mn-ea"/>
                <a:cs typeface="+mn-cs"/>
              </a:rPr>
              <a:t>	Wie heeft je het best geholpen, wie daarna en wie daarna? </a:t>
            </a:r>
          </a:p>
          <a:p>
            <a:pPr lvl="0"/>
            <a:r>
              <a:rPr lang="nl-NL" sz="1200" kern="1200" dirty="0" smtClean="0">
                <a:solidFill>
                  <a:schemeClr val="tx1"/>
                </a:solidFill>
                <a:effectLst/>
                <a:latin typeface="+mn-lt"/>
                <a:ea typeface="+mn-ea"/>
                <a:cs typeface="+mn-cs"/>
              </a:rPr>
              <a:t>Gebruik consistent voornaam en achternaam of alleen achternamen als je mensen bedankt. </a:t>
            </a:r>
          </a:p>
          <a:p>
            <a:pPr lvl="0"/>
            <a:r>
              <a:rPr lang="nl-NL" sz="1200" kern="1200" dirty="0" smtClean="0">
                <a:solidFill>
                  <a:schemeClr val="tx1"/>
                </a:solidFill>
                <a:effectLst/>
                <a:latin typeface="+mn-lt"/>
                <a:ea typeface="+mn-ea"/>
                <a:cs typeface="+mn-cs"/>
              </a:rPr>
              <a:t>- Eindig je voorwoord met je naam, plaats en datum. </a:t>
            </a:r>
          </a:p>
          <a:p>
            <a:pPr lvl="1"/>
            <a:r>
              <a:rPr lang="nl-NL" sz="1200" kern="1200" dirty="0" smtClean="0">
                <a:solidFill>
                  <a:schemeClr val="tx1"/>
                </a:solidFill>
                <a:effectLst/>
                <a:latin typeface="+mn-lt"/>
                <a:ea typeface="+mn-ea"/>
                <a:cs typeface="+mn-cs"/>
              </a:rPr>
              <a:t>Wat is je naam, waar ben je nu en welke datum is het nu (vul dit als allerlaatst in voordat je gaat printen)? </a:t>
            </a:r>
          </a:p>
          <a:p>
            <a:endParaRPr lang="nl-NL" dirty="0"/>
          </a:p>
        </p:txBody>
      </p:sp>
      <p:sp>
        <p:nvSpPr>
          <p:cNvPr id="4" name="Tijdelijke aanduiding voor dianummer 3"/>
          <p:cNvSpPr>
            <a:spLocks noGrp="1"/>
          </p:cNvSpPr>
          <p:nvPr>
            <p:ph type="sldNum" sz="quarter" idx="10"/>
          </p:nvPr>
        </p:nvSpPr>
        <p:spPr/>
        <p:txBody>
          <a:bodyPr/>
          <a:lstStyle/>
          <a:p>
            <a:fld id="{7E2B7E4B-C5E7-4710-AD2C-115B7C8E33C5}" type="slidenum">
              <a:rPr lang="nl-NL" smtClean="0"/>
              <a:t>13</a:t>
            </a:fld>
            <a:endParaRPr lang="nl-NL"/>
          </a:p>
        </p:txBody>
      </p:sp>
    </p:spTree>
    <p:extLst>
      <p:ext uri="{BB962C8B-B14F-4D97-AF65-F5344CB8AC3E}">
        <p14:creationId xmlns:p14="http://schemas.microsoft.com/office/powerpoint/2010/main" val="3504537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inhoudsopgave is een overzicht van de onderdelen in je scriptie. Dit overzicht moet duidelijkheid bieden aan de lezer. Daarom moet je je vasthouden aan maximaal twee pagina’s voor de inhoudsopgave.</a:t>
            </a:r>
          </a:p>
          <a:p>
            <a:r>
              <a:rPr lang="nl-NL" dirty="0" smtClean="0"/>
              <a:t>Verschil in koppen bij gebruik van hoofdstukken en paragrafen. Voorzien van duidelijke titels.</a:t>
            </a:r>
          </a:p>
          <a:p>
            <a:endParaRPr lang="nl-NL" dirty="0" smtClean="0"/>
          </a:p>
          <a:p>
            <a:r>
              <a:rPr lang="nl-NL" dirty="0" smtClean="0"/>
              <a:t>Check, check, dubbelcheck</a:t>
            </a:r>
          </a:p>
          <a:p>
            <a:r>
              <a:rPr lang="nl-NL" dirty="0" smtClean="0"/>
              <a:t>Inkoppertje, maar wel heel goed: laat je verslag lezen door een van je ouders, vrienden of klasgenoten. Vier ogen zien meer dan twee. Zeker als je al een tijdje met je verslag bezig bent. Dan ben je blind voor je eigen tikfouten.</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7E2B7E4B-C5E7-4710-AD2C-115B7C8E33C5}" type="slidenum">
              <a:rPr lang="nl-NL" smtClean="0"/>
              <a:t>14</a:t>
            </a:fld>
            <a:endParaRPr lang="nl-NL"/>
          </a:p>
        </p:txBody>
      </p:sp>
    </p:spTree>
    <p:extLst>
      <p:ext uri="{BB962C8B-B14F-4D97-AF65-F5344CB8AC3E}">
        <p14:creationId xmlns:p14="http://schemas.microsoft.com/office/powerpoint/2010/main" val="567739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Check, check, dubbelcheck</a:t>
            </a:r>
          </a:p>
          <a:p>
            <a:r>
              <a:rPr lang="nl-NL" dirty="0" smtClean="0"/>
              <a:t>Inkoppertje, maar wel heel goed: laat je verslag lezen door een van je ouders, vrienden of klasgenoten. Vier ogen zien meer dan twee. Zeker als je al een tijdje met je verslag bezig bent. Dan ben je blind voor je eigen tikfoutjes.</a:t>
            </a:r>
          </a:p>
          <a:p>
            <a:r>
              <a:rPr lang="nl-NL" dirty="0" smtClean="0"/>
              <a:t>Nachtje doorhalen om je stageverslag te schrijven?</a:t>
            </a:r>
          </a:p>
          <a:p>
            <a:r>
              <a:rPr lang="nl-NL" dirty="0" smtClean="0"/>
              <a:t>Een stageverslag schrijven is best een klus, zeker voor praktisch</a:t>
            </a:r>
            <a:r>
              <a:rPr lang="nl-NL" baseline="0" dirty="0" smtClean="0"/>
              <a:t> ingestelde studenten! </a:t>
            </a:r>
            <a:r>
              <a:rPr lang="nl-NL" dirty="0" smtClean="0"/>
              <a:t>Er zit vaak meer werk in dan je denkt. Begin op tijd</a:t>
            </a:r>
            <a:r>
              <a:rPr lang="nl-NL" baseline="0" dirty="0" smtClean="0"/>
              <a:t> en nogmaals start met het bijhouden van een logboek. Werk eventueel tussendoor je </a:t>
            </a:r>
            <a:r>
              <a:rPr lang="nl-NL" baseline="0" dirty="0" err="1" smtClean="0"/>
              <a:t>mindmap</a:t>
            </a:r>
            <a:r>
              <a:rPr lang="nl-NL" baseline="0" dirty="0" smtClean="0"/>
              <a:t> bij, zodat je het plaatje steeds op je netvlies hebt zitten. </a:t>
            </a:r>
          </a:p>
          <a:p>
            <a:endParaRPr lang="nl-NL"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Er moet een goed overzichtelijk raamwerk zijn. De lezer moet direct snappen waar het over gaat. De hoofdstukken worden weer onderverdeeld in paragrafen. Elk hoofdstuk en paragraaf bevat: een nummer, een titel en een paginanummer. Net als de andere onderdelen van je verslag (omslag, algemene gegevens, inhoudsopgave, inleiding enz.) beginnen alle hoofdstukken op een nieuwe pagina. P</a:t>
            </a:r>
            <a:r>
              <a:rPr lang="nl-NL" sz="1200" u="sng" kern="1200" dirty="0" smtClean="0">
                <a:solidFill>
                  <a:schemeClr val="tx1"/>
                </a:solidFill>
                <a:effectLst/>
                <a:latin typeface="+mn-lt"/>
                <a:ea typeface="+mn-ea"/>
                <a:cs typeface="+mn-cs"/>
              </a:rPr>
              <a:t>aragrafen</a:t>
            </a:r>
            <a:r>
              <a:rPr lang="nl-NL" sz="1200" kern="1200" dirty="0" smtClean="0">
                <a:solidFill>
                  <a:schemeClr val="tx1"/>
                </a:solidFill>
                <a:effectLst/>
                <a:latin typeface="+mn-lt"/>
                <a:ea typeface="+mn-ea"/>
                <a:cs typeface="+mn-cs"/>
              </a:rPr>
              <a:t> zijn kleine onderdelen van een hoofdstuk en beginnen daarom niet op een nieuwe pagina.</a:t>
            </a:r>
          </a:p>
          <a:p>
            <a:pPr lvl="0"/>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In de bijlage staan bepaalde stukken tekst, tekeningen of andere gegevens die te uitgebreid zijn om in je stageverslag op te nemen. Het stageverslag wordt daardoor te veel onderbroken met misschien voor jou wel belangrijke tekst of voorbeelden maar niet altijd voor het verhaal.</a:t>
            </a:r>
          </a:p>
          <a:p>
            <a:r>
              <a:rPr lang="nl-NL" sz="1200" kern="1200" dirty="0" smtClean="0">
                <a:solidFill>
                  <a:schemeClr val="tx1"/>
                </a:solidFill>
                <a:effectLst/>
                <a:latin typeface="+mn-lt"/>
                <a:ea typeface="+mn-ea"/>
                <a:cs typeface="+mn-cs"/>
              </a:rPr>
              <a:t>Je kunt dan in je tekst verwijzen naar bepaalde stukken in de bijlage. Deze stukken tekst geven dan een verduidelijking van de dingen die je beschreven hebt of hebt ondernomen.</a:t>
            </a: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Tip: Wil jij ook in een handomdraai een inhoudsopgave creëren? Ga dan in Word </a:t>
            </a:r>
            <a:r>
              <a:rPr lang="nl-NL" sz="1200" kern="1200" dirty="0" err="1" smtClean="0">
                <a:solidFill>
                  <a:schemeClr val="tx1"/>
                </a:solidFill>
                <a:effectLst/>
                <a:latin typeface="+mn-lt"/>
                <a:ea typeface="+mn-ea"/>
                <a:cs typeface="+mn-cs"/>
              </a:rPr>
              <a:t>naar‘Verwijzingen</a:t>
            </a:r>
            <a:r>
              <a:rPr lang="nl-NL" sz="1200" kern="1200" dirty="0" smtClean="0">
                <a:solidFill>
                  <a:schemeClr val="tx1"/>
                </a:solidFill>
                <a:effectLst/>
                <a:latin typeface="+mn-lt"/>
                <a:ea typeface="+mn-ea"/>
                <a:cs typeface="+mn-cs"/>
              </a:rPr>
              <a:t>’ en klik daarna op ‘Index toevoegen’. Let op: je moet de inhoudsopgave wel zelf bijwerken als je iets verandert in je stageverslag. Klik in dat geval met je linkermuisknop op de inhoudsopgave en selecteer ‘Veld bijwerken’.</a:t>
            </a:r>
            <a:endParaRPr lang="nl-NL" dirty="0"/>
          </a:p>
        </p:txBody>
      </p:sp>
      <p:sp>
        <p:nvSpPr>
          <p:cNvPr id="4" name="Tijdelijke aanduiding voor dianummer 3"/>
          <p:cNvSpPr>
            <a:spLocks noGrp="1"/>
          </p:cNvSpPr>
          <p:nvPr>
            <p:ph type="sldNum" sz="quarter" idx="10"/>
          </p:nvPr>
        </p:nvSpPr>
        <p:spPr/>
        <p:txBody>
          <a:bodyPr/>
          <a:lstStyle/>
          <a:p>
            <a:fld id="{7E2B7E4B-C5E7-4710-AD2C-115B7C8E33C5}" type="slidenum">
              <a:rPr lang="nl-NL" smtClean="0"/>
              <a:t>15</a:t>
            </a:fld>
            <a:endParaRPr lang="nl-NL"/>
          </a:p>
        </p:txBody>
      </p:sp>
    </p:spTree>
    <p:extLst>
      <p:ext uri="{BB962C8B-B14F-4D97-AF65-F5344CB8AC3E}">
        <p14:creationId xmlns:p14="http://schemas.microsoft.com/office/powerpoint/2010/main" val="4238267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1A4</a:t>
            </a:r>
            <a:endParaRPr lang="nl-NL" dirty="0"/>
          </a:p>
        </p:txBody>
      </p:sp>
      <p:sp>
        <p:nvSpPr>
          <p:cNvPr id="4" name="Tijdelijke aanduiding voor dianummer 3"/>
          <p:cNvSpPr>
            <a:spLocks noGrp="1"/>
          </p:cNvSpPr>
          <p:nvPr>
            <p:ph type="sldNum" sz="quarter" idx="10"/>
          </p:nvPr>
        </p:nvSpPr>
        <p:spPr/>
        <p:txBody>
          <a:bodyPr/>
          <a:lstStyle/>
          <a:p>
            <a:fld id="{7E2B7E4B-C5E7-4710-AD2C-115B7C8E33C5}" type="slidenum">
              <a:rPr lang="nl-NL" smtClean="0"/>
              <a:t>16</a:t>
            </a:fld>
            <a:endParaRPr lang="nl-NL"/>
          </a:p>
        </p:txBody>
      </p:sp>
    </p:spTree>
    <p:extLst>
      <p:ext uri="{BB962C8B-B14F-4D97-AF65-F5344CB8AC3E}">
        <p14:creationId xmlns:p14="http://schemas.microsoft.com/office/powerpoint/2010/main" val="4081260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Het is logisch dat er heel veel </a:t>
            </a:r>
            <a:r>
              <a:rPr lang="nl-NL" sz="1200" b="1" u="sng" kern="1200" dirty="0" smtClean="0">
                <a:solidFill>
                  <a:schemeClr val="tx1"/>
                </a:solidFill>
                <a:effectLst/>
                <a:latin typeface="+mn-lt"/>
                <a:ea typeface="+mn-ea"/>
                <a:cs typeface="+mn-cs"/>
              </a:rPr>
              <a:t>foto’s</a:t>
            </a:r>
            <a:r>
              <a:rPr lang="nl-NL" sz="1200" kern="1200" dirty="0" smtClean="0">
                <a:solidFill>
                  <a:schemeClr val="tx1"/>
                </a:solidFill>
                <a:effectLst/>
                <a:latin typeface="+mn-lt"/>
                <a:ea typeface="+mn-ea"/>
                <a:cs typeface="+mn-cs"/>
              </a:rPr>
              <a:t> in staan. Zorg er echter wel voor dat de foto’s iets toevoegen aan het verslag en zet er een onderschrift bij.</a:t>
            </a:r>
          </a:p>
          <a:p>
            <a:r>
              <a:rPr lang="nl-NL" sz="1200" kern="1200" dirty="0" smtClean="0">
                <a:solidFill>
                  <a:schemeClr val="tx1"/>
                </a:solidFill>
                <a:effectLst/>
                <a:latin typeface="+mn-lt"/>
                <a:ea typeface="+mn-ea"/>
                <a:cs typeface="+mn-cs"/>
              </a:rPr>
              <a:t>Je gebruikt in je verslag tekeningen, foto’s, grafieken of tabellen voor zover deze de tekst verduidelijken.</a:t>
            </a:r>
          </a:p>
          <a:p>
            <a:r>
              <a:rPr lang="nl-NL" sz="1200" kern="1200" dirty="0" smtClean="0">
                <a:solidFill>
                  <a:schemeClr val="tx1"/>
                </a:solidFill>
                <a:effectLst/>
                <a:latin typeface="+mn-lt"/>
                <a:ea typeface="+mn-ea"/>
                <a:cs typeface="+mn-cs"/>
              </a:rPr>
              <a:t>Schrijf je samenvatting in de onvoltooid verleden tijd en voltooid verleden tijd als je het hebt over hetgeen je gedaan hebt.</a:t>
            </a:r>
          </a:p>
          <a:p>
            <a:r>
              <a:rPr lang="nl-NL" sz="1200" kern="1200" dirty="0" smtClean="0">
                <a:solidFill>
                  <a:schemeClr val="tx1"/>
                </a:solidFill>
                <a:effectLst/>
                <a:latin typeface="+mn-lt"/>
                <a:ea typeface="+mn-ea"/>
                <a:cs typeface="+mn-cs"/>
              </a:rPr>
              <a:t>Gebruik de onvoltooid tegenwoordige tijd als je je mening uitdrukt. </a:t>
            </a:r>
          </a:p>
          <a:p>
            <a:endParaRPr lang="nl-NL" dirty="0"/>
          </a:p>
        </p:txBody>
      </p:sp>
      <p:sp>
        <p:nvSpPr>
          <p:cNvPr id="4" name="Tijdelijke aanduiding voor dianummer 3"/>
          <p:cNvSpPr>
            <a:spLocks noGrp="1"/>
          </p:cNvSpPr>
          <p:nvPr>
            <p:ph type="sldNum" sz="quarter" idx="10"/>
          </p:nvPr>
        </p:nvSpPr>
        <p:spPr/>
        <p:txBody>
          <a:bodyPr/>
          <a:lstStyle/>
          <a:p>
            <a:fld id="{7E2B7E4B-C5E7-4710-AD2C-115B7C8E33C5}" type="slidenum">
              <a:rPr lang="nl-NL" smtClean="0"/>
              <a:t>17</a:t>
            </a:fld>
            <a:endParaRPr lang="nl-NL"/>
          </a:p>
        </p:txBody>
      </p:sp>
    </p:spTree>
    <p:extLst>
      <p:ext uri="{BB962C8B-B14F-4D97-AF65-F5344CB8AC3E}">
        <p14:creationId xmlns:p14="http://schemas.microsoft.com/office/powerpoint/2010/main" val="1288684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Bedenk dat jouw functioneren vaak samenhangt met de vraag of je duidelijk voor ogen hebt wat je nu precies wilt leren en welke mogelijkheden het bedrijf heeft. Een goede stagevoorbereiding is dan ook belangrijk. </a:t>
            </a:r>
            <a:r>
              <a:rPr lang="nl-NL" sz="1200" b="1" kern="1200" dirty="0" smtClean="0">
                <a:solidFill>
                  <a:schemeClr val="tx1"/>
                </a:solidFill>
                <a:effectLst/>
                <a:latin typeface="+mn-lt"/>
                <a:ea typeface="+mn-ea"/>
                <a:cs typeface="+mn-cs"/>
              </a:rPr>
              <a:t>Voorbereiding</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Bedenk waar of bij wie je de informatie kunt vinden. </a:t>
            </a:r>
            <a:r>
              <a:rPr lang="nl-NL" sz="1200" kern="1200" smtClean="0">
                <a:solidFill>
                  <a:schemeClr val="tx1"/>
                </a:solidFill>
                <a:effectLst/>
                <a:latin typeface="+mn-lt"/>
                <a:ea typeface="+mn-ea"/>
                <a:cs typeface="+mn-cs"/>
              </a:rPr>
              <a:t>Verzamel foto's, een krantenartikel en/of folder over het bedrijf.</a:t>
            </a: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Tip: Als het goed is, heb je je leerdoelen al geformuleerd voordat je stage ging lopen. Bedenk tijdens het formuleren van deze leerdoelen wat je wilt leren tijdens je stage, en op welke vaardigheden je extra wilt letten. Deel deze doelen ook met je begeleider zodat hij/zij je kan helpen deze doelen te behalen. Zorg ervoor dat je tijdens je stage werkt aan deze leerdoelen, zodat je die met vlag en wimpel haalt.</a:t>
            </a: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Een stageverslag bestaat doorgaans uit de volgende onderdelen:</a:t>
            </a:r>
          </a:p>
          <a:p>
            <a:r>
              <a:rPr lang="nl-NL" sz="1200" kern="1200" dirty="0" smtClean="0">
                <a:solidFill>
                  <a:schemeClr val="tx1"/>
                </a:solidFill>
                <a:effectLst/>
                <a:latin typeface="+mn-lt"/>
                <a:ea typeface="+mn-ea"/>
                <a:cs typeface="+mn-cs"/>
              </a:rPr>
              <a:t> </a:t>
            </a:r>
          </a:p>
          <a:p>
            <a:pPr lvl="0"/>
            <a:r>
              <a:rPr lang="nl-NL" sz="1200" kern="1200" dirty="0" smtClean="0">
                <a:solidFill>
                  <a:schemeClr val="tx1"/>
                </a:solidFill>
                <a:effectLst/>
                <a:latin typeface="+mn-lt"/>
                <a:ea typeface="+mn-ea"/>
                <a:cs typeface="+mn-cs"/>
              </a:rPr>
              <a:t>OMSLAG;</a:t>
            </a:r>
          </a:p>
          <a:p>
            <a:pPr lvl="0"/>
            <a:r>
              <a:rPr lang="nl-NL" sz="1200" kern="1200" dirty="0" smtClean="0">
                <a:solidFill>
                  <a:schemeClr val="tx1"/>
                </a:solidFill>
                <a:effectLst/>
                <a:latin typeface="+mn-lt"/>
                <a:ea typeface="+mn-ea"/>
                <a:cs typeface="+mn-cs"/>
              </a:rPr>
              <a:t>ALGEMENE GEGEVENS;</a:t>
            </a:r>
          </a:p>
          <a:p>
            <a:pPr lvl="0"/>
            <a:r>
              <a:rPr lang="nl-NL" sz="1200" kern="1200" dirty="0" smtClean="0">
                <a:solidFill>
                  <a:schemeClr val="tx1"/>
                </a:solidFill>
                <a:effectLst/>
                <a:latin typeface="+mn-lt"/>
                <a:ea typeface="+mn-ea"/>
                <a:cs typeface="+mn-cs"/>
              </a:rPr>
              <a:t>INHOUDSOPGAVE;</a:t>
            </a:r>
          </a:p>
          <a:p>
            <a:pPr lvl="0"/>
            <a:r>
              <a:rPr lang="nl-NL" sz="1200" kern="1200" dirty="0" smtClean="0">
                <a:solidFill>
                  <a:schemeClr val="tx1"/>
                </a:solidFill>
                <a:effectLst/>
                <a:latin typeface="+mn-lt"/>
                <a:ea typeface="+mn-ea"/>
                <a:cs typeface="+mn-cs"/>
              </a:rPr>
              <a:t>INLEIDING;</a:t>
            </a:r>
          </a:p>
          <a:p>
            <a:pPr lvl="0"/>
            <a:r>
              <a:rPr lang="nl-NL" sz="1200" kern="1200" dirty="0" smtClean="0">
                <a:solidFill>
                  <a:schemeClr val="tx1"/>
                </a:solidFill>
                <a:effectLst/>
                <a:latin typeface="+mn-lt"/>
                <a:ea typeface="+mn-ea"/>
                <a:cs typeface="+mn-cs"/>
              </a:rPr>
              <a:t>GESCHIEDENIS EN ORGANISATIE VAN HET BEDRIJF;</a:t>
            </a:r>
          </a:p>
          <a:p>
            <a:pPr lvl="0"/>
            <a:r>
              <a:rPr lang="nl-NL" sz="1200" kern="1200" dirty="0" smtClean="0">
                <a:solidFill>
                  <a:schemeClr val="tx1"/>
                </a:solidFill>
                <a:effectLst/>
                <a:latin typeface="+mn-lt"/>
                <a:ea typeface="+mn-ea"/>
                <a:cs typeface="+mn-cs"/>
              </a:rPr>
              <a:t>DE STAGE-AFDELING </a:t>
            </a:r>
          </a:p>
          <a:p>
            <a:pPr lvl="0"/>
            <a:r>
              <a:rPr lang="nl-NL" sz="1200" kern="1200" dirty="0" smtClean="0">
                <a:solidFill>
                  <a:schemeClr val="tx1"/>
                </a:solidFill>
                <a:effectLst/>
                <a:latin typeface="+mn-lt"/>
                <a:ea typeface="+mn-ea"/>
                <a:cs typeface="+mn-cs"/>
              </a:rPr>
              <a:t>DE WERKZAAMHEDEN</a:t>
            </a:r>
          </a:p>
          <a:p>
            <a:pPr lvl="0"/>
            <a:r>
              <a:rPr lang="nl-NL" sz="1200" kern="1200" dirty="0" smtClean="0">
                <a:solidFill>
                  <a:schemeClr val="tx1"/>
                </a:solidFill>
                <a:effectLst/>
                <a:latin typeface="+mn-lt"/>
                <a:ea typeface="+mn-ea"/>
                <a:cs typeface="+mn-cs"/>
              </a:rPr>
              <a:t>HET PERSOONLIJK FUNCTIONEREN;</a:t>
            </a:r>
          </a:p>
          <a:p>
            <a:pPr lvl="0"/>
            <a:r>
              <a:rPr lang="nl-NL" sz="1200" kern="1200" dirty="0" smtClean="0">
                <a:solidFill>
                  <a:schemeClr val="tx1"/>
                </a:solidFill>
                <a:effectLst/>
                <a:latin typeface="+mn-lt"/>
                <a:ea typeface="+mn-ea"/>
                <a:cs typeface="+mn-cs"/>
              </a:rPr>
              <a:t>CONCLUSIE;</a:t>
            </a:r>
          </a:p>
          <a:p>
            <a:pPr lvl="0"/>
            <a:r>
              <a:rPr lang="nl-NL" sz="1200" kern="1200" dirty="0" smtClean="0">
                <a:solidFill>
                  <a:schemeClr val="tx1"/>
                </a:solidFill>
                <a:effectLst/>
                <a:latin typeface="+mn-lt"/>
                <a:ea typeface="+mn-ea"/>
                <a:cs typeface="+mn-cs"/>
              </a:rPr>
              <a:t>NAWOORD;</a:t>
            </a:r>
          </a:p>
          <a:p>
            <a:pPr lvl="0"/>
            <a:r>
              <a:rPr lang="nl-NL" sz="1200" kern="1200" dirty="0" smtClean="0">
                <a:solidFill>
                  <a:schemeClr val="tx1"/>
                </a:solidFill>
                <a:effectLst/>
                <a:latin typeface="+mn-lt"/>
                <a:ea typeface="+mn-ea"/>
                <a:cs typeface="+mn-cs"/>
              </a:rPr>
              <a:t>BIJLAGE.</a:t>
            </a:r>
          </a:p>
          <a:p>
            <a:endParaRPr lang="nl-NL" dirty="0"/>
          </a:p>
        </p:txBody>
      </p:sp>
      <p:sp>
        <p:nvSpPr>
          <p:cNvPr id="4" name="Tijdelijke aanduiding voor dianummer 3"/>
          <p:cNvSpPr>
            <a:spLocks noGrp="1"/>
          </p:cNvSpPr>
          <p:nvPr>
            <p:ph type="sldNum" sz="quarter" idx="10"/>
          </p:nvPr>
        </p:nvSpPr>
        <p:spPr/>
        <p:txBody>
          <a:bodyPr/>
          <a:lstStyle/>
          <a:p>
            <a:fld id="{7E2B7E4B-C5E7-4710-AD2C-115B7C8E33C5}" type="slidenum">
              <a:rPr lang="nl-NL" smtClean="0"/>
              <a:t>4</a:t>
            </a:fld>
            <a:endParaRPr lang="nl-NL"/>
          </a:p>
        </p:txBody>
      </p:sp>
    </p:spTree>
    <p:extLst>
      <p:ext uri="{BB962C8B-B14F-4D97-AF65-F5344CB8AC3E}">
        <p14:creationId xmlns:p14="http://schemas.microsoft.com/office/powerpoint/2010/main" val="2081710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15 – 25% van je verslag. Of zie richtlijnen van je stageboekje.</a:t>
            </a:r>
            <a:r>
              <a:rPr lang="nl-NL" baseline="0" dirty="0" smtClean="0"/>
              <a:t> </a:t>
            </a:r>
            <a:endParaRPr lang="nl-NL" dirty="0" smtClean="0"/>
          </a:p>
          <a:p>
            <a:r>
              <a:rPr lang="nl-NL" sz="1200" kern="1200" dirty="0" smtClean="0">
                <a:solidFill>
                  <a:schemeClr val="tx1"/>
                </a:solidFill>
                <a:effectLst/>
                <a:latin typeface="+mn-lt"/>
                <a:ea typeface="+mn-ea"/>
                <a:cs typeface="+mn-cs"/>
              </a:rPr>
              <a:t>De inleiding is eigenlijk het beginpunt van je tekst. Hierin beschrijf je:</a:t>
            </a:r>
          </a:p>
          <a:p>
            <a:r>
              <a:rPr lang="nl-NL" sz="1200" kern="1200" dirty="0" smtClean="0">
                <a:solidFill>
                  <a:schemeClr val="tx1"/>
                </a:solidFill>
                <a:effectLst/>
                <a:latin typeface="+mn-lt"/>
                <a:ea typeface="+mn-ea"/>
                <a:cs typeface="+mn-cs"/>
              </a:rPr>
              <a:t>Over wat voor onderwerp het stageverslag gaat: voor wie je het verslag schrijft / in het kader van welke opleiding.</a:t>
            </a:r>
          </a:p>
          <a:p>
            <a:pPr lvl="0"/>
            <a:r>
              <a:rPr lang="nl-NL" sz="1200" kern="1200" dirty="0" smtClean="0">
                <a:solidFill>
                  <a:schemeClr val="tx1"/>
                </a:solidFill>
                <a:effectLst/>
                <a:latin typeface="+mn-lt"/>
                <a:ea typeface="+mn-ea"/>
                <a:cs typeface="+mn-cs"/>
              </a:rPr>
              <a:t>Je geeft informatie over de opbouw van het verslag, welke hoofdstukken zijn er en wat bespreken ze?</a:t>
            </a:r>
          </a:p>
          <a:p>
            <a:pPr lvl="0"/>
            <a:r>
              <a:rPr lang="nl-NL" sz="1200" kern="1200" dirty="0" smtClean="0">
                <a:solidFill>
                  <a:schemeClr val="tx1"/>
                </a:solidFill>
                <a:effectLst/>
                <a:latin typeface="+mn-lt"/>
                <a:ea typeface="+mn-ea"/>
                <a:cs typeface="+mn-cs"/>
              </a:rPr>
              <a:t>Een korte samenvatting van de inhoud. Het geeft al een kijkje in de keuken. Je stelt jezelf voor. Wat mag de lezer verwachten? Probeer je eigen inleiding te maken. De inleiding zegt iets over jou en over het verslag dat jij hebt gemaakt.</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Tip: in de inleiding kun je kort aangeven bij welk bedrijf en op welke afdeling je stage hebt gelopen, en waarom je specifiek bij dit bedrijf of deze afdeling stage wilde lopen.</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Hoewel de inleiding in het begin van je scriptie staat betekent dit niet dat je eerst de inleiding af moet maken voordat je aan de rest van je onderzoek kunt beginnen. Hoe verder je in je onderzoek komt hoe makkelijker het wordt om een goede inleiding die ‘</a:t>
            </a:r>
            <a:r>
              <a:rPr lang="nl-NL" dirty="0" err="1" smtClean="0"/>
              <a:t>to</a:t>
            </a:r>
            <a:r>
              <a:rPr lang="nl-NL" dirty="0" smtClean="0"/>
              <a:t> </a:t>
            </a:r>
            <a:r>
              <a:rPr lang="nl-NL" dirty="0" err="1" smtClean="0"/>
              <a:t>the</a:t>
            </a:r>
            <a:r>
              <a:rPr lang="nl-NL" dirty="0" smtClean="0"/>
              <a:t> point’ is te schrijven. Het is dus helemaal geen ramp als je niet meteen een vlekkeloze inleiding kunt schrijven. Pak op een later tijdstip de inleiding weer op en blijf eraan schrijven én schrappen totdat je tot een mooi geheel komt.</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dirty="0" smtClean="0">
              <a:latin typeface="Arial Narrow" panose="020B0606020202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dirty="0" smtClean="0">
                <a:latin typeface="Arial Narrow" panose="020B0606020202030204" pitchFamily="34" charset="0"/>
              </a:rPr>
              <a:t>Na de inleiding kun je een hoofdstuk opnemen</a:t>
            </a:r>
            <a:r>
              <a:rPr lang="nl-NL" sz="1200" baseline="0" dirty="0" smtClean="0">
                <a:latin typeface="Arial Narrow" panose="020B0606020202030204" pitchFamily="34" charset="0"/>
              </a:rPr>
              <a:t> met bijvoorbeeld </a:t>
            </a:r>
            <a:r>
              <a:rPr lang="nl-NL" sz="1200" dirty="0" smtClean="0">
                <a:latin typeface="Arial Narrow" panose="020B0606020202030204" pitchFamily="34" charset="0"/>
              </a:rPr>
              <a:t>een uitgebreidere beschrijving van jouw stagebedrijf. Wat doet het bedrijf? Hoe is het ontstaan? Hoeveel mensen werken er? Is het een wat groter bedrijf? Misschien kun je wel een organogram vinden. </a:t>
            </a:r>
            <a:r>
              <a:rPr lang="nl-NL" sz="1200" kern="1200" dirty="0" smtClean="0">
                <a:solidFill>
                  <a:schemeClr val="tx1"/>
                </a:solidFill>
                <a:effectLst/>
                <a:latin typeface="+mn-lt"/>
                <a:ea typeface="+mn-ea"/>
                <a:cs typeface="+mn-cs"/>
              </a:rPr>
              <a:t>Een organogram is een overzicht hoe het bedrijf waar jij stage loopt in elkaar zit in een schematisch plaatje en geeft een helder overzicht van hoe het bedrijf in elkaar zit. </a:t>
            </a:r>
            <a:r>
              <a:rPr lang="nl-NL" sz="1200" dirty="0" smtClean="0">
                <a:latin typeface="Arial Narrow" panose="020B0606020202030204" pitchFamily="34" charset="0"/>
              </a:rPr>
              <a:t>Dit is ook de plek om meer te vertellen over jouw afdeling.</a:t>
            </a:r>
          </a:p>
          <a:p>
            <a:r>
              <a:rPr lang="nl-NL" sz="1200" dirty="0" smtClean="0">
                <a:latin typeface="Arial Narrow" panose="020B0606020202030204" pitchFamily="34" charset="0"/>
              </a:rPr>
              <a:t>Vervolgens kun je een hoofdstuk wijden aan je leerdoelen en taken. </a:t>
            </a:r>
          </a:p>
          <a:p>
            <a:r>
              <a:rPr lang="nl-NL" sz="1200" dirty="0" smtClean="0">
                <a:latin typeface="Arial Narrow" panose="020B0606020202030204" pitchFamily="34" charset="0"/>
              </a:rPr>
              <a:t>Je</a:t>
            </a:r>
            <a:r>
              <a:rPr lang="nl-NL" sz="1200" baseline="0" dirty="0" smtClean="0">
                <a:latin typeface="Arial Narrow" panose="020B0606020202030204" pitchFamily="34" charset="0"/>
              </a:rPr>
              <a:t> omschrijft hoe je aan je opdrachten hebt gewerkt, wat heb je al die tijd gedaan? Hoe ben je te werk gegaan? Met wie heb je gesproeken? Wat zijn je ervaringen? Wat zijn je bevindingen? </a:t>
            </a:r>
          </a:p>
          <a:p>
            <a:endParaRPr lang="nl-NL" sz="1200" baseline="0" dirty="0" smtClean="0">
              <a:latin typeface="Arial Narrow" panose="020B0606020202030204" pitchFamily="34" charset="0"/>
            </a:endParaRPr>
          </a:p>
          <a:p>
            <a:r>
              <a:rPr lang="nl-NL" sz="1200" kern="1200" dirty="0" smtClean="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10"/>
          </p:nvPr>
        </p:nvSpPr>
        <p:spPr/>
        <p:txBody>
          <a:bodyPr/>
          <a:lstStyle/>
          <a:p>
            <a:fld id="{7E2B7E4B-C5E7-4710-AD2C-115B7C8E33C5}" type="slidenum">
              <a:rPr lang="nl-NL" smtClean="0"/>
              <a:t>5</a:t>
            </a:fld>
            <a:endParaRPr lang="nl-NL"/>
          </a:p>
        </p:txBody>
      </p:sp>
    </p:spTree>
    <p:extLst>
      <p:ext uri="{BB962C8B-B14F-4D97-AF65-F5344CB8AC3E}">
        <p14:creationId xmlns:p14="http://schemas.microsoft.com/office/powerpoint/2010/main" val="2847686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Gebruik je zelf wel informatie vanuit een bepaalde bron? Vergeet dit dan niet te vermelden.</a:t>
            </a:r>
          </a:p>
          <a:p>
            <a:r>
              <a:rPr lang="nl-NL" sz="1200" kern="1200" dirty="0" smtClean="0">
                <a:solidFill>
                  <a:schemeClr val="tx1"/>
                </a:solidFill>
                <a:effectLst/>
                <a:latin typeface="+mn-lt"/>
                <a:ea typeface="+mn-ea"/>
                <a:cs typeface="+mn-cs"/>
              </a:rPr>
              <a:t>Ga met mensen in het bedrijf praten. Bereid je op dit gesprek voor door van te voren vragen te bedenken en op papier te zetten.</a:t>
            </a:r>
          </a:p>
          <a:p>
            <a:r>
              <a:rPr lang="nl-NL" sz="1200" kern="1200" dirty="0" smtClean="0">
                <a:solidFill>
                  <a:schemeClr val="tx1"/>
                </a:solidFill>
                <a:effectLst/>
                <a:latin typeface="+mn-lt"/>
                <a:ea typeface="+mn-ea"/>
                <a:cs typeface="+mn-cs"/>
              </a:rPr>
              <a:t>Als er veel informatie over het bedrijf is, bewaar dit dan voor de BIJLAGE en verwijs ernaar in je tekst. Deze bijlage komt achterin het verslag.</a:t>
            </a:r>
          </a:p>
          <a:p>
            <a:endParaRPr lang="nl-NL" dirty="0"/>
          </a:p>
        </p:txBody>
      </p:sp>
      <p:sp>
        <p:nvSpPr>
          <p:cNvPr id="4" name="Tijdelijke aanduiding voor dianummer 3"/>
          <p:cNvSpPr>
            <a:spLocks noGrp="1"/>
          </p:cNvSpPr>
          <p:nvPr>
            <p:ph type="sldNum" sz="quarter" idx="10"/>
          </p:nvPr>
        </p:nvSpPr>
        <p:spPr/>
        <p:txBody>
          <a:bodyPr/>
          <a:lstStyle/>
          <a:p>
            <a:fld id="{7E2B7E4B-C5E7-4710-AD2C-115B7C8E33C5}" type="slidenum">
              <a:rPr lang="nl-NL" smtClean="0"/>
              <a:t>6</a:t>
            </a:fld>
            <a:endParaRPr lang="nl-NL"/>
          </a:p>
        </p:txBody>
      </p:sp>
    </p:spTree>
    <p:extLst>
      <p:ext uri="{BB962C8B-B14F-4D97-AF65-F5344CB8AC3E}">
        <p14:creationId xmlns:p14="http://schemas.microsoft.com/office/powerpoint/2010/main" val="434808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15 – 25% van je verslag.</a:t>
            </a:r>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De samenvatting dient los van de rest van je verslag gelezen te kunnen worden. </a:t>
            </a:r>
            <a:r>
              <a:rPr lang="nl-NL" sz="1200" dirty="0" smtClean="0">
                <a:latin typeface="Arial Narrow" panose="020B0606020202030204" pitchFamily="34" charset="0"/>
              </a:rPr>
              <a:t>Wat heb je geleerd? Vertel hoe jij je leerdoelen keihard hebt gerealiseerd. Of niet. Vertel ook dan wat je van de periode hebt geleerd en hoe je het nu anders aan zou pakken. (1A4)</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Tip: Begin je conclusie met een korte samenvatting, namelijk waarom, waar en hoe lang je stage hebt gelopen. Vervolgens geef je antwoord op de belangrijkste vraag: heb je je weten te ontwikkelen tijdens je stageperiode? Daarna vertel je hoe je je hebt ontwikkeld tijdens je stage. Let op: zet geen dingen in je conclusie die niet terugkomen in je verslag!</a:t>
            </a:r>
            <a:endParaRPr lang="nl-NL" sz="1200" dirty="0" smtClean="0">
              <a:latin typeface="Arial Narrow" panose="020B0606020202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dirty="0" smtClean="0">
              <a:latin typeface="Arial Narrow" panose="020B0606020202030204" pitchFamily="34" charset="0"/>
            </a:endParaRPr>
          </a:p>
          <a:p>
            <a:r>
              <a:rPr lang="nl-NL" dirty="0" smtClean="0"/>
              <a:t>Een logboek = je redding</a:t>
            </a:r>
          </a:p>
          <a:p>
            <a:r>
              <a:rPr lang="nl-NL" dirty="0" smtClean="0"/>
              <a:t>Na maanden lang gezwoegd te hebben en duizend verschillende dingen gedaan te hebben, is het niet zo gek dat je niet meer tot in de puntjes weet wat je allemaal gedaan hebt. Een logboek bijhouden is de oplossing. Door tijdens je stageperiode iedere dag kort op te schrijven wat je gedaan hebt, werk je straks veel makkelijker je stageverslag uit. Niet alleen bij uitschrijven van je takenpakket, maar bij het bepalen of jij jouw leerdoelen hebt behaald. Die paar minuten per dag dat het kost om op te schrijven wat je die dag gedaan hebt, gaat je straks heel wat tijd opleveren!</a:t>
            </a:r>
          </a:p>
          <a:p>
            <a:r>
              <a:rPr lang="nl-NL" sz="1200" kern="1200" dirty="0" smtClean="0">
                <a:solidFill>
                  <a:schemeClr val="tx1"/>
                </a:solidFill>
                <a:effectLst/>
                <a:latin typeface="+mn-lt"/>
                <a:ea typeface="+mn-ea"/>
                <a:cs typeface="+mn-cs"/>
              </a:rPr>
              <a:t>Geef in het logboek beknopt, maar toch helder aan:</a:t>
            </a:r>
          </a:p>
          <a:p>
            <a:pPr lvl="0"/>
            <a:r>
              <a:rPr lang="nl-NL" sz="1200" u="sng" kern="1200" dirty="0" smtClean="0">
                <a:solidFill>
                  <a:schemeClr val="tx1"/>
                </a:solidFill>
                <a:effectLst/>
                <a:latin typeface="+mn-lt"/>
                <a:ea typeface="+mn-ea"/>
                <a:cs typeface="+mn-cs"/>
              </a:rPr>
              <a:t>Wanneer</a:t>
            </a:r>
            <a:r>
              <a:rPr lang="nl-NL" sz="1200" kern="1200" dirty="0" smtClean="0">
                <a:solidFill>
                  <a:schemeClr val="tx1"/>
                </a:solidFill>
                <a:effectLst/>
                <a:latin typeface="+mn-lt"/>
                <a:ea typeface="+mn-ea"/>
                <a:cs typeface="+mn-cs"/>
              </a:rPr>
              <a:t>: de datum van de stagedag</a:t>
            </a:r>
          </a:p>
          <a:p>
            <a:pPr lvl="0"/>
            <a:r>
              <a:rPr lang="nl-NL" sz="1200" u="sng" kern="1200" dirty="0" smtClean="0">
                <a:solidFill>
                  <a:schemeClr val="tx1"/>
                </a:solidFill>
                <a:effectLst/>
                <a:latin typeface="+mn-lt"/>
                <a:ea typeface="+mn-ea"/>
                <a:cs typeface="+mn-cs"/>
              </a:rPr>
              <a:t>Wat? Waar? Met wie? Hoe lang?</a:t>
            </a:r>
            <a:r>
              <a:rPr lang="nl-NL" sz="1200" kern="1200" dirty="0" smtClean="0">
                <a:solidFill>
                  <a:schemeClr val="tx1"/>
                </a:solidFill>
                <a:effectLst/>
                <a:latin typeface="+mn-lt"/>
                <a:ea typeface="+mn-ea"/>
                <a:cs typeface="+mn-cs"/>
              </a:rPr>
              <a:t>: Noteer elke dag tenminste 1 handeling die nieuw of interessant was voor jouw stagedag.</a:t>
            </a:r>
          </a:p>
          <a:p>
            <a:pPr lvl="0"/>
            <a:r>
              <a:rPr lang="nl-NL" sz="1200" u="sng" kern="1200" dirty="0" smtClean="0">
                <a:solidFill>
                  <a:schemeClr val="tx1"/>
                </a:solidFill>
                <a:effectLst/>
                <a:latin typeface="+mn-lt"/>
                <a:ea typeface="+mn-ea"/>
                <a:cs typeface="+mn-cs"/>
              </a:rPr>
              <a:t>Vervolgactie</a:t>
            </a:r>
            <a:r>
              <a:rPr lang="nl-NL" sz="1200" kern="1200" dirty="0" smtClean="0">
                <a:solidFill>
                  <a:schemeClr val="tx1"/>
                </a:solidFill>
                <a:effectLst/>
                <a:latin typeface="+mn-lt"/>
                <a:ea typeface="+mn-ea"/>
                <a:cs typeface="+mn-cs"/>
              </a:rPr>
              <a:t>: welke afspraak of vervolgactiviteit gepland is om je verder te ontwikkelen.</a:t>
            </a:r>
          </a:p>
          <a:p>
            <a:endParaRPr lang="nl-NL" dirty="0" smtClean="0"/>
          </a:p>
          <a:p>
            <a:r>
              <a:rPr lang="nl-NL" sz="1200" kern="1200" dirty="0" smtClean="0">
                <a:solidFill>
                  <a:schemeClr val="tx1"/>
                </a:solidFill>
                <a:effectLst/>
                <a:latin typeface="+mn-lt"/>
                <a:ea typeface="+mn-ea"/>
                <a:cs typeface="+mn-cs"/>
              </a:rPr>
              <a:t>In de conclusie komt te staan:</a:t>
            </a:r>
          </a:p>
          <a:p>
            <a:r>
              <a:rPr lang="nl-NL" sz="1200" kern="1200" dirty="0" smtClean="0">
                <a:solidFill>
                  <a:schemeClr val="tx1"/>
                </a:solidFill>
                <a:effectLst/>
                <a:latin typeface="+mn-lt"/>
                <a:ea typeface="+mn-ea"/>
                <a:cs typeface="+mn-cs"/>
              </a:rPr>
              <a:t> </a:t>
            </a:r>
          </a:p>
          <a:p>
            <a:pPr lvl="0"/>
            <a:r>
              <a:rPr lang="nl-NL" sz="1200" kern="1200" dirty="0" smtClean="0">
                <a:solidFill>
                  <a:schemeClr val="tx1"/>
                </a:solidFill>
                <a:effectLst/>
                <a:latin typeface="+mn-lt"/>
                <a:ea typeface="+mn-ea"/>
                <a:cs typeface="+mn-cs"/>
              </a:rPr>
              <a:t>Een terugkoppeling naar de inleiding, en de daarin vermelde vragen en opdrachten die je jezelf hebt gegeven</a:t>
            </a:r>
          </a:p>
          <a:p>
            <a:pPr lvl="0"/>
            <a:r>
              <a:rPr lang="nl-NL" sz="1200" kern="1200" dirty="0" smtClean="0">
                <a:solidFill>
                  <a:schemeClr val="tx1"/>
                </a:solidFill>
                <a:effectLst/>
                <a:latin typeface="+mn-lt"/>
                <a:ea typeface="+mn-ea"/>
                <a:cs typeface="+mn-cs"/>
              </a:rPr>
              <a:t>Hier direct op aansluitend de belangrijkste gevolgtrekking uit het verslag ten aanzien van:</a:t>
            </a:r>
          </a:p>
          <a:p>
            <a:r>
              <a:rPr lang="nl-NL" sz="1200" kern="1200" dirty="0" smtClean="0">
                <a:solidFill>
                  <a:schemeClr val="tx1"/>
                </a:solidFill>
                <a:effectLst/>
                <a:latin typeface="+mn-lt"/>
                <a:ea typeface="+mn-ea"/>
                <a:cs typeface="+mn-cs"/>
              </a:rPr>
              <a:t>Was de stage zoals je verwacht had?</a:t>
            </a:r>
          </a:p>
          <a:p>
            <a:r>
              <a:rPr lang="nl-NL" sz="1200" kern="1200" dirty="0" smtClean="0">
                <a:solidFill>
                  <a:schemeClr val="tx1"/>
                </a:solidFill>
                <a:effectLst/>
                <a:latin typeface="+mn-lt"/>
                <a:ea typeface="+mn-ea"/>
                <a:cs typeface="+mn-cs"/>
              </a:rPr>
              <a:t>Je leerervaringen en eventuele bijzondere dingen.</a:t>
            </a:r>
          </a:p>
          <a:p>
            <a:r>
              <a:rPr lang="nl-NL" sz="1200" kern="1200" dirty="0" smtClean="0">
                <a:solidFill>
                  <a:schemeClr val="tx1"/>
                </a:solidFill>
                <a:effectLst/>
                <a:latin typeface="+mn-lt"/>
                <a:ea typeface="+mn-ea"/>
                <a:cs typeface="+mn-cs"/>
              </a:rPr>
              <a:t>Wat waren mijn goede en minder goede punten.</a:t>
            </a:r>
          </a:p>
          <a:p>
            <a:r>
              <a:rPr lang="nl-NL" sz="1200" kern="1200" dirty="0" smtClean="0">
                <a:solidFill>
                  <a:schemeClr val="tx1"/>
                </a:solidFill>
                <a:effectLst/>
                <a:latin typeface="+mn-lt"/>
                <a:ea typeface="+mn-ea"/>
                <a:cs typeface="+mn-cs"/>
              </a:rPr>
              <a:t>Is de stageplaats geschikt.</a:t>
            </a:r>
          </a:p>
          <a:p>
            <a:r>
              <a:rPr lang="nl-NL" sz="1200" kern="1200" dirty="0" smtClean="0">
                <a:solidFill>
                  <a:schemeClr val="tx1"/>
                </a:solidFill>
                <a:effectLst/>
                <a:latin typeface="+mn-lt"/>
                <a:ea typeface="+mn-ea"/>
                <a:cs typeface="+mn-cs"/>
              </a:rPr>
              <a:t>Korte samenvatting van het belangrijkste uit je verslag.</a:t>
            </a:r>
          </a:p>
          <a:p>
            <a:r>
              <a:rPr lang="nl-NL" sz="1200" kern="1200" dirty="0" smtClean="0">
                <a:solidFill>
                  <a:schemeClr val="tx1"/>
                </a:solidFill>
                <a:effectLst/>
                <a:latin typeface="+mn-lt"/>
                <a:ea typeface="+mn-ea"/>
                <a:cs typeface="+mn-cs"/>
              </a:rPr>
              <a:t>Zou je vast willen werken op de stageplaats? Waarom (niet)?</a:t>
            </a:r>
          </a:p>
          <a:p>
            <a:r>
              <a:rPr lang="nl-NL" sz="1200" kern="1200" dirty="0" smtClean="0">
                <a:solidFill>
                  <a:schemeClr val="tx1"/>
                </a:solidFill>
                <a:effectLst/>
                <a:latin typeface="+mn-lt"/>
                <a:ea typeface="+mn-ea"/>
                <a:cs typeface="+mn-cs"/>
              </a:rPr>
              <a:t>De invloed van de stage op je beroepskeuze.</a:t>
            </a:r>
          </a:p>
          <a:p>
            <a:r>
              <a:rPr lang="nl-NL" sz="1200" kern="1200" dirty="0" smtClean="0">
                <a:solidFill>
                  <a:schemeClr val="tx1"/>
                </a:solidFill>
                <a:effectLst/>
                <a:latin typeface="+mn-lt"/>
                <a:ea typeface="+mn-ea"/>
                <a:cs typeface="+mn-cs"/>
              </a:rPr>
              <a:t>Is je idee over het beroep veranderd, hoe?</a:t>
            </a:r>
          </a:p>
          <a:p>
            <a:r>
              <a:rPr lang="nl-NL" sz="1200" kern="1200" dirty="0" smtClean="0">
                <a:solidFill>
                  <a:schemeClr val="tx1"/>
                </a:solidFill>
                <a:effectLst/>
                <a:latin typeface="+mn-lt"/>
                <a:ea typeface="+mn-ea"/>
                <a:cs typeface="+mn-cs"/>
              </a:rPr>
              <a:t>Wat zijn je plannen voor de volgende stage?</a:t>
            </a:r>
          </a:p>
          <a:p>
            <a:endParaRPr lang="nl-NL" dirty="0" smtClean="0"/>
          </a:p>
          <a:p>
            <a:r>
              <a:rPr lang="nl-NL" b="1" dirty="0" smtClean="0"/>
              <a:t>Samenvatting maken</a:t>
            </a:r>
          </a:p>
          <a:p>
            <a:r>
              <a:rPr lang="nl-NL" dirty="0" smtClean="0"/>
              <a:t>Een tekst samenvatten heeft veel te maken met begrijpend lezen. Ook hierbij moet je een tekst eerst volledig begrijpen voordat je een goede samenvatting kunt schrijven.</a:t>
            </a:r>
          </a:p>
          <a:p>
            <a:r>
              <a:rPr lang="nl-NL" dirty="0" smtClean="0"/>
              <a:t> </a:t>
            </a:r>
          </a:p>
          <a:p>
            <a:r>
              <a:rPr lang="nl-NL" dirty="0" smtClean="0"/>
              <a:t>Een samenvatting kun je maken bij het vak Nederlands</a:t>
            </a:r>
          </a:p>
          <a:p>
            <a:r>
              <a:rPr lang="nl-NL" dirty="0" smtClean="0"/>
              <a:t>Maar ook wanneer je bijvoorbeeld moet leren voor een toets, en je moet hele grote stukken tekst leren. Je kunt dan heel gemakkelijk een samenvatting schrijven om de tekst in je hoofd te stoppen. Want zoals al is gezegd: voordat je een samenvatting gaat schrijven, moet je de tekst helemaal begrijpen.</a:t>
            </a:r>
          </a:p>
          <a:p>
            <a:r>
              <a:rPr lang="nl-NL" dirty="0" smtClean="0"/>
              <a:t>Ook kan het handig zijn om een samenvatting te schrijven als je meer orde wilt aanbrengen in een lange tekst. Je zou dan alle belangrijke zaken – deze staan vaak in de kernzinnen (vaak eerste en laatste zin van de alinea’s) -  onder elkaar op kunnen schrijven.</a:t>
            </a:r>
          </a:p>
          <a:p>
            <a:r>
              <a:rPr lang="nl-NL" dirty="0" smtClean="0"/>
              <a:t>Als je een samenvatting gaat schrijven, zorg je dat je alleen de hoofdzaken erin hebt staan. Dat wil zeggen, alleen de belangrijke dingen uit de tekst. Wat de hoofdzaken zijn hangt af van je leerdoel en van wat je al weet.</a:t>
            </a:r>
          </a:p>
          <a:p>
            <a:r>
              <a:rPr lang="nl-NL" dirty="0" smtClean="0"/>
              <a:t>Om de hoofdzaken te kunnen onderscheiden moet je kritisch denken over de leerstof aan de hand van de vragen die je jezelf hebt gesteld. De hoofdzaken verwerk je in de samenvatting, de bijzaken laat je weg. Bijzaken zijn: toelichtingen, voorbeelden, etc.</a:t>
            </a:r>
          </a:p>
          <a:p>
            <a:r>
              <a:rPr lang="nl-NL" dirty="0" smtClean="0"/>
              <a:t>Durf te selecteren. Juist het niet onderscheiden van hoofd- en bijzaken is er de oorzaak van dat je de grote hoeveelheid onsamenhangende informatie snel vergeet.</a:t>
            </a:r>
          </a:p>
          <a:p>
            <a:r>
              <a:rPr lang="nl-NL" dirty="0" smtClean="0"/>
              <a:t>Maak gebruik van de structuur in de leerstof. Vaak kun je die structuur overnemen in de samenvatting.</a:t>
            </a:r>
          </a:p>
          <a:p>
            <a:r>
              <a:rPr lang="nl-NL" dirty="0" smtClean="0"/>
              <a:t> </a:t>
            </a:r>
          </a:p>
          <a:p>
            <a:r>
              <a:rPr lang="nl-NL" dirty="0" smtClean="0"/>
              <a:t>Een paar dingen die je in gedachten moet houden en die je kunnen helpen bij het schrijven van een samenvatting:</a:t>
            </a:r>
          </a:p>
          <a:p>
            <a:r>
              <a:rPr lang="nl-NL" dirty="0" smtClean="0"/>
              <a:t>•           Stel eerst het onderwerp en de hoofdgedachte vast. Deze moeten in de samenvatting komen.</a:t>
            </a:r>
          </a:p>
          <a:p>
            <a:r>
              <a:rPr lang="nl-NL" dirty="0" smtClean="0"/>
              <a:t>•           Je mag de ordening van de oorspronkelijke tekst veranderen en je eigen woorden gebruiken.</a:t>
            </a:r>
          </a:p>
          <a:p>
            <a:r>
              <a:rPr lang="nl-NL" dirty="0" smtClean="0"/>
              <a:t>•           Over het algemeen wordt er een maximaal aantal woorden gegeven. Zo niet, dan bevat een goede samenvatting ongeveer 10% van het aantal woorden van de oorspronkelijke tekst.</a:t>
            </a:r>
          </a:p>
          <a:p>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dirty="0" smtClean="0">
              <a:latin typeface="Arial Narrow" panose="020B0606020202030204" pitchFamily="34" charset="0"/>
            </a:endParaRPr>
          </a:p>
          <a:p>
            <a:endParaRPr lang="nl-NL" dirty="0"/>
          </a:p>
        </p:txBody>
      </p:sp>
      <p:sp>
        <p:nvSpPr>
          <p:cNvPr id="4" name="Tijdelijke aanduiding voor dianummer 3"/>
          <p:cNvSpPr>
            <a:spLocks noGrp="1"/>
          </p:cNvSpPr>
          <p:nvPr>
            <p:ph type="sldNum" sz="quarter" idx="10"/>
          </p:nvPr>
        </p:nvSpPr>
        <p:spPr/>
        <p:txBody>
          <a:bodyPr/>
          <a:lstStyle/>
          <a:p>
            <a:fld id="{7E2B7E4B-C5E7-4710-AD2C-115B7C8E33C5}" type="slidenum">
              <a:rPr lang="nl-NL" smtClean="0"/>
              <a:t>7</a:t>
            </a:fld>
            <a:endParaRPr lang="nl-NL"/>
          </a:p>
        </p:txBody>
      </p:sp>
    </p:spTree>
    <p:extLst>
      <p:ext uri="{BB962C8B-B14F-4D97-AF65-F5344CB8AC3E}">
        <p14:creationId xmlns:p14="http://schemas.microsoft.com/office/powerpoint/2010/main" val="3087108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Het middenstuk is het hart van je verslag. Als je moeite hebt om zinnen op papier te krijgen, dan is het misschien voor jou gemakkelijker om alles op te schrijven zoals je het zou vertellen. Neem in gedachten een goede kennis en vertel hem/haar alles. Tijdens deze gedachten ga je schrijven. Later kun je het altijd nog veranderen.</a:t>
            </a:r>
          </a:p>
          <a:p>
            <a:endParaRPr lang="nl-NL" dirty="0" smtClean="0"/>
          </a:p>
          <a:p>
            <a:r>
              <a:rPr lang="nl-NL" b="1" dirty="0" err="1" smtClean="0"/>
              <a:t>Mindmap</a:t>
            </a:r>
            <a:r>
              <a:rPr lang="nl-NL" b="1" dirty="0" smtClean="0"/>
              <a:t> / Woordspin / </a:t>
            </a:r>
            <a:r>
              <a:rPr lang="nl-NL" b="1" dirty="0" err="1" smtClean="0"/>
              <a:t>Woordenweb</a:t>
            </a:r>
            <a:r>
              <a:rPr lang="nl-NL" b="1" dirty="0" smtClean="0"/>
              <a:t> maken</a:t>
            </a:r>
          </a:p>
          <a:p>
            <a:r>
              <a:rPr lang="nl-NL" dirty="0" smtClean="0"/>
              <a:t>Met een </a:t>
            </a:r>
            <a:r>
              <a:rPr lang="nl-NL" dirty="0" err="1" smtClean="0"/>
              <a:t>mindmap</a:t>
            </a:r>
            <a:r>
              <a:rPr lang="nl-NL" dirty="0" smtClean="0"/>
              <a:t> kun je alle informatie die je in je hoofd hebt opgeslagen eenvoudig vertalen naar een overzichtelijk schema op papier. Deze techniek geeft je de mogelijkheid om verder te denken dan je normaal zou doen. Je ziet nieuwe verbanden en kunt creatieve oplossingen bedenken.</a:t>
            </a:r>
            <a:br>
              <a:rPr lang="nl-NL" dirty="0" smtClean="0"/>
            </a:br>
            <a:r>
              <a:rPr lang="nl-NL" dirty="0" smtClean="0"/>
              <a:t/>
            </a:r>
            <a:br>
              <a:rPr lang="nl-NL" dirty="0" smtClean="0"/>
            </a:br>
            <a:r>
              <a:rPr lang="nl-NL" i="1" dirty="0" smtClean="0"/>
              <a:t>Drie stappen om tot een </a:t>
            </a:r>
            <a:r>
              <a:rPr lang="nl-NL" i="1" dirty="0" err="1" smtClean="0"/>
              <a:t>mindmap</a:t>
            </a:r>
            <a:r>
              <a:rPr lang="nl-NL" i="1" dirty="0" smtClean="0"/>
              <a:t> te komen:</a:t>
            </a:r>
            <a:r>
              <a:rPr lang="nl-NL" dirty="0" smtClean="0"/>
              <a:t/>
            </a:r>
            <a:br>
              <a:rPr lang="nl-NL" dirty="0" smtClean="0"/>
            </a:br>
            <a:r>
              <a:rPr lang="nl-NL" dirty="0" smtClean="0"/>
              <a:t/>
            </a:r>
            <a:br>
              <a:rPr lang="nl-NL" dirty="0" smtClean="0"/>
            </a:br>
            <a:r>
              <a:rPr lang="nl-NL" b="1" dirty="0" smtClean="0"/>
              <a:t>1. Start met 1 beeld of woord centraal</a:t>
            </a:r>
            <a:r>
              <a:rPr lang="nl-NL" dirty="0" smtClean="0"/>
              <a:t/>
            </a:r>
            <a:br>
              <a:rPr lang="nl-NL" dirty="0" smtClean="0"/>
            </a:br>
            <a:r>
              <a:rPr lang="nl-NL" dirty="0" smtClean="0"/>
              <a:t>Begin altijd met een beeld of woord in het midden van je papier. Door één woord of beeld te gebruiken geef je duidelijk aan wat het thema is van je </a:t>
            </a:r>
            <a:r>
              <a:rPr lang="nl-NL" dirty="0" err="1" smtClean="0"/>
              <a:t>mindmap</a:t>
            </a:r>
            <a:r>
              <a:rPr lang="nl-NL" dirty="0" smtClean="0"/>
              <a:t>, meer is er niet nodig om te starten.</a:t>
            </a:r>
            <a:br>
              <a:rPr lang="nl-NL" dirty="0" smtClean="0"/>
            </a:br>
            <a:r>
              <a:rPr lang="nl-NL" dirty="0" smtClean="0"/>
              <a:t/>
            </a:r>
            <a:br>
              <a:rPr lang="nl-NL" dirty="0" smtClean="0"/>
            </a:br>
            <a:r>
              <a:rPr lang="nl-NL" dirty="0" smtClean="0"/>
              <a:t/>
            </a:r>
            <a:br>
              <a:rPr lang="nl-NL" dirty="0" smtClean="0"/>
            </a:br>
            <a:r>
              <a:rPr lang="nl-NL" b="1" dirty="0" smtClean="0"/>
              <a:t>2. Schrijf vervolgens woorden op die volgens jou te maken hebben met het onderwerp.</a:t>
            </a:r>
            <a:r>
              <a:rPr lang="nl-NL" dirty="0" smtClean="0"/>
              <a:t/>
            </a:r>
            <a:br>
              <a:rPr lang="nl-NL" dirty="0" smtClean="0"/>
            </a:br>
            <a:r>
              <a:rPr lang="nl-NL" dirty="0" smtClean="0"/>
              <a:t>Deze woorden schrijf je naast de lijn die je vanuit het midden trekt. </a:t>
            </a:r>
            <a:br>
              <a:rPr lang="nl-NL" dirty="0" smtClean="0"/>
            </a:br>
            <a:r>
              <a:rPr lang="nl-NL" dirty="0" smtClean="0"/>
              <a:t/>
            </a:r>
            <a:br>
              <a:rPr lang="nl-NL" dirty="0" smtClean="0"/>
            </a:br>
            <a:r>
              <a:rPr lang="nl-NL" dirty="0" smtClean="0"/>
              <a:t/>
            </a:r>
            <a:br>
              <a:rPr lang="nl-NL" dirty="0" smtClean="0"/>
            </a:br>
            <a:r>
              <a:rPr lang="nl-NL" b="1" dirty="0" smtClean="0"/>
              <a:t>3. Probeer waar mogelijk de woorden die je hebt opgeschreven verder uit te splitsen.</a:t>
            </a:r>
            <a:r>
              <a:rPr lang="nl-NL" dirty="0" smtClean="0"/>
              <a:t> De onderwerpen worden daarmee steeds specifieker.</a:t>
            </a:r>
          </a:p>
          <a:p>
            <a:r>
              <a:rPr lang="nl-NL" dirty="0" smtClean="0"/>
              <a:t/>
            </a:r>
            <a:br>
              <a:rPr lang="nl-NL" dirty="0" smtClean="0"/>
            </a:br>
            <a:r>
              <a:rPr lang="nl-NL" b="1" i="1" dirty="0" smtClean="0"/>
              <a:t>Voorbeeld 1: Brandweer</a:t>
            </a:r>
            <a:r>
              <a:rPr lang="nl-NL" dirty="0" smtClean="0"/>
              <a:t/>
            </a:r>
            <a:br>
              <a:rPr lang="nl-NL" dirty="0" smtClean="0"/>
            </a:br>
            <a:r>
              <a:rPr lang="nl-NL" dirty="0" smtClean="0"/>
              <a:t>Je ziet dat vanuit het midden 8 lijnen zijn getrokken. Naast elk lijntje is een woord geschreven dat volgens maker te maken heeft met het onderwerp ‘Brandweer’.</a:t>
            </a:r>
            <a:br>
              <a:rPr lang="nl-NL" dirty="0" smtClean="0"/>
            </a:br>
            <a:r>
              <a:rPr lang="nl-NL" dirty="0" smtClean="0"/>
              <a:t>Het lijntje waar ‘rood’ bij staat is verder uitgesplitst in ‘links’ en ‘stoplicht’</a:t>
            </a:r>
          </a:p>
          <a:p>
            <a:endParaRPr lang="nl-NL" dirty="0"/>
          </a:p>
        </p:txBody>
      </p:sp>
      <p:sp>
        <p:nvSpPr>
          <p:cNvPr id="4" name="Tijdelijke aanduiding voor dianummer 3"/>
          <p:cNvSpPr>
            <a:spLocks noGrp="1"/>
          </p:cNvSpPr>
          <p:nvPr>
            <p:ph type="sldNum" sz="quarter" idx="10"/>
          </p:nvPr>
        </p:nvSpPr>
        <p:spPr/>
        <p:txBody>
          <a:bodyPr/>
          <a:lstStyle/>
          <a:p>
            <a:fld id="{7E2B7E4B-C5E7-4710-AD2C-115B7C8E33C5}" type="slidenum">
              <a:rPr lang="nl-NL" smtClean="0"/>
              <a:t>8</a:t>
            </a:fld>
            <a:endParaRPr lang="nl-NL"/>
          </a:p>
        </p:txBody>
      </p:sp>
    </p:spTree>
    <p:extLst>
      <p:ext uri="{BB962C8B-B14F-4D97-AF65-F5344CB8AC3E}">
        <p14:creationId xmlns:p14="http://schemas.microsoft.com/office/powerpoint/2010/main" val="3195838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Tip: Vertel over wat je hebt gedaan tijdens je stage. Denk aan de problemen die je hebt opgelost en de resultaten van jouw werkzaamheden. Geef ook voorbeelden en doe dit aan de hand van de STAR-methode. STAR staat voor Situatie (wat speelde er?), Taak (wat was jouw taak?), Actie (wat heb je in deze situatie gezegd of gedaan?) en Resultaat (Wat gebeurde er daarna?), en zorgt ervoor dat je concrete voorbeelden van jouw kwaliteiten kunt geven. Zo kun je precies omschrijven hoe je je hebt gedragen in een bepaalde situatie, en kun je meteen aantonen of je over de juiste competenties beschikt die jij nodig hebt voor je toekomstige carrière.</a:t>
            </a:r>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Verzamel aantekeningen naar gekozen onderwerpen en zet ze in een logisch verband. Werk deze uit tot een goed lopend verhaal. Geef aan hoe je de werkzaamheden hebt uitgevoerd en of je ook problemen bent tegengekomen bij de uitvoering van de taken. Hoe heb je dat opgelost. Schrijf niet alleen: ik heb het probleem opgelost. Maar beschrijf wat het probleem was en hoe je het hebt opgelost.</a:t>
            </a:r>
          </a:p>
          <a:p>
            <a:r>
              <a:rPr lang="nl-NL" sz="1200" kern="1200" dirty="0" smtClean="0">
                <a:solidFill>
                  <a:schemeClr val="tx1"/>
                </a:solidFill>
                <a:effectLst/>
                <a:latin typeface="+mn-lt"/>
                <a:ea typeface="+mn-ea"/>
                <a:cs typeface="+mn-cs"/>
              </a:rPr>
              <a:t>Tip: Je blikt terug op je eigen functioneren tijdens je stage. Dit kun je dan bijvoorbeeld weer in je conclusie verwerken. Wat vond ik van mijn eigen functioneren? Wat kan er beter en hoe ga ik dit doen?</a:t>
            </a:r>
          </a:p>
          <a:p>
            <a:pPr lvl="0"/>
            <a:endParaRPr lang="nl-NL"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Wanneer heb je stage gelopen?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Bij welk bedrijf heb je stage gelopen?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Hoe zit de organisatie in elkaar (organogram met functies en afdelingen)?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Wat wilde je leren en welke competenties wilde je verwerven? </a:t>
            </a:r>
          </a:p>
          <a:p>
            <a:pPr lvl="0"/>
            <a:r>
              <a:rPr lang="nl-NL" sz="1200" kern="1200" dirty="0" smtClean="0">
                <a:solidFill>
                  <a:schemeClr val="tx1"/>
                </a:solidFill>
                <a:effectLst/>
                <a:latin typeface="+mn-lt"/>
                <a:ea typeface="+mn-ea"/>
                <a:cs typeface="+mn-cs"/>
              </a:rPr>
              <a:t>Wat vond je van jezelf, hoe ging het;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Wat was jouw houding tijdens je stage en hoe heeft deze houding je geholpen of belemmerd? </a:t>
            </a:r>
          </a:p>
          <a:p>
            <a:pPr lvl="0"/>
            <a:r>
              <a:rPr lang="nl-NL" sz="1200" kern="1200" dirty="0" smtClean="0">
                <a:solidFill>
                  <a:schemeClr val="tx1"/>
                </a:solidFill>
                <a:effectLst/>
                <a:latin typeface="+mn-lt"/>
                <a:ea typeface="+mn-ea"/>
                <a:cs typeface="+mn-cs"/>
              </a:rPr>
              <a:t>Hoe ging je met je collega’s om;</a:t>
            </a:r>
          </a:p>
          <a:p>
            <a:pPr lvl="0"/>
            <a:r>
              <a:rPr lang="nl-NL" sz="1200" kern="1200" dirty="0" smtClean="0">
                <a:solidFill>
                  <a:schemeClr val="tx1"/>
                </a:solidFill>
                <a:effectLst/>
                <a:latin typeface="+mn-lt"/>
                <a:ea typeface="+mn-ea"/>
                <a:cs typeface="+mn-cs"/>
              </a:rPr>
              <a:t>Hoe gingen je collega’s met jou om;</a:t>
            </a:r>
          </a:p>
          <a:p>
            <a:pPr lvl="0"/>
            <a:r>
              <a:rPr lang="nl-NL" sz="1200" kern="1200" dirty="0" smtClean="0">
                <a:solidFill>
                  <a:schemeClr val="tx1"/>
                </a:solidFill>
                <a:effectLst/>
                <a:latin typeface="+mn-lt"/>
                <a:ea typeface="+mn-ea"/>
                <a:cs typeface="+mn-cs"/>
              </a:rPr>
              <a:t>Was er wel eens kritiek en waarom;</a:t>
            </a:r>
          </a:p>
          <a:p>
            <a:pPr lvl="0"/>
            <a:r>
              <a:rPr lang="nl-NL" sz="1200" kern="1200" dirty="0" smtClean="0">
                <a:solidFill>
                  <a:schemeClr val="tx1"/>
                </a:solidFill>
                <a:effectLst/>
                <a:latin typeface="+mn-lt"/>
                <a:ea typeface="+mn-ea"/>
                <a:cs typeface="+mn-cs"/>
              </a:rPr>
              <a:t>Hoe vond je dat, was je het ermee eens, waarom;</a:t>
            </a:r>
          </a:p>
          <a:p>
            <a:pPr lvl="0"/>
            <a:r>
              <a:rPr lang="nl-NL" sz="1200" kern="1200" dirty="0" smtClean="0">
                <a:solidFill>
                  <a:schemeClr val="tx1"/>
                </a:solidFill>
                <a:effectLst/>
                <a:latin typeface="+mn-lt"/>
                <a:ea typeface="+mn-ea"/>
                <a:cs typeface="+mn-cs"/>
              </a:rPr>
              <a:t>Ging je met plezier naar je stage;</a:t>
            </a:r>
          </a:p>
          <a:p>
            <a:pPr lvl="0"/>
            <a:r>
              <a:rPr lang="nl-NL" sz="1200" kern="1200" dirty="0" smtClean="0">
                <a:solidFill>
                  <a:schemeClr val="tx1"/>
                </a:solidFill>
                <a:effectLst/>
                <a:latin typeface="+mn-lt"/>
                <a:ea typeface="+mn-ea"/>
                <a:cs typeface="+mn-cs"/>
              </a:rPr>
              <a:t>Waarom niet en waarom wel;</a:t>
            </a:r>
          </a:p>
          <a:p>
            <a:pPr lvl="0"/>
            <a:r>
              <a:rPr lang="nl-NL" sz="1200" kern="1200" dirty="0" smtClean="0">
                <a:solidFill>
                  <a:schemeClr val="tx1"/>
                </a:solidFill>
                <a:effectLst/>
                <a:latin typeface="+mn-lt"/>
                <a:ea typeface="+mn-ea"/>
                <a:cs typeface="+mn-cs"/>
              </a:rPr>
              <a:t>Hoe was je contact met je stagebegeleider(ster);</a:t>
            </a:r>
          </a:p>
          <a:p>
            <a:pPr lvl="0"/>
            <a:r>
              <a:rPr lang="nl-NL" sz="1200" kern="1200" dirty="0" smtClean="0">
                <a:solidFill>
                  <a:schemeClr val="tx1"/>
                </a:solidFill>
                <a:effectLst/>
                <a:latin typeface="+mn-lt"/>
                <a:ea typeface="+mn-ea"/>
                <a:cs typeface="+mn-cs"/>
              </a:rPr>
              <a:t>Was er genoeg begeleiding, waar bestond die uit;</a:t>
            </a:r>
          </a:p>
          <a:p>
            <a:pPr lvl="0"/>
            <a:r>
              <a:rPr lang="nl-NL" sz="1200" kern="1200" dirty="0" smtClean="0">
                <a:solidFill>
                  <a:schemeClr val="tx1"/>
                </a:solidFill>
                <a:effectLst/>
                <a:latin typeface="+mn-lt"/>
                <a:ea typeface="+mn-ea"/>
                <a:cs typeface="+mn-cs"/>
              </a:rPr>
              <a:t>Durfde je zelf ook initiatieven te nemen;</a:t>
            </a:r>
          </a:p>
          <a:p>
            <a:pPr lvl="0"/>
            <a:r>
              <a:rPr lang="nl-NL" sz="1200" kern="1200" dirty="0" smtClean="0">
                <a:solidFill>
                  <a:schemeClr val="tx1"/>
                </a:solidFill>
                <a:effectLst/>
                <a:latin typeface="+mn-lt"/>
                <a:ea typeface="+mn-ea"/>
                <a:cs typeface="+mn-cs"/>
              </a:rPr>
              <a:t>Waar bestonden die uit;</a:t>
            </a:r>
          </a:p>
          <a:p>
            <a:pPr lvl="0"/>
            <a:r>
              <a:rPr lang="nl-NL" sz="1200" kern="1200" dirty="0" smtClean="0">
                <a:solidFill>
                  <a:schemeClr val="tx1"/>
                </a:solidFill>
                <a:effectLst/>
                <a:latin typeface="+mn-lt"/>
                <a:ea typeface="+mn-ea"/>
                <a:cs typeface="+mn-cs"/>
              </a:rPr>
              <a:t>Zo niet, wat was de reden;</a:t>
            </a:r>
          </a:p>
          <a:p>
            <a:pPr lvl="0"/>
            <a:r>
              <a:rPr lang="nl-NL" dirty="0" smtClean="0"/>
              <a:t>Kon je kennis van een vak toepassen? Wat was nieuw voor je?</a:t>
            </a:r>
          </a:p>
          <a:p>
            <a:pPr lvl="0"/>
            <a:r>
              <a:rPr lang="nl-NL" dirty="0" smtClean="0"/>
              <a:t>Welke vaardigheden uit je studie kon je gebruiken tijdens je stage? </a:t>
            </a:r>
          </a:p>
          <a:p>
            <a:pPr lvl="0"/>
            <a:r>
              <a:rPr lang="nl-NL" dirty="0" smtClean="0"/>
              <a:t>Welke vaardigheden heb je moeten leren?</a:t>
            </a:r>
            <a:endParaRPr lang="nl-NL" sz="1200" kern="1200" dirty="0" smtClean="0">
              <a:solidFill>
                <a:schemeClr val="tx1"/>
              </a:solidFill>
              <a:effectLst/>
              <a:latin typeface="+mn-lt"/>
              <a:ea typeface="+mn-ea"/>
              <a:cs typeface="+mn-cs"/>
            </a:endParaRPr>
          </a:p>
          <a:p>
            <a:r>
              <a:rPr lang="nl-NL" dirty="0" smtClean="0"/>
              <a:t>Deden zich problemen voor en hoe heb je die opgelost.</a:t>
            </a:r>
          </a:p>
          <a:p>
            <a:r>
              <a:rPr lang="nl-NL" dirty="0" smtClean="0"/>
              <a:t>Wat zijn resultaten van je werkzaamheden.</a:t>
            </a:r>
          </a:p>
          <a:p>
            <a:pPr lvl="0"/>
            <a:r>
              <a:rPr lang="nl-NL" sz="1200" kern="1200" dirty="0" smtClean="0">
                <a:solidFill>
                  <a:schemeClr val="tx1"/>
                </a:solidFill>
                <a:effectLst/>
                <a:latin typeface="+mn-lt"/>
                <a:ea typeface="+mn-ea"/>
                <a:cs typeface="+mn-cs"/>
              </a:rPr>
              <a:t>Hoe was de sfeer op de afdeling, pauze </a:t>
            </a:r>
            <a:r>
              <a:rPr lang="nl-NL" sz="1200" kern="1200" dirty="0" err="1" smtClean="0">
                <a:solidFill>
                  <a:schemeClr val="tx1"/>
                </a:solidFill>
                <a:effectLst/>
                <a:latin typeface="+mn-lt"/>
                <a:ea typeface="+mn-ea"/>
                <a:cs typeface="+mn-cs"/>
              </a:rPr>
              <a:t>enz</a:t>
            </a:r>
            <a:r>
              <a:rPr lang="nl-NL" sz="1200" kern="1200" dirty="0" smtClean="0">
                <a:solidFill>
                  <a:schemeClr val="tx1"/>
                </a:solidFill>
                <a:effectLst/>
                <a:latin typeface="+mn-lt"/>
                <a:ea typeface="+mn-ea"/>
                <a:cs typeface="+mn-cs"/>
              </a:rPr>
              <a:t>….;</a:t>
            </a:r>
          </a:p>
          <a:p>
            <a:pPr lvl="0"/>
            <a:r>
              <a:rPr lang="nl-NL" sz="1200" kern="1200" dirty="0" smtClean="0">
                <a:solidFill>
                  <a:schemeClr val="tx1"/>
                </a:solidFill>
                <a:effectLst/>
                <a:latin typeface="+mn-lt"/>
                <a:ea typeface="+mn-ea"/>
                <a:cs typeface="+mn-cs"/>
              </a:rPr>
              <a:t>Ben je veranderd door je stage, hoe;</a:t>
            </a:r>
          </a:p>
          <a:p>
            <a:pPr lvl="0"/>
            <a:r>
              <a:rPr lang="nl-NL" sz="1200" kern="1200" dirty="0" smtClean="0">
                <a:solidFill>
                  <a:schemeClr val="tx1"/>
                </a:solidFill>
                <a:effectLst/>
                <a:latin typeface="+mn-lt"/>
                <a:ea typeface="+mn-ea"/>
                <a:cs typeface="+mn-cs"/>
              </a:rPr>
              <a:t>Werd er ook naar je geluisterd;</a:t>
            </a:r>
          </a:p>
          <a:p>
            <a:pPr lvl="0"/>
            <a:r>
              <a:rPr lang="nl-NL" sz="1200" kern="1200" dirty="0" smtClean="0">
                <a:solidFill>
                  <a:schemeClr val="tx1"/>
                </a:solidFill>
                <a:effectLst/>
                <a:latin typeface="+mn-lt"/>
                <a:ea typeface="+mn-ea"/>
                <a:cs typeface="+mn-cs"/>
              </a:rPr>
              <a:t>Werd je snel opgenomen door je collega’s</a:t>
            </a:r>
          </a:p>
          <a:p>
            <a:pPr lvl="0"/>
            <a:r>
              <a:rPr lang="nl-NL" sz="1200" kern="1200" dirty="0" smtClean="0">
                <a:solidFill>
                  <a:schemeClr val="tx1"/>
                </a:solidFill>
                <a:effectLst/>
                <a:latin typeface="+mn-lt"/>
                <a:ea typeface="+mn-ea"/>
                <a:cs typeface="+mn-cs"/>
              </a:rPr>
              <a:t>Was je stil, teruggetrokken, verlegen </a:t>
            </a:r>
            <a:r>
              <a:rPr lang="nl-NL" sz="1200" kern="1200" dirty="0" err="1" smtClean="0">
                <a:solidFill>
                  <a:schemeClr val="tx1"/>
                </a:solidFill>
                <a:effectLst/>
                <a:latin typeface="+mn-lt"/>
                <a:ea typeface="+mn-ea"/>
                <a:cs typeface="+mn-cs"/>
              </a:rPr>
              <a:t>enz</a:t>
            </a:r>
            <a:r>
              <a:rPr lang="nl-NL" sz="1200" kern="1200" dirty="0" smtClean="0">
                <a:solidFill>
                  <a:schemeClr val="tx1"/>
                </a:solidFill>
                <a:effectLst/>
                <a:latin typeface="+mn-lt"/>
                <a:ea typeface="+mn-ea"/>
                <a:cs typeface="+mn-cs"/>
              </a:rPr>
              <a:t>….;</a:t>
            </a:r>
          </a:p>
          <a:p>
            <a:pPr lvl="0"/>
            <a:r>
              <a:rPr lang="nl-NL" sz="1200" kern="1200" dirty="0" smtClean="0">
                <a:solidFill>
                  <a:schemeClr val="tx1"/>
                </a:solidFill>
                <a:effectLst/>
                <a:latin typeface="+mn-lt"/>
                <a:ea typeface="+mn-ea"/>
                <a:cs typeface="+mn-cs"/>
              </a:rPr>
              <a:t>Heb je dit besproken met je stagebegeleider;</a:t>
            </a:r>
          </a:p>
          <a:p>
            <a:pPr lvl="0"/>
            <a:r>
              <a:rPr lang="nl-NL" sz="1200" kern="1200" dirty="0" smtClean="0">
                <a:solidFill>
                  <a:schemeClr val="tx1"/>
                </a:solidFill>
                <a:effectLst/>
                <a:latin typeface="+mn-lt"/>
                <a:ea typeface="+mn-ea"/>
                <a:cs typeface="+mn-cs"/>
              </a:rPr>
              <a:t>Zo niet, waarom niet en zo ja, wat zei die ervan;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Hoe hebben je stagebegeleider en docentbegeleider je geholpen om je werkzaamheden beter uit te voeren? </a:t>
            </a:r>
          </a:p>
          <a:p>
            <a:pPr lvl="0"/>
            <a:r>
              <a:rPr lang="nl-NL" sz="1200" kern="1200" dirty="0" smtClean="0">
                <a:solidFill>
                  <a:schemeClr val="tx1"/>
                </a:solidFill>
                <a:effectLst/>
                <a:latin typeface="+mn-lt"/>
                <a:ea typeface="+mn-ea"/>
                <a:cs typeface="+mn-cs"/>
              </a:rPr>
              <a:t>Welke producten en diensten levert het bedrijf?</a:t>
            </a:r>
          </a:p>
          <a:p>
            <a:pPr lvl="0"/>
            <a:r>
              <a:rPr lang="nl-NL" sz="1200" kern="1200" dirty="0" smtClean="0">
                <a:solidFill>
                  <a:schemeClr val="tx1"/>
                </a:solidFill>
                <a:effectLst/>
                <a:latin typeface="+mn-lt"/>
                <a:ea typeface="+mn-ea"/>
                <a:cs typeface="+mn-cs"/>
              </a:rPr>
              <a:t>Van wie krijg jij de opdrachten?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Wat was je stageopdracht? </a:t>
            </a:r>
          </a:p>
          <a:p>
            <a:pPr lvl="0"/>
            <a:r>
              <a:rPr lang="nl-NL" dirty="0" smtClean="0"/>
              <a:t>Hoe zag een typische dag eruit;</a:t>
            </a:r>
            <a:endParaRPr lang="nl-NL" sz="1200" kern="1200" dirty="0" smtClean="0">
              <a:solidFill>
                <a:schemeClr val="tx1"/>
              </a:solidFill>
              <a:effectLst/>
              <a:latin typeface="+mn-lt"/>
              <a:ea typeface="+mn-ea"/>
              <a:cs typeface="+mn-cs"/>
            </a:endParaRPr>
          </a:p>
          <a:p>
            <a:r>
              <a:rPr lang="nl-NL" dirty="0" smtClean="0"/>
              <a:t>Hoe goed sluit je studie aan bij je stage en het werkveld?</a:t>
            </a:r>
          </a:p>
          <a:p>
            <a:pPr marL="0" marR="0" lvl="1"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Wat vond je van de stage in het geheel? </a:t>
            </a:r>
          </a:p>
          <a:p>
            <a:r>
              <a:rPr lang="nl-NL" dirty="0" smtClean="0"/>
              <a:t>Heb je suggesties voor verbetering van de stage?</a:t>
            </a:r>
          </a:p>
          <a:p>
            <a:pPr lvl="0"/>
            <a:r>
              <a:rPr lang="nl-NL" sz="1200" kern="1200" dirty="0" smtClean="0">
                <a:solidFill>
                  <a:schemeClr val="tx1"/>
                </a:solidFill>
                <a:effectLst/>
                <a:latin typeface="+mn-lt"/>
                <a:ea typeface="+mn-ea"/>
                <a:cs typeface="+mn-cs"/>
              </a:rPr>
              <a:t>Wat is goed geregeld (minimaal 3 punten)?</a:t>
            </a:r>
          </a:p>
          <a:p>
            <a:pPr lvl="0"/>
            <a:r>
              <a:rPr lang="nl-NL" sz="1200" kern="1200" dirty="0" smtClean="0">
                <a:solidFill>
                  <a:schemeClr val="tx1"/>
                </a:solidFill>
                <a:effectLst/>
                <a:latin typeface="+mn-lt"/>
                <a:ea typeface="+mn-ea"/>
                <a:cs typeface="+mn-cs"/>
              </a:rPr>
              <a:t>Wat is minder goed geregeld (1 punt)?</a:t>
            </a:r>
          </a:p>
          <a:p>
            <a:pPr lvl="0"/>
            <a:r>
              <a:rPr lang="nl-NL" sz="1200" kern="1200" dirty="0" smtClean="0">
                <a:solidFill>
                  <a:schemeClr val="tx1"/>
                </a:solidFill>
                <a:effectLst/>
                <a:latin typeface="+mn-lt"/>
                <a:ea typeface="+mn-ea"/>
                <a:cs typeface="+mn-cs"/>
              </a:rPr>
              <a:t>Wat betekent de CAO voor jou?</a:t>
            </a:r>
          </a:p>
          <a:p>
            <a:pPr marL="0" marR="0" lvl="1"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Welke leerdoelen heb je gehaald en welke competenties heb je verworven? </a:t>
            </a:r>
          </a:p>
          <a:p>
            <a:r>
              <a:rPr lang="nl-NL" dirty="0" smtClean="0"/>
              <a:t>Wat neem je mee in het vervolg van je studie en je loopbaan?</a:t>
            </a:r>
            <a:r>
              <a:rPr lang="nl-NL" sz="1200" kern="1200" dirty="0" smtClean="0">
                <a:solidFill>
                  <a:schemeClr val="tx1"/>
                </a:solidFill>
                <a:effectLst/>
                <a:latin typeface="+mn-lt"/>
                <a:ea typeface="+mn-ea"/>
                <a:cs typeface="+mn-cs"/>
              </a:rPr>
              <a:t> </a:t>
            </a: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Op deze manier kun je zelf ook vragen bedenken.</a:t>
            </a:r>
          </a:p>
          <a:p>
            <a:endParaRPr lang="nl-NL" dirty="0"/>
          </a:p>
        </p:txBody>
      </p:sp>
      <p:sp>
        <p:nvSpPr>
          <p:cNvPr id="4" name="Tijdelijke aanduiding voor dianummer 3"/>
          <p:cNvSpPr>
            <a:spLocks noGrp="1"/>
          </p:cNvSpPr>
          <p:nvPr>
            <p:ph type="sldNum" sz="quarter" idx="10"/>
          </p:nvPr>
        </p:nvSpPr>
        <p:spPr/>
        <p:txBody>
          <a:bodyPr/>
          <a:lstStyle/>
          <a:p>
            <a:fld id="{7E2B7E4B-C5E7-4710-AD2C-115B7C8E33C5}" type="slidenum">
              <a:rPr lang="nl-NL" smtClean="0"/>
              <a:t>9</a:t>
            </a:fld>
            <a:endParaRPr lang="nl-NL"/>
          </a:p>
        </p:txBody>
      </p:sp>
    </p:spTree>
    <p:extLst>
      <p:ext uri="{BB962C8B-B14F-4D97-AF65-F5344CB8AC3E}">
        <p14:creationId xmlns:p14="http://schemas.microsoft.com/office/powerpoint/2010/main" val="568957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 schema kun je uitprinten en bij de hand houden als je begint met schrijven. Op deze manier volgt jouw verslag sowieso een heldere structuur.</a:t>
            </a:r>
          </a:p>
          <a:p>
            <a:r>
              <a:rPr lang="nl-NL" dirty="0" smtClean="0"/>
              <a:t>Een paragraaf gaat in op een specifiek deelonderwerp dat betrekking heeft op je </a:t>
            </a:r>
            <a:r>
              <a:rPr lang="nl-NL" b="1" dirty="0" smtClean="0"/>
              <a:t>hoofdonderwerp</a:t>
            </a:r>
            <a:r>
              <a:rPr lang="nl-NL" dirty="0" smtClean="0"/>
              <a:t>. </a:t>
            </a:r>
          </a:p>
          <a:p>
            <a:endParaRPr lang="nl-NL" b="1" dirty="0" smtClean="0"/>
          </a:p>
          <a:p>
            <a:r>
              <a:rPr lang="nl-NL" b="1" dirty="0" smtClean="0"/>
              <a:t>Regels voor paragrafen</a:t>
            </a:r>
          </a:p>
          <a:p>
            <a:r>
              <a:rPr lang="nl-NL" dirty="0" smtClean="0"/>
              <a:t>Een paragraaf behandelt een specifiek onderwerp met betrekking tot het hoofdonderwerp van de tekst.</a:t>
            </a:r>
          </a:p>
          <a:p>
            <a:r>
              <a:rPr lang="nl-NL" dirty="0" smtClean="0"/>
              <a:t>Boven een paragraaf staat altijd een kopje, al dan niet met paragraafnummer.</a:t>
            </a:r>
          </a:p>
          <a:p>
            <a:r>
              <a:rPr lang="nl-NL" dirty="0" smtClean="0"/>
              <a:t>Tussen twee paragrafen staat een witregel.</a:t>
            </a:r>
          </a:p>
          <a:p>
            <a:r>
              <a:rPr lang="nl-NL" dirty="0" smtClean="0"/>
              <a:t>Gebruik paragrafen als er meer dan 2 deelonderwerpen zijn in een hoofdstuk. Hiermee structureer je jouw tekst.</a:t>
            </a:r>
          </a:p>
          <a:p>
            <a:r>
              <a:rPr lang="nl-NL" dirty="0" smtClean="0"/>
              <a:t>Paragrafen zijn bij voorkeur ongeveer even lang.</a:t>
            </a:r>
          </a:p>
          <a:p>
            <a:r>
              <a:rPr lang="nl-NL" dirty="0" smtClean="0"/>
              <a:t>Je gebruikt geen paragrafen als je deelonderwerpen niet apart</a:t>
            </a:r>
            <a:r>
              <a:rPr lang="nl-NL" baseline="0" dirty="0" smtClean="0"/>
              <a:t> van elkaar kunt bespreken. </a:t>
            </a:r>
          </a:p>
          <a:p>
            <a:endParaRPr lang="nl-NL" baseline="0" dirty="0" smtClean="0"/>
          </a:p>
          <a:p>
            <a:r>
              <a:rPr lang="nl-NL" b="1" dirty="0" smtClean="0"/>
              <a:t>Regels voor alinea’s</a:t>
            </a:r>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Een alinea bevat één kerngedachte of kernthema, uitgedrukt in een (of twee) kernzinnen. Een alinea is altijd langer dan 1 zin. Een goede kernzin kun je alleen schrijven als je de kerngedachte van je alinea weet. Je moet weten wat je met je alinea wilt bereiken. Zodra je weet wat je met een alinea wilt bereiken, kun je aan de slag met je kernzin(</a:t>
            </a:r>
            <a:r>
              <a:rPr lang="nl-NL" dirty="0" err="1" smtClean="0"/>
              <a:t>nen</a:t>
            </a:r>
            <a:r>
              <a:rPr lang="nl-NL" dirty="0" smtClean="0"/>
              <a:t>). De inhoud heeft</a:t>
            </a:r>
            <a:r>
              <a:rPr lang="nl-NL" baseline="0" dirty="0" smtClean="0"/>
              <a:t> </a:t>
            </a:r>
            <a:r>
              <a:rPr lang="nl-NL" dirty="0" smtClean="0"/>
              <a:t>op een bepaalde manier een verband met elkaar, bijvoorbeeld een oorzakelijk verband, een tegenstelling of een opsomming. Functie: voorbeeld &amp; toelichting; reden en verklaring; oorzaak-gevolg; tegenstelling ten opzichte van vorige alinea; doel-middel; samenvatting-conclusie</a:t>
            </a:r>
          </a:p>
          <a:p>
            <a:r>
              <a:rPr lang="nl-NL" dirty="0" smtClean="0"/>
              <a:t>Een alinea begin je op een nieuwe regel.</a:t>
            </a:r>
          </a:p>
          <a:p>
            <a:r>
              <a:rPr lang="nl-NL" dirty="0" smtClean="0"/>
              <a:t>Alinea’s zijn bij voorkeur allemaal ongeveer even lang.</a:t>
            </a:r>
          </a:p>
          <a:p>
            <a:r>
              <a:rPr lang="nl-NL" dirty="0" smtClean="0"/>
              <a:t>De eerste (inleidende) en laatste (afsluitende) alinea van een tekst of hoofdstuk mogen naar verhouding wat korter zijn.</a:t>
            </a:r>
          </a:p>
          <a:p>
            <a:r>
              <a:rPr lang="nl-NL" dirty="0" smtClean="0"/>
              <a:t>Alinea’s moeten met elkaar samenhangen. Doen ze dat niet, dan krijg je het commentaar dat je tekst ‘van de hak op de tak’ gaat. </a:t>
            </a:r>
          </a:p>
          <a:p>
            <a:r>
              <a:rPr lang="nl-NL" dirty="0" smtClean="0"/>
              <a:t>Alinea’s worden aan elkaar verbonden door het gezamenlijke (deel)onderwerp dat ze bespreken en door een goed gebruik van verbindingswoorden.</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7E2B7E4B-C5E7-4710-AD2C-115B7C8E33C5}" type="slidenum">
              <a:rPr lang="nl-NL" smtClean="0"/>
              <a:t>11</a:t>
            </a:fld>
            <a:endParaRPr lang="nl-NL"/>
          </a:p>
        </p:txBody>
      </p:sp>
    </p:spTree>
    <p:extLst>
      <p:ext uri="{BB962C8B-B14F-4D97-AF65-F5344CB8AC3E}">
        <p14:creationId xmlns:p14="http://schemas.microsoft.com/office/powerpoint/2010/main" val="3870692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E2B7E4B-C5E7-4710-AD2C-115B7C8E33C5}" type="slidenum">
              <a:rPr lang="nl-NL" smtClean="0"/>
              <a:t>12</a:t>
            </a:fld>
            <a:endParaRPr lang="nl-NL"/>
          </a:p>
        </p:txBody>
      </p:sp>
    </p:spTree>
    <p:extLst>
      <p:ext uri="{BB962C8B-B14F-4D97-AF65-F5344CB8AC3E}">
        <p14:creationId xmlns:p14="http://schemas.microsoft.com/office/powerpoint/2010/main" val="727715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5AC790C7-96FE-4CDD-94FB-4C1161A33BC8}" type="datetimeFigureOut">
              <a:rPr lang="nl-NL" smtClean="0"/>
              <a:t>7-2-2020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F0D252F-7505-4E0B-A9EE-760873B7C013}" type="slidenum">
              <a:rPr lang="nl-NL" smtClean="0"/>
              <a:t>‹nr.›</a:t>
            </a:fld>
            <a:endParaRPr lang="nl-NL"/>
          </a:p>
        </p:txBody>
      </p:sp>
    </p:spTree>
    <p:extLst>
      <p:ext uri="{BB962C8B-B14F-4D97-AF65-F5344CB8AC3E}">
        <p14:creationId xmlns:p14="http://schemas.microsoft.com/office/powerpoint/2010/main" val="1275220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AC790C7-96FE-4CDD-94FB-4C1161A33BC8}" type="datetimeFigureOut">
              <a:rPr lang="nl-NL" smtClean="0"/>
              <a:t>7-2-2020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F0D252F-7505-4E0B-A9EE-760873B7C013}" type="slidenum">
              <a:rPr lang="nl-NL" smtClean="0"/>
              <a:t>‹nr.›</a:t>
            </a:fld>
            <a:endParaRPr lang="nl-NL"/>
          </a:p>
        </p:txBody>
      </p:sp>
    </p:spTree>
    <p:extLst>
      <p:ext uri="{BB962C8B-B14F-4D97-AF65-F5344CB8AC3E}">
        <p14:creationId xmlns:p14="http://schemas.microsoft.com/office/powerpoint/2010/main" val="21128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AC790C7-96FE-4CDD-94FB-4C1161A33BC8}" type="datetimeFigureOut">
              <a:rPr lang="nl-NL" smtClean="0"/>
              <a:t>7-2-2020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F0D252F-7505-4E0B-A9EE-760873B7C013}" type="slidenum">
              <a:rPr lang="nl-NL" smtClean="0"/>
              <a:t>‹nr.›</a:t>
            </a:fld>
            <a:endParaRPr lang="nl-NL"/>
          </a:p>
        </p:txBody>
      </p:sp>
    </p:spTree>
    <p:extLst>
      <p:ext uri="{BB962C8B-B14F-4D97-AF65-F5344CB8AC3E}">
        <p14:creationId xmlns:p14="http://schemas.microsoft.com/office/powerpoint/2010/main" val="4111296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AC790C7-96FE-4CDD-94FB-4C1161A33BC8}" type="datetimeFigureOut">
              <a:rPr lang="nl-NL" smtClean="0"/>
              <a:t>7-2-2020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F0D252F-7505-4E0B-A9EE-760873B7C013}" type="slidenum">
              <a:rPr lang="nl-NL" smtClean="0"/>
              <a:t>‹nr.›</a:t>
            </a:fld>
            <a:endParaRPr lang="nl-NL"/>
          </a:p>
        </p:txBody>
      </p:sp>
    </p:spTree>
    <p:extLst>
      <p:ext uri="{BB962C8B-B14F-4D97-AF65-F5344CB8AC3E}">
        <p14:creationId xmlns:p14="http://schemas.microsoft.com/office/powerpoint/2010/main" val="1398079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5AC790C7-96FE-4CDD-94FB-4C1161A33BC8}" type="datetimeFigureOut">
              <a:rPr lang="nl-NL" smtClean="0"/>
              <a:t>7-2-2020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F0D252F-7505-4E0B-A9EE-760873B7C013}" type="slidenum">
              <a:rPr lang="nl-NL" smtClean="0"/>
              <a:t>‹nr.›</a:t>
            </a:fld>
            <a:endParaRPr lang="nl-NL"/>
          </a:p>
        </p:txBody>
      </p:sp>
    </p:spTree>
    <p:extLst>
      <p:ext uri="{BB962C8B-B14F-4D97-AF65-F5344CB8AC3E}">
        <p14:creationId xmlns:p14="http://schemas.microsoft.com/office/powerpoint/2010/main" val="198184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5AC790C7-96FE-4CDD-94FB-4C1161A33BC8}" type="datetimeFigureOut">
              <a:rPr lang="nl-NL" smtClean="0"/>
              <a:t>7-2-2020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F0D252F-7505-4E0B-A9EE-760873B7C013}" type="slidenum">
              <a:rPr lang="nl-NL" smtClean="0"/>
              <a:t>‹nr.›</a:t>
            </a:fld>
            <a:endParaRPr lang="nl-NL"/>
          </a:p>
        </p:txBody>
      </p:sp>
    </p:spTree>
    <p:extLst>
      <p:ext uri="{BB962C8B-B14F-4D97-AF65-F5344CB8AC3E}">
        <p14:creationId xmlns:p14="http://schemas.microsoft.com/office/powerpoint/2010/main" val="1363807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5AC790C7-96FE-4CDD-94FB-4C1161A33BC8}" type="datetimeFigureOut">
              <a:rPr lang="nl-NL" smtClean="0"/>
              <a:t>7-2-2020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FF0D252F-7505-4E0B-A9EE-760873B7C013}" type="slidenum">
              <a:rPr lang="nl-NL" smtClean="0"/>
              <a:t>‹nr.›</a:t>
            </a:fld>
            <a:endParaRPr lang="nl-NL"/>
          </a:p>
        </p:txBody>
      </p:sp>
    </p:spTree>
    <p:extLst>
      <p:ext uri="{BB962C8B-B14F-4D97-AF65-F5344CB8AC3E}">
        <p14:creationId xmlns:p14="http://schemas.microsoft.com/office/powerpoint/2010/main" val="1483933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5AC790C7-96FE-4CDD-94FB-4C1161A33BC8}" type="datetimeFigureOut">
              <a:rPr lang="nl-NL" smtClean="0"/>
              <a:t>7-2-2020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FF0D252F-7505-4E0B-A9EE-760873B7C013}" type="slidenum">
              <a:rPr lang="nl-NL" smtClean="0"/>
              <a:t>‹nr.›</a:t>
            </a:fld>
            <a:endParaRPr lang="nl-NL"/>
          </a:p>
        </p:txBody>
      </p:sp>
    </p:spTree>
    <p:extLst>
      <p:ext uri="{BB962C8B-B14F-4D97-AF65-F5344CB8AC3E}">
        <p14:creationId xmlns:p14="http://schemas.microsoft.com/office/powerpoint/2010/main" val="2830087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AC790C7-96FE-4CDD-94FB-4C1161A33BC8}" type="datetimeFigureOut">
              <a:rPr lang="nl-NL" smtClean="0"/>
              <a:t>7-2-2020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FF0D252F-7505-4E0B-A9EE-760873B7C013}" type="slidenum">
              <a:rPr lang="nl-NL" smtClean="0"/>
              <a:t>‹nr.›</a:t>
            </a:fld>
            <a:endParaRPr lang="nl-NL"/>
          </a:p>
        </p:txBody>
      </p:sp>
    </p:spTree>
    <p:extLst>
      <p:ext uri="{BB962C8B-B14F-4D97-AF65-F5344CB8AC3E}">
        <p14:creationId xmlns:p14="http://schemas.microsoft.com/office/powerpoint/2010/main" val="289443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AC790C7-96FE-4CDD-94FB-4C1161A33BC8}" type="datetimeFigureOut">
              <a:rPr lang="nl-NL" smtClean="0"/>
              <a:t>7-2-2020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F0D252F-7505-4E0B-A9EE-760873B7C013}" type="slidenum">
              <a:rPr lang="nl-NL" smtClean="0"/>
              <a:t>‹nr.›</a:t>
            </a:fld>
            <a:endParaRPr lang="nl-NL"/>
          </a:p>
        </p:txBody>
      </p:sp>
    </p:spTree>
    <p:extLst>
      <p:ext uri="{BB962C8B-B14F-4D97-AF65-F5344CB8AC3E}">
        <p14:creationId xmlns:p14="http://schemas.microsoft.com/office/powerpoint/2010/main" val="1384640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AC790C7-96FE-4CDD-94FB-4C1161A33BC8}" type="datetimeFigureOut">
              <a:rPr lang="nl-NL" smtClean="0"/>
              <a:t>7-2-2020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F0D252F-7505-4E0B-A9EE-760873B7C013}" type="slidenum">
              <a:rPr lang="nl-NL" smtClean="0"/>
              <a:t>‹nr.›</a:t>
            </a:fld>
            <a:endParaRPr lang="nl-NL"/>
          </a:p>
        </p:txBody>
      </p:sp>
    </p:spTree>
    <p:extLst>
      <p:ext uri="{BB962C8B-B14F-4D97-AF65-F5344CB8AC3E}">
        <p14:creationId xmlns:p14="http://schemas.microsoft.com/office/powerpoint/2010/main" val="2516063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790C7-96FE-4CDD-94FB-4C1161A33BC8}" type="datetimeFigureOut">
              <a:rPr lang="nl-NL" smtClean="0"/>
              <a:t>7-2-2020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0D252F-7505-4E0B-A9EE-760873B7C013}" type="slidenum">
              <a:rPr lang="nl-NL" smtClean="0"/>
              <a:t>‹nr.›</a:t>
            </a:fld>
            <a:endParaRPr lang="nl-NL"/>
          </a:p>
        </p:txBody>
      </p:sp>
    </p:spTree>
    <p:extLst>
      <p:ext uri="{BB962C8B-B14F-4D97-AF65-F5344CB8AC3E}">
        <p14:creationId xmlns:p14="http://schemas.microsoft.com/office/powerpoint/2010/main" val="560451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maken.wikiwijs.nl/109053/Nederlands___Helicon_Mbo_Boxte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groenkennisnet.nl/nl/groenkennisnet.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42203"/>
            <a:ext cx="9144000" cy="2038393"/>
          </a:xfrm>
          <a:solidFill>
            <a:srgbClr val="0070C0"/>
          </a:solidFill>
        </p:spPr>
        <p:txBody>
          <a:bodyPr>
            <a:noAutofit/>
          </a:bodyPr>
          <a:lstStyle/>
          <a:p>
            <a:r>
              <a:rPr lang="nl-NL" sz="4800" dirty="0" smtClean="0">
                <a:solidFill>
                  <a:schemeClr val="bg1"/>
                </a:solidFill>
                <a:latin typeface="Arial Narrow" panose="020B0606020202030204" pitchFamily="34" charset="0"/>
              </a:rPr>
              <a:t/>
            </a:r>
            <a:br>
              <a:rPr lang="nl-NL" sz="4800" dirty="0" smtClean="0">
                <a:solidFill>
                  <a:schemeClr val="bg1"/>
                </a:solidFill>
                <a:latin typeface="Arial Narrow" panose="020B0606020202030204" pitchFamily="34" charset="0"/>
              </a:rPr>
            </a:br>
            <a:r>
              <a:rPr lang="nl-NL" sz="4800" dirty="0" smtClean="0">
                <a:solidFill>
                  <a:schemeClr val="bg1"/>
                </a:solidFill>
                <a:latin typeface="Arial Narrow" panose="020B0606020202030204" pitchFamily="34" charset="0"/>
              </a:rPr>
              <a:t>Lezen </a:t>
            </a:r>
            <a:r>
              <a:rPr lang="nl-NL" sz="4800" dirty="0" smtClean="0">
                <a:solidFill>
                  <a:schemeClr val="bg1"/>
                </a:solidFill>
                <a:latin typeface="Arial Narrow" panose="020B0606020202030204" pitchFamily="34" charset="0"/>
              </a:rPr>
              <a:t>en schrijven </a:t>
            </a:r>
            <a:r>
              <a:rPr lang="nl-NL" sz="4800" dirty="0" smtClean="0">
                <a:solidFill>
                  <a:schemeClr val="bg1"/>
                </a:solidFill>
                <a:latin typeface="Arial Narrow" panose="020B0606020202030204" pitchFamily="34" charset="0"/>
              </a:rPr>
              <a:t>toepassen in je stageverslag</a:t>
            </a:r>
            <a:br>
              <a:rPr lang="nl-NL" sz="4800" dirty="0" smtClean="0">
                <a:solidFill>
                  <a:schemeClr val="bg1"/>
                </a:solidFill>
                <a:latin typeface="Arial Narrow" panose="020B0606020202030204" pitchFamily="34" charset="0"/>
              </a:rPr>
            </a:br>
            <a:endParaRPr lang="nl-NL" sz="48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4292607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449691645"/>
              </p:ext>
            </p:extLst>
          </p:nvPr>
        </p:nvGraphicFramePr>
        <p:xfrm>
          <a:off x="395536" y="476672"/>
          <a:ext cx="8208912" cy="6264695"/>
        </p:xfrm>
        <a:graphic>
          <a:graphicData uri="http://schemas.openxmlformats.org/drawingml/2006/table">
            <a:tbl>
              <a:tblPr/>
              <a:tblGrid>
                <a:gridCol w="2736304"/>
                <a:gridCol w="2736304"/>
                <a:gridCol w="2736304"/>
              </a:tblGrid>
              <a:tr h="348771">
                <a:tc>
                  <a:txBody>
                    <a:bodyPr/>
                    <a:lstStyle/>
                    <a:p>
                      <a:r>
                        <a:rPr lang="nl-NL" sz="1500" dirty="0"/>
                        <a:t>Vraag</a:t>
                      </a:r>
                    </a:p>
                  </a:txBody>
                  <a:tcPr marL="75433" marR="75433" marT="37716" marB="37716" anchor="ctr">
                    <a:lnL>
                      <a:noFill/>
                    </a:lnL>
                    <a:lnR>
                      <a:noFill/>
                    </a:lnR>
                    <a:lnT>
                      <a:noFill/>
                    </a:lnT>
                    <a:lnB>
                      <a:noFill/>
                    </a:lnB>
                    <a:solidFill>
                      <a:srgbClr val="D6D947"/>
                    </a:solidFill>
                  </a:tcPr>
                </a:tc>
                <a:tc>
                  <a:txBody>
                    <a:bodyPr/>
                    <a:lstStyle/>
                    <a:p>
                      <a:r>
                        <a:rPr lang="nl-NL" sz="1500" dirty="0"/>
                        <a:t>Paragraaf</a:t>
                      </a:r>
                    </a:p>
                  </a:txBody>
                  <a:tcPr marL="75433" marR="75433" marT="37716" marB="37716" anchor="ctr">
                    <a:lnL>
                      <a:noFill/>
                    </a:lnL>
                    <a:lnR>
                      <a:noFill/>
                    </a:lnR>
                    <a:lnT>
                      <a:noFill/>
                    </a:lnT>
                    <a:lnB>
                      <a:noFill/>
                    </a:lnB>
                    <a:solidFill>
                      <a:srgbClr val="D6D947"/>
                    </a:solidFill>
                  </a:tcPr>
                </a:tc>
                <a:tc>
                  <a:txBody>
                    <a:bodyPr/>
                    <a:lstStyle/>
                    <a:p>
                      <a:r>
                        <a:rPr lang="nl-NL" sz="1500" dirty="0"/>
                        <a:t>Alinea</a:t>
                      </a:r>
                    </a:p>
                  </a:txBody>
                  <a:tcPr marL="75433" marR="75433" marT="37716" marB="37716" anchor="ctr">
                    <a:lnL>
                      <a:noFill/>
                    </a:lnL>
                    <a:lnR>
                      <a:noFill/>
                    </a:lnR>
                    <a:lnT>
                      <a:noFill/>
                    </a:lnT>
                    <a:lnB>
                      <a:noFill/>
                    </a:lnB>
                    <a:solidFill>
                      <a:srgbClr val="D6D947"/>
                    </a:solidFill>
                  </a:tcPr>
                </a:tc>
              </a:tr>
              <a:tr h="2682520">
                <a:tc>
                  <a:txBody>
                    <a:bodyPr/>
                    <a:lstStyle/>
                    <a:p>
                      <a:r>
                        <a:rPr lang="nl-NL" sz="1500" dirty="0"/>
                        <a:t>Wat bespreek je erin?</a:t>
                      </a:r>
                    </a:p>
                  </a:txBody>
                  <a:tcPr marL="75433" marR="75433" marT="37716" marB="37716" anchor="ctr">
                    <a:lnL>
                      <a:noFill/>
                    </a:lnL>
                    <a:lnR>
                      <a:noFill/>
                    </a:lnR>
                    <a:lnT>
                      <a:noFill/>
                    </a:lnT>
                    <a:lnB>
                      <a:noFill/>
                    </a:lnB>
                    <a:solidFill>
                      <a:schemeClr val="accent3">
                        <a:lumMod val="40000"/>
                        <a:lumOff val="60000"/>
                      </a:schemeClr>
                    </a:solidFill>
                  </a:tcPr>
                </a:tc>
                <a:tc>
                  <a:txBody>
                    <a:bodyPr/>
                    <a:lstStyle/>
                    <a:p>
                      <a:r>
                        <a:rPr lang="nl-NL" sz="1500" dirty="0"/>
                        <a:t>Je bespreekt een specifiek onderwerp met betrekking tot het hoofdonderwerp van je tekst.</a:t>
                      </a:r>
                    </a:p>
                  </a:txBody>
                  <a:tcPr marL="75433" marR="75433" marT="37716" marB="37716" anchor="ctr">
                    <a:lnL>
                      <a:noFill/>
                    </a:lnL>
                    <a:lnR>
                      <a:noFill/>
                    </a:lnR>
                    <a:lnT>
                      <a:noFill/>
                    </a:lnT>
                    <a:lnB>
                      <a:noFill/>
                    </a:lnB>
                    <a:solidFill>
                      <a:schemeClr val="accent3">
                        <a:lumMod val="40000"/>
                        <a:lumOff val="60000"/>
                      </a:schemeClr>
                    </a:solidFill>
                  </a:tcPr>
                </a:tc>
                <a:tc>
                  <a:txBody>
                    <a:bodyPr/>
                    <a:lstStyle/>
                    <a:p>
                      <a:r>
                        <a:rPr lang="nl-NL" sz="1500" dirty="0"/>
                        <a:t>Je bespreekt een thema met betrekking tot het onderwerp van je tekst of het specifieke onderwerp van een paragraaf..</a:t>
                      </a:r>
                    </a:p>
                    <a:p>
                      <a:r>
                        <a:rPr lang="nl-NL" sz="1500" b="1" dirty="0"/>
                        <a:t>Of</a:t>
                      </a:r>
                      <a:r>
                        <a:rPr lang="nl-NL" sz="1500" dirty="0"/>
                        <a:t> de alinea dient om informatie in te leiden, af te sluiten of alinea’s/paragrafen te verbinden.</a:t>
                      </a:r>
                    </a:p>
                  </a:txBody>
                  <a:tcPr marL="75433" marR="75433" marT="37716" marB="37716" anchor="ctr">
                    <a:lnL>
                      <a:noFill/>
                    </a:lnL>
                    <a:lnR>
                      <a:noFill/>
                    </a:lnR>
                    <a:lnT>
                      <a:noFill/>
                    </a:lnT>
                    <a:lnB>
                      <a:noFill/>
                    </a:lnB>
                    <a:solidFill>
                      <a:schemeClr val="accent3">
                        <a:lumMod val="40000"/>
                        <a:lumOff val="60000"/>
                      </a:schemeClr>
                    </a:solidFill>
                  </a:tcPr>
                </a:tc>
              </a:tr>
              <a:tr h="3233404">
                <a:tc>
                  <a:txBody>
                    <a:bodyPr/>
                    <a:lstStyle/>
                    <a:p>
                      <a:r>
                        <a:rPr lang="nl-NL" sz="1500" dirty="0"/>
                        <a:t>Wat </a:t>
                      </a:r>
                      <a:r>
                        <a:rPr lang="nl-NL" sz="1500" b="1" dirty="0"/>
                        <a:t>moet</a:t>
                      </a:r>
                      <a:r>
                        <a:rPr lang="nl-NL" sz="1500" dirty="0"/>
                        <a:t> hierin voorkomen</a:t>
                      </a:r>
                      <a:r>
                        <a:rPr lang="nl-NL" sz="1500" dirty="0" smtClean="0"/>
                        <a:t>?</a:t>
                      </a:r>
                    </a:p>
                    <a:p>
                      <a:endParaRPr lang="nl-NL" sz="1500" dirty="0" smtClean="0"/>
                    </a:p>
                    <a:p>
                      <a:endParaRPr lang="nl-NL" sz="1500" dirty="0" smtClean="0"/>
                    </a:p>
                    <a:p>
                      <a:endParaRPr lang="nl-NL" sz="1500" dirty="0" smtClean="0"/>
                    </a:p>
                    <a:p>
                      <a:endParaRPr lang="nl-NL" sz="1500" dirty="0" smtClean="0"/>
                    </a:p>
                    <a:p>
                      <a:endParaRPr lang="nl-NL" sz="1500" dirty="0" smtClean="0"/>
                    </a:p>
                    <a:p>
                      <a:endParaRPr lang="nl-NL" sz="1500" dirty="0" smtClean="0"/>
                    </a:p>
                    <a:p>
                      <a:endParaRPr lang="nl-NL" sz="1500" dirty="0" smtClean="0"/>
                    </a:p>
                  </a:txBody>
                  <a:tcPr marL="75433" marR="75433" marT="37716" marB="37716" anchor="ctr">
                    <a:lnL>
                      <a:noFill/>
                    </a:lnL>
                    <a:lnR>
                      <a:noFill/>
                    </a:lnR>
                    <a:lnT>
                      <a:noFill/>
                    </a:lnT>
                    <a:lnB>
                      <a:noFill/>
                    </a:lnB>
                    <a:solidFill>
                      <a:schemeClr val="accent4">
                        <a:lumMod val="20000"/>
                        <a:lumOff val="80000"/>
                      </a:schemeClr>
                    </a:solidFill>
                  </a:tcPr>
                </a:tc>
                <a:tc>
                  <a:txBody>
                    <a:bodyPr/>
                    <a:lstStyle/>
                    <a:p>
                      <a:r>
                        <a:rPr lang="nl-NL" sz="1500" dirty="0"/>
                        <a:t>Een paragraaf moet altijd een specifiek onderwerp van je tekst behandelen.</a:t>
                      </a:r>
                    </a:p>
                    <a:p>
                      <a:endParaRPr lang="nl-NL" sz="1500" dirty="0" smtClean="0"/>
                    </a:p>
                    <a:p>
                      <a:r>
                        <a:rPr lang="nl-NL" sz="1500" dirty="0" smtClean="0"/>
                        <a:t>Gebruik </a:t>
                      </a:r>
                      <a:r>
                        <a:rPr lang="nl-NL" sz="1500" dirty="0"/>
                        <a:t>kopjes om aan te duiden dat het om een paragraaf gaat.</a:t>
                      </a:r>
                    </a:p>
                  </a:txBody>
                  <a:tcPr marL="75433" marR="75433" marT="37716" marB="37716" anchor="ctr">
                    <a:lnL>
                      <a:noFill/>
                    </a:lnL>
                    <a:lnR>
                      <a:noFill/>
                    </a:lnR>
                    <a:lnT>
                      <a:noFill/>
                    </a:lnT>
                    <a:lnB>
                      <a:noFill/>
                    </a:lnB>
                    <a:solidFill>
                      <a:schemeClr val="accent4">
                        <a:lumMod val="20000"/>
                        <a:lumOff val="80000"/>
                      </a:schemeClr>
                    </a:solidFill>
                  </a:tcPr>
                </a:tc>
                <a:tc>
                  <a:txBody>
                    <a:bodyPr/>
                    <a:lstStyle/>
                    <a:p>
                      <a:endParaRPr lang="nl-NL" sz="1500" dirty="0" smtClean="0"/>
                    </a:p>
                    <a:p>
                      <a:r>
                        <a:rPr lang="nl-NL" sz="1500" dirty="0" smtClean="0"/>
                        <a:t>In </a:t>
                      </a:r>
                      <a:r>
                        <a:rPr lang="nl-NL" sz="1500" dirty="0"/>
                        <a:t>een alinea staat altijd een kernzin. Dit is de eerste, laatste of tweede zin (na een inleidende zin).</a:t>
                      </a:r>
                    </a:p>
                    <a:p>
                      <a:endParaRPr lang="nl-NL" sz="1500" dirty="0" smtClean="0"/>
                    </a:p>
                    <a:p>
                      <a:r>
                        <a:rPr lang="nl-NL" sz="1500" dirty="0" smtClean="0"/>
                        <a:t>Gebruik  </a:t>
                      </a:r>
                      <a:r>
                        <a:rPr lang="nl-NL" sz="1500" dirty="0" err="1" smtClean="0"/>
                        <a:t>verbindoingswoorden</a:t>
                      </a:r>
                      <a:r>
                        <a:rPr lang="nl-NL" sz="1500" dirty="0" smtClean="0"/>
                        <a:t>  </a:t>
                      </a:r>
                      <a:r>
                        <a:rPr lang="nl-NL" sz="1500" dirty="0"/>
                        <a:t>om je alinea’s samen te voegen tot een geheel</a:t>
                      </a:r>
                      <a:r>
                        <a:rPr lang="nl-NL" sz="1500" dirty="0" smtClean="0"/>
                        <a:t>.</a:t>
                      </a:r>
                    </a:p>
                    <a:p>
                      <a:endParaRPr lang="nl-NL" sz="1500" dirty="0" smtClean="0"/>
                    </a:p>
                    <a:p>
                      <a:endParaRPr lang="nl-NL" sz="1500" dirty="0" smtClean="0"/>
                    </a:p>
                    <a:p>
                      <a:endParaRPr lang="nl-NL" sz="1500" dirty="0"/>
                    </a:p>
                  </a:txBody>
                  <a:tcPr marL="75433" marR="75433" marT="37716" marB="37716" anchor="ctr">
                    <a:lnL>
                      <a:noFill/>
                    </a:lnL>
                    <a:lnR>
                      <a:noFill/>
                    </a:lnR>
                    <a:lnT>
                      <a:noFill/>
                    </a:lnT>
                    <a:lnB>
                      <a:noFill/>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786362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98812" y="0"/>
            <a:ext cx="7645188" cy="634082"/>
          </a:xfrm>
          <a:ln w="28575">
            <a:solidFill>
              <a:srgbClr val="0070C0"/>
            </a:solidFill>
          </a:ln>
        </p:spPr>
        <p:txBody>
          <a:bodyPr>
            <a:noAutofit/>
          </a:bodyPr>
          <a:lstStyle/>
          <a:p>
            <a:pPr algn="l"/>
            <a:r>
              <a:rPr lang="nl-NL" sz="2400" b="1" dirty="0" smtClean="0">
                <a:latin typeface="Arial Narrow" panose="020B0606020202030204" pitchFamily="34" charset="0"/>
              </a:rPr>
              <a:t>Stageverslag: inleiding- midden - slot: aanscherpen tekst</a:t>
            </a:r>
            <a:endParaRPr lang="nl-NL" sz="2400" b="1" dirty="0">
              <a:latin typeface="Arial Narrow" panose="020B0606020202030204" pitchFamily="34" charset="0"/>
            </a:endParaRPr>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7742" y="2668013"/>
            <a:ext cx="1542934" cy="4189987"/>
          </a:xfrm>
        </p:spPr>
      </p:pic>
      <p:sp>
        <p:nvSpPr>
          <p:cNvPr id="4" name="Tekstvak 3"/>
          <p:cNvSpPr txBox="1"/>
          <p:nvPr/>
        </p:nvSpPr>
        <p:spPr>
          <a:xfrm>
            <a:off x="467544" y="1052736"/>
            <a:ext cx="8208912" cy="369332"/>
          </a:xfrm>
          <a:prstGeom prst="rect">
            <a:avLst/>
          </a:prstGeom>
          <a:noFill/>
        </p:spPr>
        <p:txBody>
          <a:bodyPr wrap="square" rtlCol="0">
            <a:spAutoFit/>
          </a:bodyPr>
          <a:lstStyle/>
          <a:p>
            <a:r>
              <a:rPr lang="nl-NL" b="1" dirty="0">
                <a:solidFill>
                  <a:srgbClr val="0070C0"/>
                </a:solidFill>
                <a:latin typeface="Arial Narrow" panose="020B0606020202030204" pitchFamily="34" charset="0"/>
              </a:rPr>
              <a:t>T</a:t>
            </a:r>
            <a:r>
              <a:rPr lang="nl-NL" b="1" dirty="0" smtClean="0">
                <a:solidFill>
                  <a:srgbClr val="0070C0"/>
                </a:solidFill>
                <a:latin typeface="Arial Narrow" panose="020B0606020202030204" pitchFamily="34" charset="0"/>
              </a:rPr>
              <a:t>ussenkoppen en signaalwoorden / verbindingswoorden </a:t>
            </a:r>
            <a:endParaRPr lang="nl-NL" b="1" dirty="0">
              <a:solidFill>
                <a:srgbClr val="0070C0"/>
              </a:solidFill>
              <a:latin typeface="Arial Narrow" panose="020B0606020202030204" pitchFamily="34" charset="0"/>
            </a:endParaRPr>
          </a:p>
        </p:txBody>
      </p:sp>
      <p:sp>
        <p:nvSpPr>
          <p:cNvPr id="6" name="Tekstvak 5"/>
          <p:cNvSpPr txBox="1"/>
          <p:nvPr/>
        </p:nvSpPr>
        <p:spPr>
          <a:xfrm>
            <a:off x="467544" y="1433824"/>
            <a:ext cx="8208912" cy="584775"/>
          </a:xfrm>
          <a:prstGeom prst="rect">
            <a:avLst/>
          </a:prstGeom>
          <a:noFill/>
        </p:spPr>
        <p:txBody>
          <a:bodyPr wrap="square" rtlCol="0">
            <a:spAutoFit/>
          </a:bodyPr>
          <a:lstStyle/>
          <a:p>
            <a:pPr>
              <a:spcBef>
                <a:spcPts val="600"/>
              </a:spcBef>
              <a:spcAft>
                <a:spcPts val="600"/>
              </a:spcAft>
            </a:pPr>
            <a:r>
              <a:rPr lang="nl-NL" sz="1600" dirty="0" smtClean="0">
                <a:solidFill>
                  <a:srgbClr val="7030A0"/>
                </a:solidFill>
                <a:latin typeface="Lucida Handwriting" panose="03010101010101010101" pitchFamily="66" charset="0"/>
              </a:rPr>
              <a:t>TIP: schrijf </a:t>
            </a:r>
            <a:r>
              <a:rPr lang="nl-NL" sz="1600" dirty="0">
                <a:solidFill>
                  <a:srgbClr val="7030A0"/>
                </a:solidFill>
                <a:latin typeface="Lucida Handwriting" panose="03010101010101010101" pitchFamily="66" charset="0"/>
              </a:rPr>
              <a:t>het verslag </a:t>
            </a:r>
            <a:r>
              <a:rPr lang="nl-NL" sz="1600" b="1" dirty="0">
                <a:solidFill>
                  <a:srgbClr val="7030A0"/>
                </a:solidFill>
                <a:latin typeface="Lucida Handwriting" panose="03010101010101010101" pitchFamily="66" charset="0"/>
              </a:rPr>
              <a:t>eerst in grote lijnen op papier </a:t>
            </a:r>
            <a:r>
              <a:rPr lang="nl-NL" sz="1600" dirty="0" smtClean="0">
                <a:solidFill>
                  <a:srgbClr val="7030A0"/>
                </a:solidFill>
                <a:latin typeface="Lucida Handwriting" panose="03010101010101010101" pitchFamily="66" charset="0"/>
              </a:rPr>
              <a:t>in een </a:t>
            </a:r>
            <a:r>
              <a:rPr lang="nl-NL" sz="1600" b="1" dirty="0" smtClean="0">
                <a:solidFill>
                  <a:srgbClr val="7030A0"/>
                </a:solidFill>
                <a:latin typeface="Lucida Handwriting" panose="03010101010101010101" pitchFamily="66" charset="0"/>
              </a:rPr>
              <a:t>schrijfkader</a:t>
            </a:r>
            <a:r>
              <a:rPr lang="nl-NL" sz="1600" dirty="0" smtClean="0">
                <a:solidFill>
                  <a:srgbClr val="7030A0"/>
                </a:solidFill>
                <a:latin typeface="Lucida Handwriting" panose="03010101010101010101" pitchFamily="66" charset="0"/>
              </a:rPr>
              <a:t> en werk dit daarna uit op de computer</a:t>
            </a:r>
            <a:r>
              <a:rPr lang="nl-NL" sz="1600" dirty="0">
                <a:solidFill>
                  <a:srgbClr val="7030A0"/>
                </a:solidFill>
                <a:latin typeface="Lucida Handwriting" panose="03010101010101010101" pitchFamily="66" charset="0"/>
              </a:rPr>
              <a:t>.</a:t>
            </a:r>
          </a:p>
        </p:txBody>
      </p:sp>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751" y="2018599"/>
            <a:ext cx="6049252" cy="4839401"/>
          </a:xfrm>
          <a:prstGeom prst="rect">
            <a:avLst/>
          </a:prstGeom>
        </p:spPr>
      </p:pic>
      <p:sp>
        <p:nvSpPr>
          <p:cNvPr id="9" name="Tekstvak 8"/>
          <p:cNvSpPr txBox="1"/>
          <p:nvPr/>
        </p:nvSpPr>
        <p:spPr>
          <a:xfrm>
            <a:off x="2388751" y="5949280"/>
            <a:ext cx="887105" cy="369332"/>
          </a:xfrm>
          <a:prstGeom prst="rect">
            <a:avLst/>
          </a:prstGeom>
          <a:solidFill>
            <a:schemeClr val="bg1"/>
          </a:solidFill>
        </p:spPr>
        <p:txBody>
          <a:bodyPr wrap="square" rtlCol="0">
            <a:spAutoFit/>
          </a:bodyPr>
          <a:lstStyle/>
          <a:p>
            <a:endParaRPr lang="nl-NL" dirty="0"/>
          </a:p>
        </p:txBody>
      </p:sp>
      <p:sp>
        <p:nvSpPr>
          <p:cNvPr id="10" name="Tekstvak 9"/>
          <p:cNvSpPr txBox="1"/>
          <p:nvPr/>
        </p:nvSpPr>
        <p:spPr>
          <a:xfrm>
            <a:off x="2483768" y="2204864"/>
            <a:ext cx="648072" cy="369332"/>
          </a:xfrm>
          <a:prstGeom prst="rect">
            <a:avLst/>
          </a:prstGeom>
          <a:solidFill>
            <a:schemeClr val="bg1"/>
          </a:solidFill>
        </p:spPr>
        <p:txBody>
          <a:bodyPr wrap="square" rtlCol="0">
            <a:spAutoFit/>
          </a:bodyPr>
          <a:lstStyle/>
          <a:p>
            <a:endParaRPr lang="nl-NL" dirty="0"/>
          </a:p>
        </p:txBody>
      </p:sp>
      <p:pic>
        <p:nvPicPr>
          <p:cNvPr id="11" name="Afbeelding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56" y="0"/>
            <a:ext cx="1512168" cy="579040"/>
          </a:xfrm>
          <a:prstGeom prst="rect">
            <a:avLst/>
          </a:prstGeom>
          <a:ln w="28575">
            <a:solidFill>
              <a:schemeClr val="accent1"/>
            </a:solidFill>
          </a:ln>
        </p:spPr>
      </p:pic>
    </p:spTree>
    <p:extLst>
      <p:ext uri="{BB962C8B-B14F-4D97-AF65-F5344CB8AC3E}">
        <p14:creationId xmlns:p14="http://schemas.microsoft.com/office/powerpoint/2010/main" val="1241087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98812" y="0"/>
            <a:ext cx="7645188" cy="706090"/>
          </a:xfrm>
          <a:ln w="28575">
            <a:solidFill>
              <a:srgbClr val="0070C0"/>
            </a:solidFill>
          </a:ln>
        </p:spPr>
        <p:txBody>
          <a:bodyPr>
            <a:noAutofit/>
          </a:bodyPr>
          <a:lstStyle/>
          <a:p>
            <a:pPr algn="l"/>
            <a:r>
              <a:rPr lang="nl-NL" sz="2400" b="1" dirty="0" smtClean="0">
                <a:latin typeface="Arial Narrow" panose="020B0606020202030204" pitchFamily="34" charset="0"/>
              </a:rPr>
              <a:t>Stageverslag:  interpunctie (hoofdletters en leestekens) en gevarieerd taalgebruik</a:t>
            </a:r>
            <a:endParaRPr lang="nl-NL" sz="2400" b="1" dirty="0">
              <a:latin typeface="Arial Narrow" panose="020B0606020202030204" pitchFamily="34" charset="0"/>
            </a:endParaRPr>
          </a:p>
        </p:txBody>
      </p:sp>
      <p:sp>
        <p:nvSpPr>
          <p:cNvPr id="3" name="Tijdelijke aanduiding voor inhoud 2"/>
          <p:cNvSpPr>
            <a:spLocks noGrp="1"/>
          </p:cNvSpPr>
          <p:nvPr>
            <p:ph idx="1"/>
          </p:nvPr>
        </p:nvSpPr>
        <p:spPr>
          <a:xfrm>
            <a:off x="2411760" y="3068960"/>
            <a:ext cx="5987008" cy="2232248"/>
          </a:xfrm>
        </p:spPr>
        <p:txBody>
          <a:bodyPr>
            <a:normAutofit/>
          </a:bodyPr>
          <a:lstStyle/>
          <a:p>
            <a:pPr marL="0" indent="0">
              <a:buNone/>
            </a:pPr>
            <a:r>
              <a:rPr lang="nl-NL" sz="1800" dirty="0" smtClean="0">
                <a:latin typeface="Arial Narrow" panose="020B0606020202030204" pitchFamily="34" charset="0"/>
              </a:rPr>
              <a:t>Toepassen op de hele tekst en de tekst zo nodig  herschrijven. </a:t>
            </a:r>
          </a:p>
          <a:p>
            <a:pPr lvl="0"/>
            <a:r>
              <a:rPr lang="nl-NL" sz="1800" dirty="0" smtClean="0">
                <a:latin typeface="Arial Narrow" panose="020B0606020202030204" pitchFamily="34" charset="0"/>
              </a:rPr>
              <a:t>Zit </a:t>
            </a:r>
            <a:r>
              <a:rPr lang="nl-NL" sz="1800" dirty="0">
                <a:latin typeface="Arial Narrow" panose="020B0606020202030204" pitchFamily="34" charset="0"/>
              </a:rPr>
              <a:t>het verslag logisch in elkaar</a:t>
            </a:r>
            <a:r>
              <a:rPr lang="nl-NL" sz="1800" dirty="0" smtClean="0">
                <a:latin typeface="Arial Narrow" panose="020B0606020202030204" pitchFamily="34" charset="0"/>
              </a:rPr>
              <a:t>?</a:t>
            </a:r>
          </a:p>
          <a:p>
            <a:pPr lvl="0"/>
            <a:r>
              <a:rPr lang="nl-NL" sz="1800" dirty="0" smtClean="0">
                <a:latin typeface="Arial Narrow" panose="020B0606020202030204" pitchFamily="34" charset="0"/>
              </a:rPr>
              <a:t>Lopen de zinnen goed?</a:t>
            </a:r>
          </a:p>
          <a:p>
            <a:pPr lvl="0"/>
            <a:r>
              <a:rPr lang="nl-NL" sz="1800" dirty="0" smtClean="0">
                <a:latin typeface="Arial Narrow" panose="020B0606020202030204" pitchFamily="34" charset="0"/>
              </a:rPr>
              <a:t>Staat er niet te veel “toen en toen”?</a:t>
            </a:r>
          </a:p>
          <a:p>
            <a:pPr marL="0" lvl="0" indent="0">
              <a:buNone/>
            </a:pPr>
            <a:endParaRPr lang="nl-NL" sz="1800" dirty="0">
              <a:latin typeface="Arial Narrow" panose="020B0606020202030204" pitchFamily="34" charset="0"/>
            </a:endParaRPr>
          </a:p>
          <a:p>
            <a:pPr marL="0" indent="0">
              <a:buNone/>
            </a:pPr>
            <a:endParaRPr lang="nl-NL" dirty="0"/>
          </a:p>
        </p:txBody>
      </p:sp>
      <p:sp>
        <p:nvSpPr>
          <p:cNvPr id="4" name="Tekstvak 3"/>
          <p:cNvSpPr txBox="1"/>
          <p:nvPr/>
        </p:nvSpPr>
        <p:spPr>
          <a:xfrm>
            <a:off x="467544" y="1700808"/>
            <a:ext cx="8208912" cy="338554"/>
          </a:xfrm>
          <a:prstGeom prst="rect">
            <a:avLst/>
          </a:prstGeom>
          <a:noFill/>
        </p:spPr>
        <p:txBody>
          <a:bodyPr wrap="square" rtlCol="0">
            <a:spAutoFit/>
          </a:bodyPr>
          <a:lstStyle/>
          <a:p>
            <a:r>
              <a:rPr lang="nl-NL" sz="1600" dirty="0" smtClean="0">
                <a:solidFill>
                  <a:srgbClr val="7030A0"/>
                </a:solidFill>
                <a:latin typeface="Lucida Handwriting" panose="03010101010101010101" pitchFamily="66" charset="0"/>
              </a:rPr>
              <a:t>TIP: zinnen en stukjes herschrijven maakt je stage verslag echt beter! </a:t>
            </a:r>
            <a:endParaRPr lang="nl-NL" sz="1600" dirty="0">
              <a:solidFill>
                <a:srgbClr val="7030A0"/>
              </a:solidFill>
              <a:latin typeface="Lucida Handwriting" panose="03010101010101010101" pitchFamily="66" charset="0"/>
            </a:endParaRPr>
          </a:p>
        </p:txBody>
      </p:sp>
      <p:sp>
        <p:nvSpPr>
          <p:cNvPr id="5" name="Rechthoek 4"/>
          <p:cNvSpPr/>
          <p:nvPr/>
        </p:nvSpPr>
        <p:spPr>
          <a:xfrm>
            <a:off x="467544" y="1054477"/>
            <a:ext cx="8208912" cy="369332"/>
          </a:xfrm>
          <a:prstGeom prst="rect">
            <a:avLst/>
          </a:prstGeom>
        </p:spPr>
        <p:txBody>
          <a:bodyPr wrap="square">
            <a:spAutoFit/>
          </a:bodyPr>
          <a:lstStyle/>
          <a:p>
            <a:r>
              <a:rPr lang="nl-NL" b="1" dirty="0" smtClean="0">
                <a:solidFill>
                  <a:srgbClr val="0070C0"/>
                </a:solidFill>
                <a:latin typeface="Arial Narrow" panose="020B0606020202030204" pitchFamily="34" charset="0"/>
              </a:rPr>
              <a:t>Spelling en zinsbouw</a:t>
            </a:r>
            <a:endParaRPr lang="nl-NL"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740992"/>
            <a:ext cx="1516060" cy="4117008"/>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6" y="0"/>
            <a:ext cx="1512168" cy="579040"/>
          </a:xfrm>
          <a:prstGeom prst="rect">
            <a:avLst/>
          </a:prstGeom>
          <a:ln w="28575">
            <a:solidFill>
              <a:schemeClr val="accent1"/>
            </a:solidFill>
          </a:ln>
        </p:spPr>
      </p:pic>
    </p:spTree>
    <p:extLst>
      <p:ext uri="{BB962C8B-B14F-4D97-AF65-F5344CB8AC3E}">
        <p14:creationId xmlns:p14="http://schemas.microsoft.com/office/powerpoint/2010/main" val="1260148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98811" y="16966"/>
            <a:ext cx="7665463" cy="562074"/>
          </a:xfrm>
          <a:ln w="38100">
            <a:solidFill>
              <a:srgbClr val="0070C0"/>
            </a:solidFill>
          </a:ln>
        </p:spPr>
        <p:txBody>
          <a:bodyPr>
            <a:normAutofit/>
          </a:bodyPr>
          <a:lstStyle/>
          <a:p>
            <a:pPr algn="l"/>
            <a:r>
              <a:rPr lang="nl-NL" sz="2400" b="1" dirty="0" smtClean="0">
                <a:latin typeface="Arial Narrow" panose="020B0606020202030204" pitchFamily="34" charset="0"/>
              </a:rPr>
              <a:t>Stageverslag : persoonlijke motivatie en voorwoord</a:t>
            </a:r>
            <a:endParaRPr lang="nl-NL" sz="2400" b="1" dirty="0">
              <a:latin typeface="Arial Narrow" panose="020B0606020202030204" pitchFamily="34" charset="0"/>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2284334"/>
            <a:ext cx="5832648" cy="4374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6" y="0"/>
            <a:ext cx="1512168" cy="579040"/>
          </a:xfrm>
          <a:prstGeom prst="rect">
            <a:avLst/>
          </a:prstGeom>
          <a:ln w="28575">
            <a:solidFill>
              <a:schemeClr val="accent1"/>
            </a:solidFill>
          </a:ln>
        </p:spPr>
      </p:pic>
    </p:spTree>
    <p:extLst>
      <p:ext uri="{BB962C8B-B14F-4D97-AF65-F5344CB8AC3E}">
        <p14:creationId xmlns:p14="http://schemas.microsoft.com/office/powerpoint/2010/main" val="3722951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98812" y="8483"/>
            <a:ext cx="7846404" cy="562074"/>
          </a:xfrm>
          <a:ln w="28575">
            <a:solidFill>
              <a:srgbClr val="0070C0"/>
            </a:solidFill>
          </a:ln>
        </p:spPr>
        <p:txBody>
          <a:bodyPr>
            <a:normAutofit/>
          </a:bodyPr>
          <a:lstStyle/>
          <a:p>
            <a:pPr algn="l"/>
            <a:r>
              <a:rPr lang="nl-NL" sz="2400" b="1" dirty="0" smtClean="0">
                <a:latin typeface="Arial Narrow" panose="020B0606020202030204" pitchFamily="34" charset="0"/>
              </a:rPr>
              <a:t>Stageverslag: taalverzorging</a:t>
            </a:r>
            <a:endParaRPr lang="nl-NL" sz="2400" b="1" dirty="0">
              <a:latin typeface="Arial Narrow" panose="020B0606020202030204" pitchFamily="34" charset="0"/>
            </a:endParaRP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0" y="3212976"/>
            <a:ext cx="4673492" cy="3505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467544" y="1052736"/>
            <a:ext cx="8208912" cy="369332"/>
          </a:xfrm>
          <a:prstGeom prst="rect">
            <a:avLst/>
          </a:prstGeom>
          <a:noFill/>
        </p:spPr>
        <p:txBody>
          <a:bodyPr wrap="square" rtlCol="0">
            <a:spAutoFit/>
          </a:bodyPr>
          <a:lstStyle/>
          <a:p>
            <a:r>
              <a:rPr lang="nl-NL" b="1" dirty="0">
                <a:solidFill>
                  <a:srgbClr val="0070C0"/>
                </a:solidFill>
                <a:latin typeface="Arial Narrow" panose="020B0606020202030204" pitchFamily="34" charset="0"/>
              </a:rPr>
              <a:t>Inhoudsopgave en </a:t>
            </a:r>
            <a:r>
              <a:rPr lang="nl-NL" b="1" dirty="0" smtClean="0">
                <a:solidFill>
                  <a:srgbClr val="0070C0"/>
                </a:solidFill>
                <a:latin typeface="Arial Narrow" panose="020B0606020202030204" pitchFamily="34" charset="0"/>
              </a:rPr>
              <a:t>spellingscontrole</a:t>
            </a:r>
            <a:endParaRPr lang="nl-NL" dirty="0">
              <a:solidFill>
                <a:srgbClr val="0070C0"/>
              </a:solidFill>
            </a:endParaRPr>
          </a:p>
        </p:txBody>
      </p:sp>
      <p:sp>
        <p:nvSpPr>
          <p:cNvPr id="5" name="Tekstvak 4"/>
          <p:cNvSpPr txBox="1"/>
          <p:nvPr/>
        </p:nvSpPr>
        <p:spPr>
          <a:xfrm>
            <a:off x="457367" y="1717195"/>
            <a:ext cx="8064896" cy="584775"/>
          </a:xfrm>
          <a:prstGeom prst="rect">
            <a:avLst/>
          </a:prstGeom>
          <a:noFill/>
        </p:spPr>
        <p:txBody>
          <a:bodyPr wrap="square" rtlCol="0">
            <a:spAutoFit/>
          </a:bodyPr>
          <a:lstStyle/>
          <a:p>
            <a:r>
              <a:rPr lang="nl-NL" sz="1600" dirty="0" smtClean="0">
                <a:solidFill>
                  <a:srgbClr val="7030A0"/>
                </a:solidFill>
                <a:latin typeface="Lucida Handwriting" panose="03010101010101010101" pitchFamily="66" charset="0"/>
              </a:rPr>
              <a:t>TIP: vergeet ook niet in in de tekst van je stageverslag </a:t>
            </a:r>
            <a:r>
              <a:rPr lang="nl-NL" sz="1600" dirty="0">
                <a:solidFill>
                  <a:srgbClr val="7030A0"/>
                </a:solidFill>
                <a:latin typeface="Lucida Handwriting" panose="03010101010101010101" pitchFamily="66" charset="0"/>
              </a:rPr>
              <a:t>naar de bijlagen te </a:t>
            </a:r>
            <a:r>
              <a:rPr lang="nl-NL" sz="1600" dirty="0" smtClean="0">
                <a:solidFill>
                  <a:srgbClr val="7030A0"/>
                </a:solidFill>
                <a:latin typeface="Lucida Handwriting" panose="03010101010101010101" pitchFamily="66" charset="0"/>
              </a:rPr>
              <a:t>verwijzen. </a:t>
            </a:r>
            <a:r>
              <a:rPr lang="nl-NL" sz="1600" dirty="0">
                <a:solidFill>
                  <a:srgbClr val="7030A0"/>
                </a:solidFill>
                <a:latin typeface="Lucida Handwriting" panose="03010101010101010101" pitchFamily="66" charset="0"/>
              </a:rPr>
              <a:t>Zonder verwijzing bestaan ze niet.</a:t>
            </a:r>
          </a:p>
        </p:txBody>
      </p:sp>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6" y="0"/>
            <a:ext cx="1512168" cy="579040"/>
          </a:xfrm>
          <a:prstGeom prst="rect">
            <a:avLst/>
          </a:prstGeom>
          <a:ln w="28575">
            <a:solidFill>
              <a:schemeClr val="accent1"/>
            </a:solidFill>
          </a:ln>
        </p:spPr>
      </p:pic>
    </p:spTree>
    <p:extLst>
      <p:ext uri="{BB962C8B-B14F-4D97-AF65-F5344CB8AC3E}">
        <p14:creationId xmlns:p14="http://schemas.microsoft.com/office/powerpoint/2010/main" val="2638962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2780928"/>
            <a:ext cx="5285560" cy="3964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323526" y="1628800"/>
            <a:ext cx="8297863" cy="784830"/>
          </a:xfrm>
          <a:prstGeom prst="rect">
            <a:avLst/>
          </a:prstGeom>
          <a:noFill/>
        </p:spPr>
        <p:txBody>
          <a:bodyPr wrap="square" rtlCol="0">
            <a:spAutoFit/>
          </a:bodyPr>
          <a:lstStyle/>
          <a:p>
            <a:pPr>
              <a:lnSpc>
                <a:spcPts val="1800"/>
              </a:lnSpc>
            </a:pPr>
            <a:r>
              <a:rPr lang="nl-NL" sz="1600" dirty="0" smtClean="0">
                <a:solidFill>
                  <a:srgbClr val="7030A0"/>
                </a:solidFill>
                <a:latin typeface="Lucida Handwriting" panose="03010101010101010101" pitchFamily="66" charset="0"/>
              </a:rPr>
              <a:t>TIP: gebruik de </a:t>
            </a:r>
            <a:r>
              <a:rPr lang="nl-NL" sz="1600" b="1" dirty="0" smtClean="0">
                <a:solidFill>
                  <a:srgbClr val="7030A0"/>
                </a:solidFill>
                <a:latin typeface="Lucida Handwriting" panose="03010101010101010101" pitchFamily="66" charset="0"/>
              </a:rPr>
              <a:t>spellingscontrole</a:t>
            </a:r>
            <a:r>
              <a:rPr lang="nl-NL" sz="1600" dirty="0" smtClean="0">
                <a:solidFill>
                  <a:srgbClr val="7030A0"/>
                </a:solidFill>
                <a:latin typeface="Lucida Handwriting" panose="03010101010101010101" pitchFamily="66" charset="0"/>
              </a:rPr>
              <a:t>  en laat het werk door iemand nakijken. Je leest zelf vaak over je fouten heen, want je weet goed wat er staat (zou moeten staan) en  leest er dan misschien  overheen.. </a:t>
            </a:r>
            <a:endParaRPr lang="nl-NL" sz="1600" dirty="0">
              <a:solidFill>
                <a:srgbClr val="7030A0"/>
              </a:solidFill>
              <a:latin typeface="Lucida Handwriting" panose="03010101010101010101" pitchFamily="66" charset="0"/>
            </a:endParaRPr>
          </a:p>
        </p:txBody>
      </p:sp>
      <p:sp>
        <p:nvSpPr>
          <p:cNvPr id="6" name="Tekstvak 5"/>
          <p:cNvSpPr txBox="1"/>
          <p:nvPr/>
        </p:nvSpPr>
        <p:spPr>
          <a:xfrm>
            <a:off x="1498812" y="0"/>
            <a:ext cx="7613088" cy="461665"/>
          </a:xfrm>
          <a:prstGeom prst="rect">
            <a:avLst/>
          </a:prstGeom>
          <a:noFill/>
          <a:ln>
            <a:solidFill>
              <a:schemeClr val="tx1"/>
            </a:solidFill>
          </a:ln>
        </p:spPr>
        <p:txBody>
          <a:bodyPr wrap="square" rtlCol="0">
            <a:spAutoFit/>
          </a:bodyPr>
          <a:lstStyle/>
          <a:p>
            <a:r>
              <a:rPr lang="nl-NL" sz="2400" b="1" dirty="0" smtClean="0">
                <a:latin typeface="Arial Narrow" panose="020B0606020202030204" pitchFamily="34" charset="0"/>
              </a:rPr>
              <a:t>Stageverslag: taalverzorging</a:t>
            </a:r>
            <a:endParaRPr lang="nl-NL" sz="2400" b="1" dirty="0">
              <a:latin typeface="Arial Narrow" panose="020B0606020202030204" pitchFamily="34" charset="0"/>
            </a:endParaRPr>
          </a:p>
        </p:txBody>
      </p:sp>
      <p:sp>
        <p:nvSpPr>
          <p:cNvPr id="7" name="Tekstvak 6"/>
          <p:cNvSpPr txBox="1"/>
          <p:nvPr/>
        </p:nvSpPr>
        <p:spPr>
          <a:xfrm>
            <a:off x="412477" y="836712"/>
            <a:ext cx="8208912" cy="369332"/>
          </a:xfrm>
          <a:prstGeom prst="rect">
            <a:avLst/>
          </a:prstGeom>
          <a:noFill/>
        </p:spPr>
        <p:txBody>
          <a:bodyPr wrap="square" rtlCol="0">
            <a:spAutoFit/>
          </a:bodyPr>
          <a:lstStyle/>
          <a:p>
            <a:r>
              <a:rPr lang="nl-NL" b="1" dirty="0" smtClean="0">
                <a:solidFill>
                  <a:srgbClr val="0070C0"/>
                </a:solidFill>
                <a:latin typeface="Arial Narrow" panose="020B0606020202030204" pitchFamily="34" charset="0"/>
              </a:rPr>
              <a:t>Inhoudsopgave en spellingscontrole</a:t>
            </a:r>
            <a:endParaRPr lang="nl-NL" b="1" dirty="0">
              <a:solidFill>
                <a:srgbClr val="0070C0"/>
              </a:solidFill>
              <a:latin typeface="Arial Narrow" panose="020B060602020203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8901" y="3645024"/>
            <a:ext cx="4363832" cy="2788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56" y="0"/>
            <a:ext cx="1512168" cy="579040"/>
          </a:xfrm>
          <a:prstGeom prst="rect">
            <a:avLst/>
          </a:prstGeom>
          <a:ln w="28575">
            <a:solidFill>
              <a:schemeClr val="accent1"/>
            </a:solidFill>
          </a:ln>
        </p:spPr>
      </p:pic>
    </p:spTree>
    <p:extLst>
      <p:ext uri="{BB962C8B-B14F-4D97-AF65-F5344CB8AC3E}">
        <p14:creationId xmlns:p14="http://schemas.microsoft.com/office/powerpoint/2010/main" val="4010698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552" y="2852936"/>
            <a:ext cx="5033532" cy="3775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1478058" y="0"/>
            <a:ext cx="7656004" cy="461665"/>
          </a:xfrm>
          <a:prstGeom prst="rect">
            <a:avLst/>
          </a:prstGeom>
          <a:noFill/>
          <a:ln w="28575">
            <a:solidFill>
              <a:srgbClr val="0070C0"/>
            </a:solidFill>
          </a:ln>
        </p:spPr>
        <p:txBody>
          <a:bodyPr wrap="square" rtlCol="0">
            <a:spAutoFit/>
          </a:bodyPr>
          <a:lstStyle/>
          <a:p>
            <a:r>
              <a:rPr lang="nl-NL" sz="2400" b="1" dirty="0" smtClean="0">
                <a:latin typeface="Arial Narrow" panose="020B0606020202030204" pitchFamily="34" charset="0"/>
              </a:rPr>
              <a:t>Stageverslag: titelpagina en check met checklist</a:t>
            </a:r>
            <a:endParaRPr lang="nl-NL" sz="2400" b="1" dirty="0">
              <a:latin typeface="Arial Narrow" panose="020B0606020202030204" pitchFamily="34" charset="0"/>
            </a:endParaRPr>
          </a:p>
        </p:txBody>
      </p:sp>
      <p:sp>
        <p:nvSpPr>
          <p:cNvPr id="5" name="Tekstvak 4"/>
          <p:cNvSpPr txBox="1"/>
          <p:nvPr/>
        </p:nvSpPr>
        <p:spPr>
          <a:xfrm>
            <a:off x="539552" y="1007329"/>
            <a:ext cx="8208912" cy="369332"/>
          </a:xfrm>
          <a:prstGeom prst="rect">
            <a:avLst/>
          </a:prstGeom>
          <a:noFill/>
        </p:spPr>
        <p:txBody>
          <a:bodyPr wrap="square" rtlCol="0">
            <a:spAutoFit/>
          </a:bodyPr>
          <a:lstStyle/>
          <a:p>
            <a:r>
              <a:rPr lang="nl-NL" b="1" dirty="0" smtClean="0">
                <a:solidFill>
                  <a:srgbClr val="0070C0"/>
                </a:solidFill>
                <a:latin typeface="Arial Narrow" panose="020B0606020202030204" pitchFamily="34" charset="0"/>
              </a:rPr>
              <a:t>Presentatie</a:t>
            </a:r>
            <a:endParaRPr lang="nl-NL" b="1" dirty="0">
              <a:solidFill>
                <a:srgbClr val="0070C0"/>
              </a:solidFill>
              <a:latin typeface="Arial Narrow" panose="020B0606020202030204" pitchFamily="34" charset="0"/>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1" y="2737278"/>
            <a:ext cx="2736304" cy="367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56" y="0"/>
            <a:ext cx="1512168" cy="579040"/>
          </a:xfrm>
          <a:prstGeom prst="rect">
            <a:avLst/>
          </a:prstGeom>
          <a:ln w="28575">
            <a:solidFill>
              <a:schemeClr val="accent1"/>
            </a:solidFill>
          </a:ln>
        </p:spPr>
      </p:pic>
    </p:spTree>
    <p:extLst>
      <p:ext uri="{BB962C8B-B14F-4D97-AF65-F5344CB8AC3E}">
        <p14:creationId xmlns:p14="http://schemas.microsoft.com/office/powerpoint/2010/main" val="2093465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98812" y="16966"/>
            <a:ext cx="7668446" cy="562074"/>
          </a:xfrm>
          <a:ln w="28575">
            <a:solidFill>
              <a:srgbClr val="0070C0"/>
            </a:solidFill>
          </a:ln>
        </p:spPr>
        <p:txBody>
          <a:bodyPr>
            <a:normAutofit/>
          </a:bodyPr>
          <a:lstStyle/>
          <a:p>
            <a:pPr algn="l"/>
            <a:r>
              <a:rPr lang="nl-NL" sz="2400" b="1" dirty="0" smtClean="0">
                <a:latin typeface="Arial Narrow" panose="020B0606020202030204" pitchFamily="34" charset="0"/>
              </a:rPr>
              <a:t>Stageverslag: finishing </a:t>
            </a:r>
            <a:r>
              <a:rPr lang="nl-NL" sz="2400" b="1" dirty="0" err="1" smtClean="0">
                <a:latin typeface="Arial Narrow" panose="020B0606020202030204" pitchFamily="34" charset="0"/>
              </a:rPr>
              <a:t>touch</a:t>
            </a:r>
            <a:r>
              <a:rPr lang="nl-NL" sz="2400" b="1" dirty="0" smtClean="0">
                <a:latin typeface="Arial Narrow" panose="020B0606020202030204" pitchFamily="34" charset="0"/>
              </a:rPr>
              <a:t> !</a:t>
            </a:r>
            <a:endParaRPr lang="nl-NL" sz="2400" b="1" dirty="0">
              <a:latin typeface="Arial Narrow" panose="020B0606020202030204" pitchFamily="34" charset="0"/>
            </a:endParaRPr>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3208474"/>
            <a:ext cx="4601484" cy="3451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494242" y="2636912"/>
            <a:ext cx="8254222" cy="338554"/>
          </a:xfrm>
          <a:prstGeom prst="rect">
            <a:avLst/>
          </a:prstGeom>
          <a:noFill/>
        </p:spPr>
        <p:txBody>
          <a:bodyPr wrap="square" rtlCol="0">
            <a:spAutoFit/>
          </a:bodyPr>
          <a:lstStyle/>
          <a:p>
            <a:r>
              <a:rPr lang="nl-NL" sz="1600" dirty="0" smtClean="0">
                <a:solidFill>
                  <a:srgbClr val="7030A0"/>
                </a:solidFill>
                <a:latin typeface="Lucida Handwriting" panose="03010101010101010101" pitchFamily="66" charset="0"/>
              </a:rPr>
              <a:t>TIP: staan er personen op de foto? Let dan op de privacy.</a:t>
            </a:r>
            <a:endParaRPr lang="nl-NL" sz="1600" dirty="0">
              <a:solidFill>
                <a:srgbClr val="7030A0"/>
              </a:solidFill>
              <a:latin typeface="Lucida Handwriting" panose="03010101010101010101" pitchFamily="66" charset="0"/>
            </a:endParaRPr>
          </a:p>
        </p:txBody>
      </p:sp>
      <p:sp>
        <p:nvSpPr>
          <p:cNvPr id="5" name="Tekstvak 4"/>
          <p:cNvSpPr txBox="1"/>
          <p:nvPr/>
        </p:nvSpPr>
        <p:spPr>
          <a:xfrm>
            <a:off x="467544" y="1052736"/>
            <a:ext cx="8136904" cy="369332"/>
          </a:xfrm>
          <a:prstGeom prst="rect">
            <a:avLst/>
          </a:prstGeom>
          <a:noFill/>
        </p:spPr>
        <p:txBody>
          <a:bodyPr wrap="square" rtlCol="0">
            <a:spAutoFit/>
          </a:bodyPr>
          <a:lstStyle/>
          <a:p>
            <a:r>
              <a:rPr lang="nl-NL" b="1" dirty="0" smtClean="0">
                <a:solidFill>
                  <a:srgbClr val="0070C0"/>
                </a:solidFill>
                <a:latin typeface="Arial Narrow" panose="020B0606020202030204" pitchFamily="34" charset="0"/>
              </a:rPr>
              <a:t>Presentatie en leesbaarheid</a:t>
            </a:r>
            <a:endParaRPr lang="nl-NL" b="1" dirty="0">
              <a:solidFill>
                <a:srgbClr val="0070C0"/>
              </a:solidFill>
              <a:latin typeface="Arial Narrow" panose="020B0606020202030204" pitchFamily="34" charset="0"/>
            </a:endParaRPr>
          </a:p>
        </p:txBody>
      </p:sp>
      <p:sp>
        <p:nvSpPr>
          <p:cNvPr id="6" name="Tekstvak 5"/>
          <p:cNvSpPr txBox="1"/>
          <p:nvPr/>
        </p:nvSpPr>
        <p:spPr>
          <a:xfrm>
            <a:off x="467544" y="1628800"/>
            <a:ext cx="7920880" cy="830997"/>
          </a:xfrm>
          <a:prstGeom prst="rect">
            <a:avLst/>
          </a:prstGeom>
          <a:noFill/>
        </p:spPr>
        <p:txBody>
          <a:bodyPr wrap="square" rtlCol="0">
            <a:spAutoFit/>
          </a:bodyPr>
          <a:lstStyle/>
          <a:p>
            <a:r>
              <a:rPr lang="nl-NL" sz="1600" dirty="0" smtClean="0">
                <a:solidFill>
                  <a:srgbClr val="7030A0"/>
                </a:solidFill>
                <a:latin typeface="Lucida Handwriting" panose="03010101010101010101" pitchFamily="66" charset="0"/>
              </a:rPr>
              <a:t>TIP: een verzorgd stageverslag komt professioneel over en  versterkt de inhoud en jouw deskundigheid én toont dat je de  opdracht en jouw stagegever serieus neemt! </a:t>
            </a:r>
            <a:endParaRPr lang="nl-NL" sz="1600" dirty="0">
              <a:solidFill>
                <a:srgbClr val="7030A0"/>
              </a:solidFill>
              <a:latin typeface="Lucida Handwriting" panose="03010101010101010101" pitchFamily="66" charset="0"/>
            </a:endParaRPr>
          </a:p>
        </p:txBody>
      </p:sp>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6" y="0"/>
            <a:ext cx="1512168" cy="579040"/>
          </a:xfrm>
          <a:prstGeom prst="rect">
            <a:avLst/>
          </a:prstGeom>
          <a:ln w="28575">
            <a:solidFill>
              <a:schemeClr val="accent1"/>
            </a:solidFill>
          </a:ln>
        </p:spPr>
      </p:pic>
    </p:spTree>
    <p:extLst>
      <p:ext uri="{BB962C8B-B14F-4D97-AF65-F5344CB8AC3E}">
        <p14:creationId xmlns:p14="http://schemas.microsoft.com/office/powerpoint/2010/main" val="1945498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98812" y="0"/>
            <a:ext cx="7645188" cy="579040"/>
          </a:xfrm>
          <a:solidFill>
            <a:srgbClr val="0070C0"/>
          </a:solidFill>
        </p:spPr>
        <p:txBody>
          <a:bodyPr>
            <a:normAutofit fontScale="90000"/>
          </a:bodyPr>
          <a:lstStyle/>
          <a:p>
            <a:pPr algn="l"/>
            <a:r>
              <a:rPr lang="nl-NL" sz="3200" dirty="0" smtClean="0">
                <a:solidFill>
                  <a:schemeClr val="bg1"/>
                </a:solidFill>
                <a:latin typeface="Arial Narrow" panose="020B0606020202030204" pitchFamily="34" charset="0"/>
              </a:rPr>
              <a:t>Verslag stage of activiteit</a:t>
            </a:r>
            <a:endParaRPr lang="nl-NL" sz="3200" dirty="0">
              <a:solidFill>
                <a:schemeClr val="bg1"/>
              </a:solidFill>
              <a:latin typeface="Arial Narrow" panose="020B0606020202030204" pitchFamily="34" charset="0"/>
            </a:endParaRP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2729" y="573636"/>
            <a:ext cx="7527742" cy="6284364"/>
          </a:xfr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6" y="0"/>
            <a:ext cx="1512168" cy="579040"/>
          </a:xfrm>
          <a:prstGeom prst="rect">
            <a:avLst/>
          </a:prstGeom>
          <a:ln w="28575">
            <a:solidFill>
              <a:schemeClr val="accent1"/>
            </a:solidFill>
          </a:ln>
        </p:spPr>
      </p:pic>
    </p:spTree>
    <p:extLst>
      <p:ext uri="{BB962C8B-B14F-4D97-AF65-F5344CB8AC3E}">
        <p14:creationId xmlns:p14="http://schemas.microsoft.com/office/powerpoint/2010/main" val="4262087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98812" y="0"/>
            <a:ext cx="7628893" cy="634082"/>
          </a:xfrm>
          <a:solidFill>
            <a:srgbClr val="0070C0"/>
          </a:solidFill>
          <a:ln w="28575">
            <a:solidFill>
              <a:srgbClr val="0070C0"/>
            </a:solidFill>
          </a:ln>
        </p:spPr>
        <p:txBody>
          <a:bodyPr>
            <a:normAutofit/>
          </a:bodyPr>
          <a:lstStyle/>
          <a:p>
            <a:pPr algn="l"/>
            <a:r>
              <a:rPr lang="nl-NL" sz="3200" dirty="0" smtClean="0">
                <a:solidFill>
                  <a:schemeClr val="bg1"/>
                </a:solidFill>
                <a:latin typeface="Arial Narrow" panose="020B0606020202030204" pitchFamily="34" charset="0"/>
              </a:rPr>
              <a:t> Stage verslag</a:t>
            </a:r>
            <a:endParaRPr lang="nl-NL" sz="3200" dirty="0">
              <a:solidFill>
                <a:schemeClr val="bg1"/>
              </a:solidFill>
              <a:latin typeface="Arial Narrow" panose="020B0606020202030204" pitchFamily="34" charset="0"/>
            </a:endParaRPr>
          </a:p>
        </p:txBody>
      </p:sp>
      <p:sp>
        <p:nvSpPr>
          <p:cNvPr id="3" name="Tijdelijke aanduiding voor inhoud 2"/>
          <p:cNvSpPr>
            <a:spLocks noGrp="1"/>
          </p:cNvSpPr>
          <p:nvPr>
            <p:ph idx="1"/>
          </p:nvPr>
        </p:nvSpPr>
        <p:spPr>
          <a:xfrm>
            <a:off x="2827244" y="692696"/>
            <a:ext cx="6316756" cy="5701477"/>
          </a:xfrm>
          <a:ln>
            <a:solidFill>
              <a:srgbClr val="0070C0"/>
            </a:solidFill>
          </a:ln>
        </p:spPr>
        <p:txBody>
          <a:bodyPr>
            <a:noAutofit/>
          </a:bodyPr>
          <a:lstStyle/>
          <a:p>
            <a:pPr marL="0" indent="0" algn="just">
              <a:lnSpc>
                <a:spcPts val="1700"/>
              </a:lnSpc>
              <a:buNone/>
            </a:pPr>
            <a:r>
              <a:rPr lang="nl-NL" sz="1100" dirty="0" smtClean="0">
                <a:latin typeface="Lucida Handwriting" panose="03010101010101010101" pitchFamily="66" charset="0"/>
              </a:rPr>
              <a:t>Mijn </a:t>
            </a:r>
            <a:r>
              <a:rPr lang="nl-NL" sz="1100" dirty="0">
                <a:latin typeface="Lucida Handwriting" panose="03010101010101010101" pitchFamily="66" charset="0"/>
              </a:rPr>
              <a:t>naam </a:t>
            </a:r>
            <a:r>
              <a:rPr lang="nl-NL" sz="1100" dirty="0" smtClean="0">
                <a:latin typeface="Lucida Handwriting" panose="03010101010101010101" pitchFamily="66" charset="0"/>
              </a:rPr>
              <a:t>is….I   </a:t>
            </a:r>
            <a:r>
              <a:rPr lang="nl-NL" sz="1100" dirty="0">
                <a:latin typeface="Lucida Handwriting" panose="03010101010101010101" pitchFamily="66" charset="0"/>
              </a:rPr>
              <a:t>Drie maanden lang mocht ik stage lopen </a:t>
            </a:r>
            <a:r>
              <a:rPr lang="nl-NL" sz="1100" dirty="0" smtClean="0">
                <a:latin typeface="Lucida Handwriting" panose="03010101010101010101" pitchFamily="66" charset="0"/>
              </a:rPr>
              <a:t>bij….I </a:t>
            </a:r>
            <a:r>
              <a:rPr lang="nl-NL" sz="1100" dirty="0">
                <a:latin typeface="Lucida Handwriting" panose="03010101010101010101" pitchFamily="66" charset="0"/>
              </a:rPr>
              <a:t>Het doel van mijn beroepsgeoriënteerde stage </a:t>
            </a:r>
            <a:r>
              <a:rPr lang="nl-NL" sz="1100" dirty="0" smtClean="0">
                <a:latin typeface="Lucida Handwriting" panose="03010101010101010101" pitchFamily="66" charset="0"/>
              </a:rPr>
              <a:t>was ….I </a:t>
            </a:r>
            <a:r>
              <a:rPr lang="nl-NL" sz="1100" dirty="0">
                <a:latin typeface="Lucida Handwriting" panose="03010101010101010101" pitchFamily="66" charset="0"/>
              </a:rPr>
              <a:t>Bij deze wil ik eerst graag </a:t>
            </a:r>
            <a:r>
              <a:rPr lang="nl-NL" sz="1100" dirty="0" smtClean="0">
                <a:latin typeface="Lucida Handwriting" panose="03010101010101010101" pitchFamily="66" charset="0"/>
              </a:rPr>
              <a:t>mijn X </a:t>
            </a:r>
            <a:r>
              <a:rPr lang="nl-NL" sz="1100" dirty="0">
                <a:latin typeface="Lucida Handwriting" panose="03010101010101010101" pitchFamily="66" charset="0"/>
              </a:rPr>
              <a:t>bedanken voor </a:t>
            </a:r>
            <a:r>
              <a:rPr lang="nl-NL" sz="1100" dirty="0" smtClean="0">
                <a:latin typeface="Lucida Handwriting" panose="03010101010101010101" pitchFamily="66" charset="0"/>
              </a:rPr>
              <a:t>….I Het stagebedrijf wordt in </a:t>
            </a:r>
            <a:r>
              <a:rPr lang="nl-NL" sz="1100" dirty="0">
                <a:latin typeface="Lucida Handwriting" panose="03010101010101010101" pitchFamily="66" charset="0"/>
              </a:rPr>
              <a:t>dit rapport </a:t>
            </a:r>
            <a:r>
              <a:rPr lang="nl-NL" sz="1100" dirty="0" smtClean="0">
                <a:latin typeface="Lucida Handwriting" panose="03010101010101010101" pitchFamily="66" charset="0"/>
              </a:rPr>
              <a:t>in hoofdstuk x nader </a:t>
            </a:r>
            <a:r>
              <a:rPr lang="nl-NL" sz="1100" dirty="0">
                <a:latin typeface="Lucida Handwriting" panose="03010101010101010101" pitchFamily="66" charset="0"/>
              </a:rPr>
              <a:t>geïntroduceerd. Daarnaast </a:t>
            </a:r>
            <a:r>
              <a:rPr lang="nl-NL" sz="1100" dirty="0" smtClean="0">
                <a:latin typeface="Lucida Handwriting" panose="03010101010101010101" pitchFamily="66" charset="0"/>
              </a:rPr>
              <a:t>beschrijf ik </a:t>
            </a:r>
            <a:r>
              <a:rPr lang="nl-NL" sz="1100" dirty="0">
                <a:latin typeface="Lucida Handwriting" panose="03010101010101010101" pitchFamily="66" charset="0"/>
              </a:rPr>
              <a:t>ook mijn werkzaamheden </a:t>
            </a:r>
            <a:r>
              <a:rPr lang="nl-NL" sz="1100" dirty="0" smtClean="0">
                <a:latin typeface="Lucida Handwriting" panose="03010101010101010101" pitchFamily="66" charset="0"/>
              </a:rPr>
              <a:t>in hoofdstuk y en ga in hoofdstuk  </a:t>
            </a:r>
            <a:r>
              <a:rPr lang="nl-NL" sz="1100" dirty="0" err="1" smtClean="0">
                <a:latin typeface="Lucida Handwriting" panose="03010101010101010101" pitchFamily="66" charset="0"/>
              </a:rPr>
              <a:t>z</a:t>
            </a:r>
            <a:r>
              <a:rPr lang="nl-NL" sz="1100" dirty="0" smtClean="0">
                <a:latin typeface="Lucida Handwriting" panose="03010101010101010101" pitchFamily="66" charset="0"/>
              </a:rPr>
              <a:t> verder in </a:t>
            </a:r>
            <a:r>
              <a:rPr lang="nl-NL" sz="1100" dirty="0">
                <a:latin typeface="Lucida Handwriting" panose="03010101010101010101" pitchFamily="66" charset="0"/>
              </a:rPr>
              <a:t>op mijn leerdoelen en hoe ik mij tijdens deze stage bij </a:t>
            </a:r>
            <a:r>
              <a:rPr lang="nl-NL" sz="1100" dirty="0" smtClean="0">
                <a:latin typeface="Lucida Handwriting" panose="03010101010101010101" pitchFamily="66" charset="0"/>
              </a:rPr>
              <a:t> X </a:t>
            </a:r>
            <a:r>
              <a:rPr lang="nl-NL" sz="1100" dirty="0">
                <a:latin typeface="Lucida Handwriting" panose="03010101010101010101" pitchFamily="66" charset="0"/>
              </a:rPr>
              <a:t>heb </a:t>
            </a:r>
            <a:r>
              <a:rPr lang="nl-NL" sz="1100" dirty="0" smtClean="0">
                <a:latin typeface="Lucida Handwriting" panose="03010101010101010101" pitchFamily="66" charset="0"/>
              </a:rPr>
              <a:t>ontwikkeld ….I Vervolgens licht ik in de overige </a:t>
            </a:r>
            <a:r>
              <a:rPr lang="nl-NL" sz="1100" dirty="0" err="1" smtClean="0">
                <a:latin typeface="Lucida Handwriting" panose="03010101010101010101" pitchFamily="66" charset="0"/>
              </a:rPr>
              <a:t>subparagrafen</a:t>
            </a:r>
            <a:r>
              <a:rPr lang="nl-NL" sz="1100" dirty="0" smtClean="0">
                <a:latin typeface="Lucida Handwriting" panose="03010101010101010101" pitchFamily="66" charset="0"/>
              </a:rPr>
              <a:t> toe met wie ik veel heb samengewerkt, wat ik heb geleerd, welke taken ik leuk vond en welke juist wat minder, …I In </a:t>
            </a:r>
            <a:r>
              <a:rPr lang="nl-NL" sz="1100" dirty="0">
                <a:latin typeface="Lucida Handwriting" panose="03010101010101010101" pitchFamily="66" charset="0"/>
              </a:rPr>
              <a:t>dit eerste hoofdstuk ga ik dieper in op de organisatie </a:t>
            </a:r>
            <a:r>
              <a:rPr lang="nl-NL" sz="1100" dirty="0" smtClean="0">
                <a:latin typeface="Lucida Handwriting" panose="03010101010101010101" pitchFamily="66" charset="0"/>
              </a:rPr>
              <a:t>zelf….I Aan het begin van mijn stage heb ik een stageplan opgesteld met daarin x leerdoelen waaraan ik graag zou willen werken. I Binnen X </a:t>
            </a:r>
            <a:r>
              <a:rPr lang="nl-NL" sz="1100" dirty="0">
                <a:latin typeface="Lucida Handwriting" panose="03010101010101010101" pitchFamily="66" charset="0"/>
              </a:rPr>
              <a:t>waren er een aantal taken die ik als </a:t>
            </a:r>
            <a:r>
              <a:rPr lang="nl-NL" sz="1100" dirty="0" smtClean="0">
                <a:latin typeface="Lucida Handwriting" panose="03010101010101010101" pitchFamily="66" charset="0"/>
              </a:rPr>
              <a:t>stagiair </a:t>
            </a:r>
            <a:r>
              <a:rPr lang="nl-NL" sz="1100" dirty="0">
                <a:latin typeface="Lucida Handwriting" panose="03010101010101010101" pitchFamily="66" charset="0"/>
              </a:rPr>
              <a:t>mocht </a:t>
            </a:r>
            <a:r>
              <a:rPr lang="nl-NL" sz="1100" dirty="0" smtClean="0">
                <a:latin typeface="Lucida Handwriting" panose="03010101010101010101" pitchFamily="66" charset="0"/>
              </a:rPr>
              <a:t>uitvoeren</a:t>
            </a:r>
            <a:r>
              <a:rPr lang="nl-NL" sz="1100" dirty="0">
                <a:latin typeface="Lucida Handwriting" panose="03010101010101010101" pitchFamily="66" charset="0"/>
              </a:rPr>
              <a:t> </a:t>
            </a:r>
            <a:r>
              <a:rPr lang="nl-NL" sz="1100" dirty="0" smtClean="0">
                <a:latin typeface="Lucida Handwriting" panose="03010101010101010101" pitchFamily="66" charset="0"/>
              </a:rPr>
              <a:t>….I. I Activiteiten die ik heb gedaan zijn ….I </a:t>
            </a:r>
            <a:r>
              <a:rPr lang="nl-NL" sz="1100" dirty="0">
                <a:latin typeface="Lucida Handwriting" panose="03010101010101010101" pitchFamily="66" charset="0"/>
              </a:rPr>
              <a:t>Dit punt heb ik op nummer één gezet, </a:t>
            </a:r>
            <a:r>
              <a:rPr lang="nl-NL" sz="1100" dirty="0" smtClean="0">
                <a:latin typeface="Lucida Handwriting" panose="03010101010101010101" pitchFamily="66" charset="0"/>
              </a:rPr>
              <a:t>aangezien …. I </a:t>
            </a:r>
            <a:r>
              <a:rPr lang="nl-NL" sz="1100" dirty="0">
                <a:latin typeface="Lucida Handwriting" panose="03010101010101010101" pitchFamily="66" charset="0"/>
              </a:rPr>
              <a:t>Eén van mijn favoriete bezigheden </a:t>
            </a:r>
            <a:r>
              <a:rPr lang="nl-NL" sz="1100" dirty="0" smtClean="0">
                <a:latin typeface="Lucida Handwriting" panose="03010101010101010101" pitchFamily="66" charset="0"/>
              </a:rPr>
              <a:t>was …I Daarnaast was ik voornamelijk bezig met ….. I </a:t>
            </a:r>
            <a:r>
              <a:rPr lang="nl-NL" sz="1100" dirty="0">
                <a:latin typeface="Lucida Handwriting" panose="03010101010101010101" pitchFamily="66" charset="0"/>
              </a:rPr>
              <a:t>Ik heb vooral nauw samengewerkt met </a:t>
            </a:r>
            <a:r>
              <a:rPr lang="nl-NL" sz="1100" dirty="0" smtClean="0">
                <a:latin typeface="Lucida Handwriting" panose="03010101010101010101" pitchFamily="66" charset="0"/>
              </a:rPr>
              <a:t>….I Ook </a:t>
            </a:r>
            <a:r>
              <a:rPr lang="nl-NL" sz="1100" dirty="0">
                <a:latin typeface="Lucida Handwriting" panose="03010101010101010101" pitchFamily="66" charset="0"/>
              </a:rPr>
              <a:t>gingen wij regelmatig met elkaar in gesprek </a:t>
            </a:r>
            <a:r>
              <a:rPr lang="nl-NL" sz="1100" dirty="0" smtClean="0">
                <a:latin typeface="Lucida Handwriting" panose="03010101010101010101" pitchFamily="66" charset="0"/>
              </a:rPr>
              <a:t>over …..I Nu </a:t>
            </a:r>
            <a:r>
              <a:rPr lang="nl-NL" sz="1100" dirty="0">
                <a:latin typeface="Lucida Handwriting" panose="03010101010101010101" pitchFamily="66" charset="0"/>
              </a:rPr>
              <a:t>mijn stage afgelopen is, blik ik in dit hoofdstuk terug op deze leerdoelen en hoe ik deze in de loop van mijn stage ontwikkeld </a:t>
            </a:r>
            <a:r>
              <a:rPr lang="nl-NL" sz="1100" dirty="0" smtClean="0">
                <a:latin typeface="Lucida Handwriting" panose="03010101010101010101" pitchFamily="66" charset="0"/>
              </a:rPr>
              <a:t>heb….I </a:t>
            </a:r>
            <a:r>
              <a:rPr lang="nl-NL" sz="1100" dirty="0">
                <a:latin typeface="Lucida Handwriting" panose="03010101010101010101" pitchFamily="66" charset="0"/>
              </a:rPr>
              <a:t>In dit hoofdstuk blik ik terug op mijn eigen functioneren tijdens mijn stage bij </a:t>
            </a:r>
            <a:r>
              <a:rPr lang="nl-NL" sz="1100" dirty="0" smtClean="0">
                <a:latin typeface="Lucida Handwriting" panose="03010101010101010101" pitchFamily="66" charset="0"/>
              </a:rPr>
              <a:t>X. Dit </a:t>
            </a:r>
            <a:r>
              <a:rPr lang="nl-NL" sz="1100" dirty="0">
                <a:latin typeface="Lucida Handwriting" panose="03010101010101010101" pitchFamily="66" charset="0"/>
              </a:rPr>
              <a:t>doe ik aan de hand </a:t>
            </a:r>
            <a:r>
              <a:rPr lang="nl-NL" sz="1100" dirty="0" smtClean="0">
                <a:latin typeface="Lucida Handwriting" panose="03010101010101010101" pitchFamily="66" charset="0"/>
              </a:rPr>
              <a:t>van …. I </a:t>
            </a:r>
            <a:r>
              <a:rPr lang="nl-NL" sz="1100" dirty="0">
                <a:latin typeface="Lucida Handwriting" panose="03010101010101010101" pitchFamily="66" charset="0"/>
              </a:rPr>
              <a:t>Over het algemeen vind ik dat ik goed heb </a:t>
            </a:r>
            <a:r>
              <a:rPr lang="nl-NL" sz="1100" dirty="0" smtClean="0">
                <a:latin typeface="Lucida Handwriting" panose="03010101010101010101" pitchFamily="66" charset="0"/>
              </a:rPr>
              <a:t>gefunctioneerd en als voorbeeld kan ik noemen….I  </a:t>
            </a:r>
            <a:r>
              <a:rPr lang="nl-NL" sz="1100" dirty="0">
                <a:latin typeface="Lucida Handwriting" panose="03010101010101010101" pitchFamily="66" charset="0"/>
              </a:rPr>
              <a:t>Er zijn nog wel wat verbeterpunten op het gebied </a:t>
            </a:r>
            <a:r>
              <a:rPr lang="nl-NL" sz="1100" dirty="0" smtClean="0">
                <a:latin typeface="Lucida Handwriting" panose="03010101010101010101" pitchFamily="66" charset="0"/>
              </a:rPr>
              <a:t>van …..I Dit ging </a:t>
            </a:r>
            <a:r>
              <a:rPr lang="nl-NL" sz="1100" dirty="0">
                <a:latin typeface="Lucida Handwriting" panose="03010101010101010101" pitchFamily="66" charset="0"/>
              </a:rPr>
              <a:t>beter dan </a:t>
            </a:r>
            <a:r>
              <a:rPr lang="nl-NL" sz="1100" dirty="0" smtClean="0">
                <a:latin typeface="Lucida Handwriting" panose="03010101010101010101" pitchFamily="66" charset="0"/>
              </a:rPr>
              <a:t>verwacht ….I </a:t>
            </a:r>
            <a:r>
              <a:rPr lang="nl-NL" sz="1100" dirty="0">
                <a:latin typeface="Lucida Handwriting" panose="03010101010101010101" pitchFamily="66" charset="0"/>
              </a:rPr>
              <a:t>Het meest tevreden ben ik over </a:t>
            </a:r>
            <a:r>
              <a:rPr lang="nl-NL" sz="1100" dirty="0" smtClean="0">
                <a:latin typeface="Lucida Handwriting" panose="03010101010101010101" pitchFamily="66" charset="0"/>
              </a:rPr>
              <a:t>…. I </a:t>
            </a:r>
            <a:r>
              <a:rPr lang="nl-NL" sz="1100" dirty="0">
                <a:latin typeface="Lucida Handwriting" panose="03010101010101010101" pitchFamily="66" charset="0"/>
              </a:rPr>
              <a:t>Minder tevreden ben ik, zoals al eerder benoemd, over </a:t>
            </a:r>
            <a:r>
              <a:rPr lang="nl-NL" sz="1100" dirty="0" smtClean="0">
                <a:latin typeface="Lucida Handwriting" panose="03010101010101010101" pitchFamily="66" charset="0"/>
              </a:rPr>
              <a:t>……I Dit neem </a:t>
            </a:r>
            <a:r>
              <a:rPr lang="nl-NL" sz="1100" dirty="0">
                <a:latin typeface="Lucida Handwriting" panose="03010101010101010101" pitchFamily="66" charset="0"/>
              </a:rPr>
              <a:t>ik mee naar mijn </a:t>
            </a:r>
            <a:r>
              <a:rPr lang="nl-NL" sz="1100" dirty="0" smtClean="0">
                <a:latin typeface="Lucida Handwriting" panose="03010101010101010101" pitchFamily="66" charset="0"/>
              </a:rPr>
              <a:t>verdere studie  en /of </a:t>
            </a:r>
            <a:r>
              <a:rPr lang="nl-NL" sz="1100" dirty="0">
                <a:latin typeface="Lucida Handwriting" panose="03010101010101010101" pitchFamily="66" charset="0"/>
              </a:rPr>
              <a:t>toekomstige </a:t>
            </a:r>
            <a:r>
              <a:rPr lang="nl-NL" sz="1100" dirty="0" smtClean="0">
                <a:latin typeface="Lucida Handwriting" panose="03010101010101010101" pitchFamily="66" charset="0"/>
              </a:rPr>
              <a:t>baan…. I </a:t>
            </a:r>
            <a:r>
              <a:rPr lang="nl-NL" sz="1100" dirty="0">
                <a:latin typeface="Lucida Handwriting" panose="03010101010101010101" pitchFamily="66" charset="0"/>
              </a:rPr>
              <a:t>Als ik terugkijk op mijn stageperiode, kan ik niet anders dan concluderen dat </a:t>
            </a:r>
            <a:r>
              <a:rPr lang="nl-NL" sz="1100" dirty="0" smtClean="0">
                <a:latin typeface="Lucida Handwriting" panose="03010101010101010101" pitchFamily="66" charset="0"/>
              </a:rPr>
              <a:t>…..I </a:t>
            </a:r>
            <a:r>
              <a:rPr lang="nl-NL" sz="1100" dirty="0">
                <a:latin typeface="Lucida Handwriting" panose="03010101010101010101" pitchFamily="66" charset="0"/>
              </a:rPr>
              <a:t>Ik hoop dat ik mijn leer- en groeiprocessen in dit verslag duidelijk naar voren heb kunnen laten komen</a:t>
            </a:r>
            <a:r>
              <a:rPr lang="nl-NL" sz="1100" dirty="0" smtClean="0">
                <a:latin typeface="Lucida Handwriting" panose="03010101010101010101" pitchFamily="66" charset="0"/>
              </a:rPr>
              <a:t>..</a:t>
            </a:r>
            <a:endParaRPr lang="nl-NL" sz="1100" dirty="0">
              <a:solidFill>
                <a:srgbClr val="0070C0"/>
              </a:solidFill>
              <a:latin typeface="Lucida Handwriting" panose="03010101010101010101" pitchFamily="66" charset="0"/>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140619"/>
            <a:ext cx="1625960" cy="4415451"/>
          </a:xfrm>
          <a:prstGeom prst="rect">
            <a:avLst/>
          </a:prstGeom>
        </p:spPr>
      </p:pic>
      <p:sp>
        <p:nvSpPr>
          <p:cNvPr id="5" name="Tekstvak 4"/>
          <p:cNvSpPr txBox="1"/>
          <p:nvPr/>
        </p:nvSpPr>
        <p:spPr>
          <a:xfrm>
            <a:off x="467544" y="1124744"/>
            <a:ext cx="2232248" cy="1200329"/>
          </a:xfrm>
          <a:prstGeom prst="rect">
            <a:avLst/>
          </a:prstGeom>
          <a:noFill/>
        </p:spPr>
        <p:txBody>
          <a:bodyPr wrap="square" rtlCol="0">
            <a:spAutoFit/>
          </a:bodyPr>
          <a:lstStyle/>
          <a:p>
            <a:r>
              <a:rPr lang="nl-NL" dirty="0">
                <a:solidFill>
                  <a:srgbClr val="0070C0"/>
                </a:solidFill>
                <a:latin typeface="Arial Narrow" panose="020B0606020202030204" pitchFamily="34" charset="0"/>
              </a:rPr>
              <a:t>Relatie met het onderdeel </a:t>
            </a:r>
          </a:p>
          <a:p>
            <a:r>
              <a:rPr lang="nl-NL" dirty="0">
                <a:solidFill>
                  <a:srgbClr val="0070C0"/>
                </a:solidFill>
                <a:latin typeface="Arial Narrow" panose="020B0606020202030204" pitchFamily="34" charset="0"/>
              </a:rPr>
              <a:t>LEZEN (periode 1) en </a:t>
            </a:r>
          </a:p>
          <a:p>
            <a:r>
              <a:rPr lang="nl-NL" dirty="0">
                <a:solidFill>
                  <a:srgbClr val="0070C0"/>
                </a:solidFill>
                <a:latin typeface="Arial Narrow" panose="020B0606020202030204" pitchFamily="34" charset="0"/>
              </a:rPr>
              <a:t>SCHRIJVEN (periode 3)</a:t>
            </a:r>
          </a:p>
        </p:txBody>
      </p:sp>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6" y="0"/>
            <a:ext cx="1512168" cy="579040"/>
          </a:xfrm>
          <a:prstGeom prst="rect">
            <a:avLst/>
          </a:prstGeom>
          <a:ln w="28575">
            <a:solidFill>
              <a:schemeClr val="accent1"/>
            </a:solidFill>
          </a:ln>
        </p:spPr>
      </p:pic>
    </p:spTree>
    <p:extLst>
      <p:ext uri="{BB962C8B-B14F-4D97-AF65-F5344CB8AC3E}">
        <p14:creationId xmlns:p14="http://schemas.microsoft.com/office/powerpoint/2010/main" val="4015171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98812" y="0"/>
            <a:ext cx="7645188" cy="634082"/>
          </a:xfrm>
          <a:ln>
            <a:solidFill>
              <a:schemeClr val="tx1"/>
            </a:solidFill>
          </a:ln>
        </p:spPr>
        <p:txBody>
          <a:bodyPr>
            <a:normAutofit/>
          </a:bodyPr>
          <a:lstStyle/>
          <a:p>
            <a:pPr algn="l"/>
            <a:r>
              <a:rPr lang="nl-NL" sz="2400" b="1" dirty="0" smtClean="0">
                <a:latin typeface="Arial Narrow" panose="020B0606020202030204" pitchFamily="34" charset="0"/>
              </a:rPr>
              <a:t> </a:t>
            </a:r>
            <a:r>
              <a:rPr lang="nl-NL" sz="3200" b="1" dirty="0" smtClean="0">
                <a:latin typeface="Arial Narrow" panose="020B0606020202030204" pitchFamily="34" charset="0"/>
              </a:rPr>
              <a:t>Stageplan en stageverslag</a:t>
            </a:r>
            <a:endParaRPr lang="nl-NL" sz="3200" b="1" dirty="0">
              <a:latin typeface="Arial Narrow" panose="020B0606020202030204" pitchFamily="34" charset="0"/>
            </a:endParaRPr>
          </a:p>
        </p:txBody>
      </p:sp>
      <p:sp>
        <p:nvSpPr>
          <p:cNvPr id="3" name="Tijdelijke aanduiding voor inhoud 2"/>
          <p:cNvSpPr>
            <a:spLocks noGrp="1"/>
          </p:cNvSpPr>
          <p:nvPr>
            <p:ph idx="1"/>
          </p:nvPr>
        </p:nvSpPr>
        <p:spPr>
          <a:xfrm>
            <a:off x="2339752" y="1999381"/>
            <a:ext cx="6419056" cy="4525963"/>
          </a:xfrm>
        </p:spPr>
        <p:txBody>
          <a:bodyPr>
            <a:normAutofit fontScale="40000" lnSpcReduction="20000"/>
          </a:bodyPr>
          <a:lstStyle/>
          <a:p>
            <a:pPr>
              <a:lnSpc>
                <a:spcPct val="120000"/>
              </a:lnSpc>
            </a:pPr>
            <a:r>
              <a:rPr lang="nl-NL" sz="3400" dirty="0" smtClean="0">
                <a:latin typeface="Arial Narrow" panose="020B0606020202030204" pitchFamily="34" charset="0"/>
              </a:rPr>
              <a:t>NAW-Gegevens</a:t>
            </a:r>
          </a:p>
          <a:p>
            <a:pPr>
              <a:lnSpc>
                <a:spcPct val="120000"/>
              </a:lnSpc>
            </a:pPr>
            <a:r>
              <a:rPr lang="nl-NL" sz="3400" dirty="0" smtClean="0">
                <a:latin typeface="Arial Narrow" panose="020B0606020202030204" pitchFamily="34" charset="0"/>
              </a:rPr>
              <a:t>NA-Wat? De standaard contactgegevens. Van jezelf, je stagedocent, het stagebedrijf en je stagebegeleider.</a:t>
            </a:r>
          </a:p>
          <a:p>
            <a:pPr>
              <a:lnSpc>
                <a:spcPct val="120000"/>
              </a:lnSpc>
            </a:pPr>
            <a:r>
              <a:rPr lang="nl-NL" sz="3400" dirty="0" smtClean="0">
                <a:latin typeface="Arial Narrow" panose="020B0606020202030204" pitchFamily="34" charset="0"/>
              </a:rPr>
              <a:t>Stageverloop</a:t>
            </a:r>
          </a:p>
          <a:p>
            <a:pPr>
              <a:lnSpc>
                <a:spcPct val="120000"/>
              </a:lnSpc>
            </a:pPr>
            <a:r>
              <a:rPr lang="nl-NL" sz="3400" dirty="0" smtClean="0">
                <a:latin typeface="Arial Narrow" panose="020B0606020202030204" pitchFamily="34" charset="0"/>
              </a:rPr>
              <a:t>Op welke afdeling ga je stagelopen? Hoeveel weken of maanden, en voor hoeveel uur per week?</a:t>
            </a:r>
          </a:p>
          <a:p>
            <a:pPr>
              <a:lnSpc>
                <a:spcPct val="120000"/>
              </a:lnSpc>
            </a:pPr>
            <a:r>
              <a:rPr lang="nl-NL" sz="3400" dirty="0" smtClean="0">
                <a:latin typeface="Arial Narrow" panose="020B0606020202030204" pitchFamily="34" charset="0"/>
              </a:rPr>
              <a:t>Stagebedrijf</a:t>
            </a:r>
          </a:p>
          <a:p>
            <a:pPr>
              <a:lnSpc>
                <a:spcPct val="120000"/>
              </a:lnSpc>
            </a:pPr>
            <a:r>
              <a:rPr lang="nl-NL" sz="3400" dirty="0" smtClean="0">
                <a:latin typeface="Arial Narrow" panose="020B0606020202030204" pitchFamily="34" charset="0"/>
              </a:rPr>
              <a:t>Een korte omschrijving van je stagebedrijf. Wat doen ze en op welke doelgroep richten ze zich?</a:t>
            </a:r>
          </a:p>
          <a:p>
            <a:pPr>
              <a:lnSpc>
                <a:spcPct val="120000"/>
              </a:lnSpc>
            </a:pPr>
            <a:r>
              <a:rPr lang="nl-NL" sz="3400" dirty="0" smtClean="0">
                <a:latin typeface="Arial Narrow" panose="020B0606020202030204" pitchFamily="34" charset="0"/>
              </a:rPr>
              <a:t>Taken en Planning</a:t>
            </a:r>
          </a:p>
          <a:p>
            <a:pPr>
              <a:lnSpc>
                <a:spcPct val="120000"/>
              </a:lnSpc>
            </a:pPr>
            <a:r>
              <a:rPr lang="nl-NL" sz="3400" dirty="0" smtClean="0">
                <a:latin typeface="Arial Narrow" panose="020B0606020202030204" pitchFamily="34" charset="0"/>
              </a:rPr>
              <a:t>Welke taken en verantwoordelijkheden krijg je? Wat zijn je verwachtingen? Wat lijkt je leuk en wat minder leuk? En natuurlijk, waarom? Qua planning kun je aangeven hoe vaak je contact zult hebben met je stagedocent. Maar ook hoe vaak je tussentijdse gesprekjes zult hebben met je stagebegeleider en wanneer je eindgesprek is.</a:t>
            </a:r>
          </a:p>
          <a:p>
            <a:pPr>
              <a:lnSpc>
                <a:spcPct val="120000"/>
              </a:lnSpc>
            </a:pPr>
            <a:r>
              <a:rPr lang="nl-NL" sz="3400" dirty="0" smtClean="0">
                <a:latin typeface="Arial Narrow" panose="020B0606020202030204" pitchFamily="34" charset="0"/>
              </a:rPr>
              <a:t>Leerdoelen</a:t>
            </a:r>
          </a:p>
          <a:p>
            <a:pPr>
              <a:lnSpc>
                <a:spcPct val="120000"/>
              </a:lnSpc>
            </a:pPr>
            <a:r>
              <a:rPr lang="nl-NL" sz="3400" dirty="0" smtClean="0">
                <a:solidFill>
                  <a:srgbClr val="0070C0"/>
                </a:solidFill>
                <a:latin typeface="Arial Narrow" panose="020B0606020202030204" pitchFamily="34" charset="0"/>
              </a:rPr>
              <a:t>Het allerbelangrijkste: wat wil je leren tijdens je stage en waarom? </a:t>
            </a:r>
            <a:r>
              <a:rPr lang="nl-NL" sz="3400" dirty="0" smtClean="0">
                <a:latin typeface="Arial Narrow" panose="020B0606020202030204" pitchFamily="34" charset="0"/>
              </a:rPr>
              <a:t>Neem er de tijd voor en denk goed over je leerdoelen na.</a:t>
            </a:r>
          </a:p>
          <a:p>
            <a:pPr>
              <a:lnSpc>
                <a:spcPct val="120000"/>
              </a:lnSpc>
            </a:pPr>
            <a:r>
              <a:rPr lang="nl-NL" sz="3400" dirty="0" smtClean="0">
                <a:latin typeface="Arial Narrow" panose="020B0606020202030204" pitchFamily="34" charset="0"/>
              </a:rPr>
              <a:t>Inleverdatum stageverslag</a:t>
            </a:r>
          </a:p>
          <a:p>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702" y="1916832"/>
            <a:ext cx="1781118" cy="4608512"/>
          </a:xfrm>
          <a:prstGeom prst="rect">
            <a:avLst/>
          </a:prstGeom>
        </p:spPr>
      </p:pic>
      <p:sp>
        <p:nvSpPr>
          <p:cNvPr id="5" name="Tekstvak 4"/>
          <p:cNvSpPr txBox="1"/>
          <p:nvPr/>
        </p:nvSpPr>
        <p:spPr>
          <a:xfrm>
            <a:off x="551077" y="922644"/>
            <a:ext cx="8341401" cy="369332"/>
          </a:xfrm>
          <a:prstGeom prst="rect">
            <a:avLst/>
          </a:prstGeom>
          <a:noFill/>
        </p:spPr>
        <p:txBody>
          <a:bodyPr wrap="square" rtlCol="0">
            <a:spAutoFit/>
          </a:bodyPr>
          <a:lstStyle/>
          <a:p>
            <a:r>
              <a:rPr lang="nl-NL" b="1" dirty="0" smtClean="0">
                <a:solidFill>
                  <a:srgbClr val="0070C0"/>
                </a:solidFill>
                <a:latin typeface="Arial Narrow" panose="020B0606020202030204" pitchFamily="34" charset="0"/>
              </a:rPr>
              <a:t>Opbouw stageplan: zie voor precieze inhoud de richtlijnen van jouw stage</a:t>
            </a:r>
          </a:p>
        </p:txBody>
      </p:sp>
      <p:sp>
        <p:nvSpPr>
          <p:cNvPr id="6" name="Tekstvak 5"/>
          <p:cNvSpPr txBox="1"/>
          <p:nvPr/>
        </p:nvSpPr>
        <p:spPr>
          <a:xfrm>
            <a:off x="551077" y="1628800"/>
            <a:ext cx="8125379" cy="369332"/>
          </a:xfrm>
          <a:prstGeom prst="rect">
            <a:avLst/>
          </a:prstGeom>
          <a:noFill/>
        </p:spPr>
        <p:txBody>
          <a:bodyPr wrap="square" rtlCol="0">
            <a:spAutoFit/>
          </a:bodyPr>
          <a:lstStyle/>
          <a:p>
            <a:r>
              <a:rPr lang="nl-NL" sz="1400" dirty="0">
                <a:latin typeface="Lucida Handwriting" panose="03010101010101010101" pitchFamily="66" charset="0"/>
              </a:rPr>
              <a:t>T</a:t>
            </a:r>
            <a:r>
              <a:rPr lang="nl-NL" sz="1400" dirty="0" smtClean="0">
                <a:latin typeface="Lucida Handwriting" panose="03010101010101010101" pitchFamily="66" charset="0"/>
              </a:rPr>
              <a:t>IP: </a:t>
            </a:r>
            <a:r>
              <a:rPr lang="nl-NL" sz="1400" u="sng" dirty="0" smtClean="0">
                <a:latin typeface="Lucida Handwriting" panose="03010101010101010101" pitchFamily="66" charset="0"/>
                <a:hlinkClick r:id="rId4"/>
              </a:rPr>
              <a:t>h</a:t>
            </a:r>
            <a:r>
              <a:rPr lang="nl-NL" dirty="0" smtClean="0">
                <a:hlinkClick r:id="rId4"/>
              </a:rPr>
              <a:t>ttps://maken.wikiwijs.nl/109053/Nederlands___Helicon_Mbo_Boxtel</a:t>
            </a:r>
            <a:endParaRPr lang="nl-NL" dirty="0"/>
          </a:p>
        </p:txBody>
      </p:sp>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56" y="0"/>
            <a:ext cx="1512168" cy="579040"/>
          </a:xfrm>
          <a:prstGeom prst="rect">
            <a:avLst/>
          </a:prstGeom>
          <a:ln w="28575">
            <a:solidFill>
              <a:schemeClr val="accent1"/>
            </a:solidFill>
          </a:ln>
        </p:spPr>
      </p:pic>
    </p:spTree>
    <p:extLst>
      <p:ext uri="{BB962C8B-B14F-4D97-AF65-F5344CB8AC3E}">
        <p14:creationId xmlns:p14="http://schemas.microsoft.com/office/powerpoint/2010/main" val="1976758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98812" y="0"/>
            <a:ext cx="7645188" cy="579040"/>
          </a:xfrm>
          <a:ln w="28575">
            <a:solidFill>
              <a:srgbClr val="0070C0"/>
            </a:solidFill>
          </a:ln>
        </p:spPr>
        <p:txBody>
          <a:bodyPr>
            <a:noAutofit/>
          </a:bodyPr>
          <a:lstStyle/>
          <a:p>
            <a:pPr algn="l"/>
            <a:r>
              <a:rPr lang="nl-NL" sz="3200" b="1" dirty="0" smtClean="0">
                <a:latin typeface="Arial Narrow" panose="020B0606020202030204" pitchFamily="34" charset="0"/>
              </a:rPr>
              <a:t>Stageverslag: Inleiding - midden - slot</a:t>
            </a:r>
            <a:endParaRPr lang="nl-NL" sz="3200" b="1" dirty="0">
              <a:latin typeface="Arial Narrow" panose="020B0606020202030204" pitchFamily="34" charset="0"/>
            </a:endParaRPr>
          </a:p>
        </p:txBody>
      </p:sp>
      <p:pic>
        <p:nvPicPr>
          <p:cNvPr id="614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3640149"/>
            <a:ext cx="4234417" cy="3175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467544" y="1124744"/>
            <a:ext cx="8064896" cy="369332"/>
          </a:xfrm>
          <a:prstGeom prst="rect">
            <a:avLst/>
          </a:prstGeom>
          <a:noFill/>
        </p:spPr>
        <p:txBody>
          <a:bodyPr wrap="square" rtlCol="0">
            <a:spAutoFit/>
          </a:bodyPr>
          <a:lstStyle/>
          <a:p>
            <a:r>
              <a:rPr lang="nl-NL" b="1" dirty="0" smtClean="0">
                <a:solidFill>
                  <a:srgbClr val="0070C0"/>
                </a:solidFill>
                <a:latin typeface="Arial Narrow" panose="020B0606020202030204" pitchFamily="34" charset="0"/>
              </a:rPr>
              <a:t>Inleiding                             Onderwerp en hoofdgedachte             Doel en publiek</a:t>
            </a:r>
            <a:endParaRPr lang="nl-NL" b="1" dirty="0">
              <a:solidFill>
                <a:srgbClr val="0070C0"/>
              </a:solidFill>
              <a:latin typeface="Arial Narrow" panose="020B0606020202030204" pitchFamily="34" charset="0"/>
            </a:endParaRPr>
          </a:p>
        </p:txBody>
      </p:sp>
      <p:sp>
        <p:nvSpPr>
          <p:cNvPr id="5" name="Tekstvak 4"/>
          <p:cNvSpPr txBox="1"/>
          <p:nvPr/>
        </p:nvSpPr>
        <p:spPr>
          <a:xfrm>
            <a:off x="572144" y="2492896"/>
            <a:ext cx="8136904" cy="1128514"/>
          </a:xfrm>
          <a:prstGeom prst="rect">
            <a:avLst/>
          </a:prstGeom>
          <a:noFill/>
        </p:spPr>
        <p:txBody>
          <a:bodyPr wrap="square" rtlCol="0">
            <a:spAutoFit/>
          </a:bodyPr>
          <a:lstStyle/>
          <a:p>
            <a:pPr algn="just">
              <a:lnSpc>
                <a:spcPts val="1600"/>
              </a:lnSpc>
            </a:pPr>
            <a:r>
              <a:rPr lang="nl-NL" sz="1600" dirty="0" smtClean="0">
                <a:latin typeface="Lucida Handwriting" panose="03010101010101010101" pitchFamily="66" charset="0"/>
              </a:rPr>
              <a:t>TIP: neem de lezer mee in je verhaal: wat is je onderwerp en waarom ben je dit gaan uitzoeken?  Waarom is het </a:t>
            </a:r>
            <a:r>
              <a:rPr lang="nl-NL" sz="1600" dirty="0" smtClean="0">
                <a:solidFill>
                  <a:srgbClr val="0070C0"/>
                </a:solidFill>
                <a:latin typeface="Lucida Handwriting" panose="03010101010101010101" pitchFamily="66" charset="0"/>
              </a:rPr>
              <a:t>interessant</a:t>
            </a:r>
            <a:r>
              <a:rPr lang="nl-NL" sz="1600" dirty="0" smtClean="0">
                <a:latin typeface="Lucida Handwriting" panose="03010101010101010101" pitchFamily="66" charset="0"/>
              </a:rPr>
              <a:t> voor de lezer om je verslag te gaan doornemen? En bedenk: het </a:t>
            </a:r>
            <a:r>
              <a:rPr lang="nl-NL" sz="1600" dirty="0">
                <a:latin typeface="Lucida Handwriting" panose="03010101010101010101" pitchFamily="66" charset="0"/>
              </a:rPr>
              <a:t>verslag moet duidelijk zijn voor iemand die niets van </a:t>
            </a:r>
            <a:r>
              <a:rPr lang="nl-NL" sz="1600" dirty="0" smtClean="0">
                <a:latin typeface="Lucida Handwriting" panose="03010101010101010101" pitchFamily="66" charset="0"/>
              </a:rPr>
              <a:t> jouw stage </a:t>
            </a:r>
            <a:r>
              <a:rPr lang="nl-NL" sz="1600" dirty="0">
                <a:latin typeface="Lucida Handwriting" panose="03010101010101010101" pitchFamily="66" charset="0"/>
              </a:rPr>
              <a:t>afweet.</a:t>
            </a:r>
          </a:p>
          <a:p>
            <a:pPr>
              <a:lnSpc>
                <a:spcPts val="1600"/>
              </a:lnSpc>
            </a:pPr>
            <a:endParaRPr lang="nl-NL" sz="1600" dirty="0">
              <a:latin typeface="Lucida Handwriting" panose="03010101010101010101" pitchFamily="66" charset="0"/>
            </a:endParaRPr>
          </a:p>
        </p:txBody>
      </p:sp>
      <p:sp>
        <p:nvSpPr>
          <p:cNvPr id="7" name="Tekstvak 6"/>
          <p:cNvSpPr txBox="1"/>
          <p:nvPr/>
        </p:nvSpPr>
        <p:spPr>
          <a:xfrm>
            <a:off x="572144" y="1494076"/>
            <a:ext cx="8136904" cy="923330"/>
          </a:xfrm>
          <a:prstGeom prst="rect">
            <a:avLst/>
          </a:prstGeom>
          <a:noFill/>
        </p:spPr>
        <p:txBody>
          <a:bodyPr wrap="square" rtlCol="0">
            <a:spAutoFit/>
          </a:bodyPr>
          <a:lstStyle/>
          <a:p>
            <a:r>
              <a:rPr lang="nl-NL" dirty="0" smtClean="0">
                <a:latin typeface="Arial Narrow" panose="020B0606020202030204" pitchFamily="34" charset="0"/>
              </a:rPr>
              <a:t>Bij </a:t>
            </a:r>
            <a:r>
              <a:rPr lang="nl-NL" dirty="0">
                <a:latin typeface="Arial Narrow" panose="020B0606020202030204" pitchFamily="34" charset="0"/>
              </a:rPr>
              <a:t>welk bedrijf en op welke afdeling </a:t>
            </a:r>
            <a:r>
              <a:rPr lang="nl-NL" dirty="0" smtClean="0">
                <a:latin typeface="Arial Narrow" panose="020B0606020202030204" pitchFamily="34" charset="0"/>
              </a:rPr>
              <a:t>heb je </a:t>
            </a:r>
            <a:r>
              <a:rPr lang="nl-NL" dirty="0">
                <a:latin typeface="Arial Narrow" panose="020B0606020202030204" pitchFamily="34" charset="0"/>
              </a:rPr>
              <a:t>stage </a:t>
            </a:r>
            <a:r>
              <a:rPr lang="nl-NL" dirty="0" smtClean="0">
                <a:latin typeface="Arial Narrow" panose="020B0606020202030204" pitchFamily="34" charset="0"/>
              </a:rPr>
              <a:t>gelopen</a:t>
            </a:r>
            <a:r>
              <a:rPr lang="nl-NL" dirty="0">
                <a:latin typeface="Arial Narrow" panose="020B0606020202030204" pitchFamily="34" charset="0"/>
              </a:rPr>
              <a:t>. Waarom </a:t>
            </a:r>
            <a:r>
              <a:rPr lang="nl-NL" dirty="0" smtClean="0">
                <a:latin typeface="Arial Narrow" panose="020B0606020202030204" pitchFamily="34" charset="0"/>
              </a:rPr>
              <a:t>wilde je </a:t>
            </a:r>
            <a:r>
              <a:rPr lang="nl-NL" dirty="0">
                <a:latin typeface="Arial Narrow" panose="020B0606020202030204" pitchFamily="34" charset="0"/>
              </a:rPr>
              <a:t>er stage </a:t>
            </a:r>
            <a:r>
              <a:rPr lang="nl-NL" dirty="0" smtClean="0">
                <a:latin typeface="Arial Narrow" panose="020B0606020202030204" pitchFamily="34" charset="0"/>
              </a:rPr>
              <a:t>lopen </a:t>
            </a:r>
            <a:r>
              <a:rPr lang="nl-NL" dirty="0">
                <a:latin typeface="Arial Narrow" panose="020B0606020202030204" pitchFamily="34" charset="0"/>
              </a:rPr>
              <a:t>en hoe </a:t>
            </a:r>
            <a:r>
              <a:rPr lang="nl-NL" dirty="0" smtClean="0">
                <a:latin typeface="Arial Narrow" panose="020B0606020202030204" pitchFamily="34" charset="0"/>
              </a:rPr>
              <a:t>vond je </a:t>
            </a:r>
            <a:r>
              <a:rPr lang="nl-NL" dirty="0">
                <a:latin typeface="Arial Narrow" panose="020B0606020202030204" pitchFamily="34" charset="0"/>
              </a:rPr>
              <a:t>de </a:t>
            </a:r>
            <a:r>
              <a:rPr lang="nl-NL" dirty="0" smtClean="0">
                <a:latin typeface="Arial Narrow" panose="020B0606020202030204" pitchFamily="34" charset="0"/>
              </a:rPr>
              <a:t>stage. Wat waren je taken en wat was je (</a:t>
            </a:r>
            <a:r>
              <a:rPr lang="nl-NL" dirty="0" err="1" smtClean="0">
                <a:latin typeface="Arial Narrow" panose="020B0606020202030204" pitchFamily="34" charset="0"/>
              </a:rPr>
              <a:t>onderzoeks</a:t>
            </a:r>
            <a:r>
              <a:rPr lang="nl-NL" dirty="0" smtClean="0">
                <a:latin typeface="Arial Narrow" panose="020B0606020202030204" pitchFamily="34" charset="0"/>
              </a:rPr>
              <a:t>)opdracht? En in een à twee regels wat je hebt geleerd. </a:t>
            </a:r>
            <a:endParaRPr lang="nl-NL" dirty="0">
              <a:latin typeface="Arial Narrow" panose="020B0606020202030204" pitchFamily="34" charset="0"/>
            </a:endParaRPr>
          </a:p>
        </p:txBody>
      </p:sp>
      <p:pic>
        <p:nvPicPr>
          <p:cNvPr id="6149" name="Picture 5" descr="https://stage.zvcr.nl/Stageversl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2" y="3789040"/>
            <a:ext cx="1675459" cy="2793860"/>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56" y="0"/>
            <a:ext cx="1512168" cy="579040"/>
          </a:xfrm>
          <a:prstGeom prst="rect">
            <a:avLst/>
          </a:prstGeom>
          <a:ln w="28575">
            <a:solidFill>
              <a:schemeClr val="accent1"/>
            </a:solidFill>
          </a:ln>
        </p:spPr>
      </p:pic>
    </p:spTree>
    <p:extLst>
      <p:ext uri="{BB962C8B-B14F-4D97-AF65-F5344CB8AC3E}">
        <p14:creationId xmlns:p14="http://schemas.microsoft.com/office/powerpoint/2010/main" val="4078371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3284984"/>
            <a:ext cx="4234417" cy="3175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1498812" y="-19588"/>
            <a:ext cx="7645188" cy="584775"/>
          </a:xfrm>
          <a:prstGeom prst="rect">
            <a:avLst/>
          </a:prstGeom>
          <a:noFill/>
          <a:ln w="28575">
            <a:solidFill>
              <a:srgbClr val="0070C0"/>
            </a:solidFill>
          </a:ln>
        </p:spPr>
        <p:txBody>
          <a:bodyPr wrap="square" rtlCol="0">
            <a:spAutoFit/>
          </a:bodyPr>
          <a:lstStyle/>
          <a:p>
            <a:r>
              <a:rPr lang="nl-NL" sz="3200" b="1" dirty="0" smtClean="0">
                <a:latin typeface="Arial Narrow" panose="020B0606020202030204" pitchFamily="34" charset="0"/>
              </a:rPr>
              <a:t>Stageverslag:  Brononderzoek </a:t>
            </a:r>
            <a:endParaRPr lang="nl-NL" sz="3200" b="1" dirty="0">
              <a:latin typeface="Arial Narrow" panose="020B0606020202030204" pitchFamily="34" charset="0"/>
            </a:endParaRPr>
          </a:p>
        </p:txBody>
      </p:sp>
      <p:sp>
        <p:nvSpPr>
          <p:cNvPr id="5" name="Tekstvak 4"/>
          <p:cNvSpPr txBox="1"/>
          <p:nvPr/>
        </p:nvSpPr>
        <p:spPr>
          <a:xfrm>
            <a:off x="730330" y="908720"/>
            <a:ext cx="7560840" cy="369332"/>
          </a:xfrm>
          <a:prstGeom prst="rect">
            <a:avLst/>
          </a:prstGeom>
          <a:noFill/>
        </p:spPr>
        <p:txBody>
          <a:bodyPr wrap="square" rtlCol="0">
            <a:spAutoFit/>
          </a:bodyPr>
          <a:lstStyle/>
          <a:p>
            <a:r>
              <a:rPr lang="nl-NL" b="1" dirty="0" smtClean="0">
                <a:solidFill>
                  <a:srgbClr val="0070C0"/>
                </a:solidFill>
                <a:latin typeface="Arial Narrow" panose="020B0606020202030204" pitchFamily="34" charset="0"/>
              </a:rPr>
              <a:t>Betrouwbaarheid van de tekst / informatie</a:t>
            </a:r>
            <a:endParaRPr lang="nl-NL" b="1" dirty="0">
              <a:solidFill>
                <a:srgbClr val="0070C0"/>
              </a:solidFill>
              <a:latin typeface="Arial Narrow" panose="020B0606020202030204" pitchFamily="34" charset="0"/>
            </a:endParaRPr>
          </a:p>
        </p:txBody>
      </p:sp>
      <p:sp>
        <p:nvSpPr>
          <p:cNvPr id="7" name="Tekstvak 6"/>
          <p:cNvSpPr txBox="1"/>
          <p:nvPr/>
        </p:nvSpPr>
        <p:spPr>
          <a:xfrm>
            <a:off x="742582" y="1412775"/>
            <a:ext cx="7548587" cy="1250342"/>
          </a:xfrm>
          <a:prstGeom prst="rect">
            <a:avLst/>
          </a:prstGeom>
          <a:noFill/>
        </p:spPr>
        <p:txBody>
          <a:bodyPr wrap="square" rtlCol="0">
            <a:spAutoFit/>
          </a:bodyPr>
          <a:lstStyle/>
          <a:p>
            <a:pPr>
              <a:lnSpc>
                <a:spcPts val="1800"/>
              </a:lnSpc>
            </a:pPr>
            <a:r>
              <a:rPr lang="nl-NL" sz="1600" dirty="0" smtClean="0">
                <a:latin typeface="Lucida Handwriting" panose="03010101010101010101" pitchFamily="66" charset="0"/>
              </a:rPr>
              <a:t>TIP: vanaf het begin goed bijhouden welke informatie je hebt gebruikt en waar deze vandaan komt (</a:t>
            </a:r>
            <a:r>
              <a:rPr lang="nl-NL" sz="1600" dirty="0" smtClean="0">
                <a:solidFill>
                  <a:srgbClr val="0070C0"/>
                </a:solidFill>
                <a:latin typeface="Lucida Handwriting" panose="03010101010101010101" pitchFamily="66" charset="0"/>
              </a:rPr>
              <a:t>vindplaats)</a:t>
            </a:r>
            <a:r>
              <a:rPr lang="nl-NL" sz="1600" dirty="0" smtClean="0">
                <a:latin typeface="Lucida Handwriting" panose="03010101010101010101" pitchFamily="66" charset="0"/>
              </a:rPr>
              <a:t> !!!!</a:t>
            </a:r>
          </a:p>
          <a:p>
            <a:pPr>
              <a:lnSpc>
                <a:spcPts val="1800"/>
              </a:lnSpc>
            </a:pPr>
            <a:endParaRPr lang="nl-NL" sz="1600" dirty="0">
              <a:latin typeface="Lucida Handwriting" panose="03010101010101010101" pitchFamily="66" charset="0"/>
            </a:endParaRPr>
          </a:p>
          <a:p>
            <a:pPr>
              <a:lnSpc>
                <a:spcPts val="1800"/>
              </a:lnSpc>
            </a:pPr>
            <a:r>
              <a:rPr lang="nl-NL" sz="1600" dirty="0" smtClean="0">
                <a:latin typeface="Lucida Handwriting" panose="03010101010101010101" pitchFamily="66" charset="0"/>
              </a:rPr>
              <a:t>Bijvoorbeeld: </a:t>
            </a:r>
            <a:r>
              <a:rPr lang="nl-NL" sz="1600" dirty="0" smtClean="0">
                <a:latin typeface="Lucida Handwriting" panose="03010101010101010101" pitchFamily="66" charset="0"/>
                <a:hlinkClick r:id="rId4"/>
              </a:rPr>
              <a:t>https://www.groenkennisnet.nl/nl/groenkennisnet.htm</a:t>
            </a:r>
            <a:endParaRPr lang="nl-NL" sz="1600" dirty="0">
              <a:latin typeface="Lucida Handwriting" panose="03010101010101010101" pitchFamily="66" charset="0"/>
            </a:endParaRPr>
          </a:p>
        </p:txBody>
      </p:sp>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56" y="0"/>
            <a:ext cx="1512168" cy="579040"/>
          </a:xfrm>
          <a:prstGeom prst="rect">
            <a:avLst/>
          </a:prstGeom>
          <a:ln w="28575">
            <a:solidFill>
              <a:schemeClr val="accent1"/>
            </a:solidFill>
          </a:ln>
        </p:spPr>
      </p:pic>
    </p:spTree>
    <p:extLst>
      <p:ext uri="{BB962C8B-B14F-4D97-AF65-F5344CB8AC3E}">
        <p14:creationId xmlns:p14="http://schemas.microsoft.com/office/powerpoint/2010/main" val="3769865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98811" y="16966"/>
            <a:ext cx="7644795" cy="562074"/>
          </a:xfrm>
          <a:ln w="28575">
            <a:solidFill>
              <a:srgbClr val="0070C0"/>
            </a:solidFill>
          </a:ln>
        </p:spPr>
        <p:txBody>
          <a:bodyPr>
            <a:noAutofit/>
          </a:bodyPr>
          <a:lstStyle/>
          <a:p>
            <a:pPr algn="l"/>
            <a:r>
              <a:rPr lang="nl-NL" sz="3200" b="1" dirty="0" smtClean="0">
                <a:latin typeface="Arial Narrow" panose="020B0606020202030204" pitchFamily="34" charset="0"/>
              </a:rPr>
              <a:t>Stageverslag: Samenvatting / Conclusie</a:t>
            </a:r>
            <a:endParaRPr lang="nl-NL" sz="3200" b="1" dirty="0">
              <a:latin typeface="Arial Narrow" panose="020B0606020202030204" pitchFamily="34" charset="0"/>
            </a:endParaRPr>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0" y="3284984"/>
            <a:ext cx="4522449" cy="3391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467544" y="980728"/>
            <a:ext cx="8208912" cy="369332"/>
          </a:xfrm>
          <a:prstGeom prst="rect">
            <a:avLst/>
          </a:prstGeom>
          <a:noFill/>
        </p:spPr>
        <p:txBody>
          <a:bodyPr wrap="square" rtlCol="0">
            <a:spAutoFit/>
          </a:bodyPr>
          <a:lstStyle/>
          <a:p>
            <a:r>
              <a:rPr lang="nl-NL" b="1" dirty="0" smtClean="0">
                <a:solidFill>
                  <a:srgbClr val="0070C0"/>
                </a:solidFill>
                <a:latin typeface="Arial Narrow" panose="020B0606020202030204" pitchFamily="34" charset="0"/>
              </a:rPr>
              <a:t>Samenvatting  relatie met : Doel en publiek    Onderwerp en hoofdgedachte    Resultaat</a:t>
            </a:r>
            <a:endParaRPr lang="nl-NL" b="1" dirty="0">
              <a:solidFill>
                <a:srgbClr val="0070C0"/>
              </a:solidFill>
              <a:latin typeface="Arial Narrow" panose="020B0606020202030204" pitchFamily="34" charset="0"/>
            </a:endParaRPr>
          </a:p>
        </p:txBody>
      </p:sp>
      <p:sp>
        <p:nvSpPr>
          <p:cNvPr id="6" name="Tekstvak 5"/>
          <p:cNvSpPr txBox="1"/>
          <p:nvPr/>
        </p:nvSpPr>
        <p:spPr>
          <a:xfrm>
            <a:off x="467544" y="1350060"/>
            <a:ext cx="8136904" cy="1200329"/>
          </a:xfrm>
          <a:prstGeom prst="rect">
            <a:avLst/>
          </a:prstGeom>
          <a:noFill/>
        </p:spPr>
        <p:txBody>
          <a:bodyPr wrap="square" rtlCol="0">
            <a:spAutoFit/>
          </a:bodyPr>
          <a:lstStyle/>
          <a:p>
            <a:r>
              <a:rPr lang="nl-NL" dirty="0" smtClean="0"/>
              <a:t>Je geeft een antwoord op je vraagstelling en herhaalt je hypothese en geeft kort aan of jouw hypothese ‘waar’ of ‘niet waar’ was of welke uitkomst je zoektocht naar een antwoord heeft opgeleverd . Je trekt een conclusie of geeft een advies voor de toekomst. </a:t>
            </a:r>
            <a:endParaRPr lang="nl-NL" dirty="0"/>
          </a:p>
        </p:txBody>
      </p:sp>
      <p:sp>
        <p:nvSpPr>
          <p:cNvPr id="7" name="Tekstvak 6"/>
          <p:cNvSpPr txBox="1"/>
          <p:nvPr/>
        </p:nvSpPr>
        <p:spPr>
          <a:xfrm>
            <a:off x="492771" y="2636912"/>
            <a:ext cx="8460940" cy="830997"/>
          </a:xfrm>
          <a:prstGeom prst="rect">
            <a:avLst/>
          </a:prstGeom>
          <a:noFill/>
        </p:spPr>
        <p:txBody>
          <a:bodyPr wrap="square" rtlCol="0">
            <a:spAutoFit/>
          </a:bodyPr>
          <a:lstStyle/>
          <a:p>
            <a:r>
              <a:rPr lang="nl-NL" sz="1600" dirty="0" smtClean="0">
                <a:latin typeface="Lucida Handwriting" panose="03010101010101010101" pitchFamily="66" charset="0"/>
              </a:rPr>
              <a:t>TIP: houd een </a:t>
            </a:r>
            <a:r>
              <a:rPr lang="nl-NL" sz="1600" dirty="0" smtClean="0">
                <a:solidFill>
                  <a:srgbClr val="0070C0"/>
                </a:solidFill>
                <a:latin typeface="Lucida Handwriting" panose="03010101010101010101" pitchFamily="66" charset="0"/>
              </a:rPr>
              <a:t>logboek</a:t>
            </a:r>
            <a:r>
              <a:rPr lang="nl-NL" sz="1600" dirty="0" smtClean="0">
                <a:latin typeface="Lucida Handwriting" panose="03010101010101010101" pitchFamily="66" charset="0"/>
              </a:rPr>
              <a:t> bij en je hebt binnen no-time alles op papier.</a:t>
            </a:r>
            <a:r>
              <a:rPr lang="nl-NL" sz="1600" dirty="0"/>
              <a:t> </a:t>
            </a:r>
            <a:r>
              <a:rPr lang="nl-NL" sz="1600" dirty="0">
                <a:latin typeface="Lucida Handwriting" panose="03010101010101010101" pitchFamily="66" charset="0"/>
              </a:rPr>
              <a:t>Gebruik </a:t>
            </a:r>
            <a:r>
              <a:rPr lang="nl-NL" sz="1600" dirty="0" smtClean="0">
                <a:latin typeface="Lucida Handwriting" panose="03010101010101010101" pitchFamily="66" charset="0"/>
              </a:rPr>
              <a:t>het </a:t>
            </a:r>
            <a:r>
              <a:rPr lang="nl-NL" sz="1600" dirty="0">
                <a:latin typeface="Lucida Handwriting" panose="03010101010101010101" pitchFamily="66" charset="0"/>
              </a:rPr>
              <a:t>format </a:t>
            </a:r>
            <a:r>
              <a:rPr lang="nl-NL" sz="1600" dirty="0" smtClean="0">
                <a:latin typeface="Lucida Handwriting" panose="03010101010101010101" pitchFamily="66" charset="0"/>
              </a:rPr>
              <a:t>van je stageboekje !</a:t>
            </a:r>
            <a:endParaRPr lang="nl-NL" sz="1600" dirty="0">
              <a:latin typeface="Lucida Handwriting" panose="03010101010101010101" pitchFamily="66" charset="0"/>
            </a:endParaRPr>
          </a:p>
          <a:p>
            <a:r>
              <a:rPr lang="nl-NL" sz="1600" dirty="0" smtClean="0">
                <a:latin typeface="Lucida Handwriting" panose="03010101010101010101" pitchFamily="66" charset="0"/>
              </a:rPr>
              <a:t> </a:t>
            </a:r>
            <a:endParaRPr lang="nl-NL" sz="1600" dirty="0">
              <a:latin typeface="Lucida Handwriting" panose="03010101010101010101" pitchFamily="66" charset="0"/>
            </a:endParaRPr>
          </a:p>
        </p:txBody>
      </p:sp>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6" y="0"/>
            <a:ext cx="1512168" cy="579040"/>
          </a:xfrm>
          <a:prstGeom prst="rect">
            <a:avLst/>
          </a:prstGeom>
          <a:ln w="28575">
            <a:solidFill>
              <a:schemeClr val="accent1"/>
            </a:solidFill>
          </a:ln>
        </p:spPr>
      </p:pic>
    </p:spTree>
    <p:extLst>
      <p:ext uri="{BB962C8B-B14F-4D97-AF65-F5344CB8AC3E}">
        <p14:creationId xmlns:p14="http://schemas.microsoft.com/office/powerpoint/2010/main" val="1925811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528" y="3260497"/>
            <a:ext cx="1324756" cy="3597503"/>
          </a:xfrm>
        </p:spPr>
      </p:pic>
      <p:sp>
        <p:nvSpPr>
          <p:cNvPr id="4" name="Tekstvak 3"/>
          <p:cNvSpPr txBox="1"/>
          <p:nvPr/>
        </p:nvSpPr>
        <p:spPr>
          <a:xfrm>
            <a:off x="1498812" y="-34405"/>
            <a:ext cx="7669108" cy="584775"/>
          </a:xfrm>
          <a:prstGeom prst="rect">
            <a:avLst/>
          </a:prstGeom>
          <a:noFill/>
          <a:ln w="28575">
            <a:solidFill>
              <a:srgbClr val="0070C0"/>
            </a:solidFill>
          </a:ln>
        </p:spPr>
        <p:txBody>
          <a:bodyPr wrap="square" rtlCol="0">
            <a:spAutoFit/>
          </a:bodyPr>
          <a:lstStyle/>
          <a:p>
            <a:r>
              <a:rPr lang="nl-NL" sz="3200" b="1" dirty="0" smtClean="0">
                <a:latin typeface="Arial Narrow" panose="020B0606020202030204" pitchFamily="34" charset="0"/>
              </a:rPr>
              <a:t>Stageverslag: grote lijn </a:t>
            </a:r>
            <a:endParaRPr lang="nl-NL" sz="3200" b="1" dirty="0">
              <a:latin typeface="Arial Narrow" panose="020B0606020202030204" pitchFamily="34" charset="0"/>
            </a:endParaRPr>
          </a:p>
        </p:txBody>
      </p:sp>
      <p:sp>
        <p:nvSpPr>
          <p:cNvPr id="5" name="Tekstvak 4"/>
          <p:cNvSpPr txBox="1"/>
          <p:nvPr/>
        </p:nvSpPr>
        <p:spPr>
          <a:xfrm>
            <a:off x="467544" y="1124744"/>
            <a:ext cx="8208912" cy="369332"/>
          </a:xfrm>
          <a:prstGeom prst="rect">
            <a:avLst/>
          </a:prstGeom>
          <a:noFill/>
        </p:spPr>
        <p:txBody>
          <a:bodyPr wrap="square" rtlCol="0">
            <a:spAutoFit/>
          </a:bodyPr>
          <a:lstStyle/>
          <a:p>
            <a:r>
              <a:rPr lang="nl-NL" b="1" dirty="0" smtClean="0">
                <a:solidFill>
                  <a:srgbClr val="0070C0"/>
                </a:solidFill>
                <a:latin typeface="Arial Narrow" panose="020B0606020202030204" pitchFamily="34" charset="0"/>
              </a:rPr>
              <a:t>Opbouw van de tekst                Relevantie  van de informatie en volgbaarheid van de tekst </a:t>
            </a:r>
            <a:endParaRPr lang="nl-NL" b="1" dirty="0">
              <a:solidFill>
                <a:srgbClr val="0070C0"/>
              </a:solidFill>
              <a:latin typeface="Arial Narrow" panose="020B0606020202030204" pitchFamily="34" charset="0"/>
            </a:endParaRPr>
          </a:p>
        </p:txBody>
      </p:sp>
      <p:sp>
        <p:nvSpPr>
          <p:cNvPr id="7" name="Tekstvak 6"/>
          <p:cNvSpPr txBox="1"/>
          <p:nvPr/>
        </p:nvSpPr>
        <p:spPr>
          <a:xfrm>
            <a:off x="1969811" y="3573016"/>
            <a:ext cx="6552728" cy="3139321"/>
          </a:xfrm>
          <a:prstGeom prst="rect">
            <a:avLst/>
          </a:prstGeom>
          <a:noFill/>
        </p:spPr>
        <p:txBody>
          <a:bodyPr wrap="square" rtlCol="0">
            <a:spAutoFit/>
          </a:bodyPr>
          <a:lstStyle/>
          <a:p>
            <a:pPr marL="285750" indent="-285750" algn="just">
              <a:buFont typeface="Arial" panose="020B0604020202020204" pitchFamily="34" charset="0"/>
              <a:buChar char="•"/>
            </a:pPr>
            <a:r>
              <a:rPr lang="nl-NL" dirty="0" smtClean="0"/>
              <a:t>Aantekeningen maken: schrijf niet te veel op.  </a:t>
            </a:r>
          </a:p>
          <a:p>
            <a:pPr marL="285750" indent="-285750" algn="just">
              <a:buFont typeface="Arial" panose="020B0604020202020204" pitchFamily="34" charset="0"/>
              <a:buChar char="•"/>
            </a:pPr>
            <a:r>
              <a:rPr lang="nl-NL" dirty="0" smtClean="0"/>
              <a:t>Noteer hoofdzaken en gebruik daarvoor  trefwoorden / </a:t>
            </a:r>
            <a:r>
              <a:rPr lang="nl-NL" dirty="0" smtClean="0">
                <a:solidFill>
                  <a:srgbClr val="0070C0"/>
                </a:solidFill>
              </a:rPr>
              <a:t>sleutelwoorden.</a:t>
            </a:r>
          </a:p>
          <a:p>
            <a:pPr marL="285750" indent="-285750" algn="just">
              <a:buFont typeface="Arial" panose="020B0604020202020204" pitchFamily="34" charset="0"/>
              <a:buChar char="•"/>
            </a:pPr>
            <a:endParaRPr lang="nl-NL" dirty="0"/>
          </a:p>
          <a:p>
            <a:pPr marL="285750" indent="-285750" algn="just">
              <a:buFont typeface="Arial" panose="020B0604020202020204" pitchFamily="34" charset="0"/>
              <a:buChar char="•"/>
            </a:pPr>
            <a:r>
              <a:rPr lang="nl-NL" dirty="0" smtClean="0"/>
              <a:t>Zorg dat alle informatie in je stageverslag te maken heeft met je onderwerp en de </a:t>
            </a:r>
            <a:r>
              <a:rPr lang="nl-NL" dirty="0" smtClean="0">
                <a:solidFill>
                  <a:srgbClr val="0070C0"/>
                </a:solidFill>
              </a:rPr>
              <a:t>vraagstelling (opdracht</a:t>
            </a:r>
            <a:r>
              <a:rPr lang="nl-NL" dirty="0" smtClean="0"/>
              <a:t>).  Dus alle deelonderwerpen hebben er ook mee te maken!</a:t>
            </a:r>
          </a:p>
          <a:p>
            <a:pPr marL="285750" indent="-285750" algn="just">
              <a:buFont typeface="Arial" panose="020B0604020202020204" pitchFamily="34" charset="0"/>
              <a:buChar char="•"/>
            </a:pPr>
            <a:endParaRPr lang="nl-NL" dirty="0"/>
          </a:p>
          <a:p>
            <a:pPr marL="285750" indent="-285750" algn="just">
              <a:buFont typeface="Arial" panose="020B0604020202020204" pitchFamily="34" charset="0"/>
              <a:buChar char="•"/>
            </a:pPr>
            <a:r>
              <a:rPr lang="nl-NL" dirty="0" smtClean="0"/>
              <a:t>Kijk of je het onderwerp niet te eenzijdig benadert.</a:t>
            </a:r>
          </a:p>
          <a:p>
            <a:pPr marL="285750" indent="-285750" algn="just">
              <a:buFont typeface="Arial" panose="020B0604020202020204" pitchFamily="34" charset="0"/>
              <a:buChar char="•"/>
            </a:pPr>
            <a:r>
              <a:rPr lang="nl-NL" dirty="0" smtClean="0"/>
              <a:t>Geef inzicht in je werkwijze.  (Heb je een methode gebruikt?  Welke materialen heb je gebruikt en hoe?)</a:t>
            </a:r>
            <a:endParaRPr lang="nl-NL" dirty="0"/>
          </a:p>
        </p:txBody>
      </p:sp>
      <p:sp>
        <p:nvSpPr>
          <p:cNvPr id="8" name="Tekstvak 7"/>
          <p:cNvSpPr txBox="1"/>
          <p:nvPr/>
        </p:nvSpPr>
        <p:spPr>
          <a:xfrm>
            <a:off x="467544" y="1844824"/>
            <a:ext cx="8208912" cy="1323439"/>
          </a:xfrm>
          <a:prstGeom prst="rect">
            <a:avLst/>
          </a:prstGeom>
          <a:noFill/>
        </p:spPr>
        <p:txBody>
          <a:bodyPr wrap="square" rtlCol="0">
            <a:spAutoFit/>
          </a:bodyPr>
          <a:lstStyle/>
          <a:p>
            <a:pPr algn="just"/>
            <a:r>
              <a:rPr lang="nl-NL" sz="1600" dirty="0" smtClean="0">
                <a:latin typeface="Lucida Handwriting" panose="03010101010101010101" pitchFamily="66" charset="0"/>
              </a:rPr>
              <a:t>TIP: Werk met een </a:t>
            </a:r>
            <a:r>
              <a:rPr lang="nl-NL" sz="1600" dirty="0" smtClean="0">
                <a:solidFill>
                  <a:srgbClr val="0070C0"/>
                </a:solidFill>
                <a:latin typeface="Lucida Handwriting" panose="03010101010101010101" pitchFamily="66" charset="0"/>
              </a:rPr>
              <a:t>schema van onderwerpen </a:t>
            </a:r>
            <a:r>
              <a:rPr lang="nl-NL" sz="1600" dirty="0" smtClean="0">
                <a:latin typeface="Lucida Handwriting" panose="03010101010101010101" pitchFamily="66" charset="0"/>
              </a:rPr>
              <a:t>en kijk hoe de onderwerpen samenhangen: Een </a:t>
            </a:r>
            <a:r>
              <a:rPr lang="nl-NL" sz="1600" dirty="0" err="1" smtClean="0">
                <a:solidFill>
                  <a:srgbClr val="0070C0"/>
                </a:solidFill>
                <a:latin typeface="Lucida Handwriting" panose="03010101010101010101" pitchFamily="66" charset="0"/>
              </a:rPr>
              <a:t>mindmap</a:t>
            </a:r>
            <a:r>
              <a:rPr lang="nl-NL" sz="1600" dirty="0" smtClean="0">
                <a:latin typeface="Lucida Handwriting" panose="03010101010101010101" pitchFamily="66" charset="0"/>
              </a:rPr>
              <a:t> werkt daarvoor goed!  Maak verbanden tussen de woorden duidelijk met streepjes, pijlen of nummers en gebruik ook </a:t>
            </a:r>
            <a:r>
              <a:rPr lang="nl-NL" sz="1600" dirty="0" smtClean="0">
                <a:solidFill>
                  <a:srgbClr val="0070C0"/>
                </a:solidFill>
                <a:latin typeface="Lucida Handwriting" panose="03010101010101010101" pitchFamily="66" charset="0"/>
              </a:rPr>
              <a:t>signaalwoorden</a:t>
            </a:r>
            <a:r>
              <a:rPr lang="nl-NL" sz="1600" dirty="0" smtClean="0">
                <a:latin typeface="Lucida Handwriting" panose="03010101010101010101" pitchFamily="66" charset="0"/>
              </a:rPr>
              <a:t> die het verband extra benadrukken of aankondigen. </a:t>
            </a:r>
            <a:endParaRPr lang="nl-NL" sz="1600" dirty="0"/>
          </a:p>
        </p:txBody>
      </p:sp>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6" y="0"/>
            <a:ext cx="1512168" cy="579040"/>
          </a:xfrm>
          <a:prstGeom prst="rect">
            <a:avLst/>
          </a:prstGeom>
          <a:ln w="28575">
            <a:solidFill>
              <a:schemeClr val="accent1"/>
            </a:solidFill>
          </a:ln>
        </p:spPr>
      </p:pic>
    </p:spTree>
    <p:extLst>
      <p:ext uri="{BB962C8B-B14F-4D97-AF65-F5344CB8AC3E}">
        <p14:creationId xmlns:p14="http://schemas.microsoft.com/office/powerpoint/2010/main" val="4163574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98812" y="0"/>
            <a:ext cx="7645188" cy="634082"/>
          </a:xfrm>
          <a:ln w="28575">
            <a:solidFill>
              <a:srgbClr val="0070C0"/>
            </a:solidFill>
          </a:ln>
        </p:spPr>
        <p:txBody>
          <a:bodyPr>
            <a:normAutofit/>
          </a:bodyPr>
          <a:lstStyle/>
          <a:p>
            <a:pPr algn="l"/>
            <a:r>
              <a:rPr lang="nl-NL" sz="3200" b="1" dirty="0" smtClean="0">
                <a:latin typeface="Arial Narrow" panose="020B0606020202030204" pitchFamily="34" charset="0"/>
              </a:rPr>
              <a:t>Stageverslag: midden</a:t>
            </a:r>
            <a:endParaRPr lang="nl-NL" sz="3200" b="1" dirty="0">
              <a:latin typeface="Arial Narrow" panose="020B0606020202030204" pitchFamily="34" charset="0"/>
            </a:endParaRPr>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536" y="2878336"/>
            <a:ext cx="1666655" cy="3979664"/>
          </a:xfrm>
        </p:spPr>
      </p:pic>
      <p:sp>
        <p:nvSpPr>
          <p:cNvPr id="7" name="Tekstvak 6"/>
          <p:cNvSpPr txBox="1"/>
          <p:nvPr/>
        </p:nvSpPr>
        <p:spPr>
          <a:xfrm>
            <a:off x="2152328" y="3284984"/>
            <a:ext cx="6480720" cy="2862322"/>
          </a:xfrm>
          <a:prstGeom prst="rect">
            <a:avLst/>
          </a:prstGeom>
          <a:noFill/>
        </p:spPr>
        <p:txBody>
          <a:bodyPr wrap="square" rtlCol="0">
            <a:spAutoFit/>
          </a:bodyPr>
          <a:lstStyle/>
          <a:p>
            <a:pPr marL="285750" indent="-285750" algn="just">
              <a:buFont typeface="Arial" panose="020B0604020202020204" pitchFamily="34" charset="0"/>
              <a:buChar char="•"/>
            </a:pPr>
            <a:r>
              <a:rPr lang="nl-NL" dirty="0" smtClean="0">
                <a:latin typeface="Arial Narrow" panose="020B0606020202030204" pitchFamily="34" charset="0"/>
              </a:rPr>
              <a:t>Zet </a:t>
            </a:r>
            <a:r>
              <a:rPr lang="nl-NL" dirty="0" smtClean="0">
                <a:solidFill>
                  <a:srgbClr val="0070C0"/>
                </a:solidFill>
                <a:latin typeface="Arial Narrow" panose="020B0606020202030204" pitchFamily="34" charset="0"/>
              </a:rPr>
              <a:t>alles wat bij elkaar hoort bij elkaar</a:t>
            </a:r>
            <a:r>
              <a:rPr lang="nl-NL" dirty="0" smtClean="0">
                <a:latin typeface="Arial Narrow" panose="020B0606020202030204" pitchFamily="34" charset="0"/>
              </a:rPr>
              <a:t>.  Alles over één thema / </a:t>
            </a:r>
            <a:r>
              <a:rPr lang="nl-NL" dirty="0" smtClean="0">
                <a:solidFill>
                  <a:srgbClr val="0070C0"/>
                </a:solidFill>
                <a:latin typeface="Arial Narrow" panose="020B0606020202030204" pitchFamily="34" charset="0"/>
              </a:rPr>
              <a:t>deelonderwerp </a:t>
            </a:r>
            <a:r>
              <a:rPr lang="nl-NL" dirty="0" smtClean="0">
                <a:latin typeface="Arial Narrow" panose="020B0606020202030204" pitchFamily="34" charset="0"/>
              </a:rPr>
              <a:t>bij elkaar! Alle antwoorden op één vraag bij elkaar! </a:t>
            </a:r>
          </a:p>
          <a:p>
            <a:pPr marL="285750" indent="-285750" algn="just">
              <a:buFont typeface="Arial" panose="020B0604020202020204" pitchFamily="34" charset="0"/>
              <a:buChar char="•"/>
            </a:pPr>
            <a:r>
              <a:rPr lang="nl-NL" dirty="0" smtClean="0">
                <a:latin typeface="Arial Narrow" panose="020B0606020202030204" pitchFamily="34" charset="0"/>
              </a:rPr>
              <a:t>Past een tekst daar niet bij? Kijk of je een </a:t>
            </a:r>
            <a:r>
              <a:rPr lang="nl-NL" dirty="0" smtClean="0">
                <a:solidFill>
                  <a:srgbClr val="0070C0"/>
                </a:solidFill>
                <a:latin typeface="Arial Narrow" panose="020B0606020202030204" pitchFamily="34" charset="0"/>
              </a:rPr>
              <a:t>logisch</a:t>
            </a:r>
            <a:r>
              <a:rPr lang="nl-NL" dirty="0" smtClean="0">
                <a:latin typeface="Arial Narrow" panose="020B0606020202030204" pitchFamily="34" charset="0"/>
              </a:rPr>
              <a:t> onderdeel mist, voeg dat deelonderwerp op de logische plaats toe of </a:t>
            </a:r>
            <a:r>
              <a:rPr lang="nl-NL" dirty="0" smtClean="0">
                <a:solidFill>
                  <a:srgbClr val="0070C0"/>
                </a:solidFill>
                <a:latin typeface="Arial Narrow" panose="020B0606020202030204" pitchFamily="34" charset="0"/>
              </a:rPr>
              <a:t>schrap</a:t>
            </a:r>
            <a:r>
              <a:rPr lang="nl-NL" dirty="0" smtClean="0">
                <a:latin typeface="Arial Narrow" panose="020B0606020202030204" pitchFamily="34" charset="0"/>
              </a:rPr>
              <a:t> anders de informatie.</a:t>
            </a:r>
          </a:p>
          <a:p>
            <a:pPr marL="285750" indent="-285750" algn="just">
              <a:buFont typeface="Arial" panose="020B0604020202020204" pitchFamily="34" charset="0"/>
              <a:buChar char="•"/>
            </a:pPr>
            <a:r>
              <a:rPr lang="nl-NL" dirty="0" smtClean="0">
                <a:latin typeface="Arial Narrow" panose="020B0606020202030204" pitchFamily="34" charset="0"/>
              </a:rPr>
              <a:t>Resultaten: zet je bevindingen en uitkomsten op een rijtje. Geef nog geen interpretaties en trek nog geen conclusies.  </a:t>
            </a:r>
          </a:p>
          <a:p>
            <a:pPr marL="285750" indent="-285750" algn="just">
              <a:buFont typeface="Arial" panose="020B0604020202020204" pitchFamily="34" charset="0"/>
              <a:buChar char="•"/>
            </a:pPr>
            <a:r>
              <a:rPr lang="nl-NL" dirty="0" smtClean="0">
                <a:latin typeface="Arial Narrow" panose="020B0606020202030204" pitchFamily="34" charset="0"/>
              </a:rPr>
              <a:t>Doe je een meeloopstage, dan kun je je werkzaamheden en leermomenten in </a:t>
            </a:r>
            <a:r>
              <a:rPr lang="nl-NL" dirty="0" smtClean="0">
                <a:solidFill>
                  <a:srgbClr val="0070C0"/>
                </a:solidFill>
                <a:latin typeface="Arial Narrow" panose="020B0606020202030204" pitchFamily="34" charset="0"/>
              </a:rPr>
              <a:t>chronologische volgorde </a:t>
            </a:r>
            <a:r>
              <a:rPr lang="nl-NL" dirty="0" smtClean="0">
                <a:latin typeface="Arial Narrow" panose="020B0606020202030204" pitchFamily="34" charset="0"/>
              </a:rPr>
              <a:t>opschrijven. Een andere mogelijkheid is om elke </a:t>
            </a:r>
            <a:r>
              <a:rPr lang="nl-NL" dirty="0" smtClean="0">
                <a:solidFill>
                  <a:srgbClr val="0070C0"/>
                </a:solidFill>
                <a:latin typeface="Arial Narrow" panose="020B0606020202030204" pitchFamily="34" charset="0"/>
              </a:rPr>
              <a:t>competentie </a:t>
            </a:r>
            <a:r>
              <a:rPr lang="nl-NL" dirty="0" smtClean="0">
                <a:latin typeface="Arial Narrow" panose="020B0606020202030204" pitchFamily="34" charset="0"/>
              </a:rPr>
              <a:t>apart uit te werken</a:t>
            </a:r>
            <a:r>
              <a:rPr lang="nl-NL" dirty="0" smtClean="0"/>
              <a:t>.</a:t>
            </a:r>
            <a:endParaRPr lang="nl-NL" dirty="0" smtClean="0">
              <a:latin typeface="Arial Narrow" panose="020B0606020202030204" pitchFamily="34" charset="0"/>
            </a:endParaRPr>
          </a:p>
        </p:txBody>
      </p:sp>
      <p:sp>
        <p:nvSpPr>
          <p:cNvPr id="9" name="Tekstvak 8"/>
          <p:cNvSpPr txBox="1"/>
          <p:nvPr/>
        </p:nvSpPr>
        <p:spPr>
          <a:xfrm>
            <a:off x="467544" y="1124744"/>
            <a:ext cx="8280920" cy="646331"/>
          </a:xfrm>
          <a:prstGeom prst="rect">
            <a:avLst/>
          </a:prstGeom>
          <a:noFill/>
        </p:spPr>
        <p:txBody>
          <a:bodyPr wrap="square" rtlCol="0">
            <a:spAutoFit/>
          </a:bodyPr>
          <a:lstStyle/>
          <a:p>
            <a:r>
              <a:rPr lang="nl-NL" b="1" dirty="0">
                <a:solidFill>
                  <a:srgbClr val="0070C0"/>
                </a:solidFill>
                <a:latin typeface="Arial Narrow" panose="020B0606020202030204" pitchFamily="34" charset="0"/>
              </a:rPr>
              <a:t>Alinea-indeling en logische verbanden</a:t>
            </a:r>
            <a:br>
              <a:rPr lang="nl-NL" b="1" dirty="0">
                <a:solidFill>
                  <a:srgbClr val="0070C0"/>
                </a:solidFill>
                <a:latin typeface="Arial Narrow" panose="020B0606020202030204" pitchFamily="34" charset="0"/>
              </a:rPr>
            </a:br>
            <a:endParaRPr lang="nl-NL" dirty="0"/>
          </a:p>
        </p:txBody>
      </p:sp>
      <p:sp>
        <p:nvSpPr>
          <p:cNvPr id="10" name="Tekstvak 9"/>
          <p:cNvSpPr txBox="1"/>
          <p:nvPr/>
        </p:nvSpPr>
        <p:spPr>
          <a:xfrm>
            <a:off x="539552" y="1628800"/>
            <a:ext cx="8064896" cy="788677"/>
          </a:xfrm>
          <a:prstGeom prst="rect">
            <a:avLst/>
          </a:prstGeom>
          <a:noFill/>
        </p:spPr>
        <p:txBody>
          <a:bodyPr wrap="square" rtlCol="0">
            <a:spAutoFit/>
          </a:bodyPr>
          <a:lstStyle/>
          <a:p>
            <a:pPr>
              <a:lnSpc>
                <a:spcPts val="1800"/>
              </a:lnSpc>
              <a:spcBef>
                <a:spcPts val="1200"/>
              </a:spcBef>
            </a:pPr>
            <a:r>
              <a:rPr lang="nl-NL" sz="1600" dirty="0" smtClean="0">
                <a:latin typeface="Lucida Handwriting" panose="03010101010101010101" pitchFamily="66" charset="0"/>
              </a:rPr>
              <a:t>TIP: schrijf volgens  </a:t>
            </a:r>
            <a:r>
              <a:rPr lang="nl-NL" sz="1600" b="1" dirty="0" smtClean="0">
                <a:solidFill>
                  <a:srgbClr val="0070C0"/>
                </a:solidFill>
                <a:latin typeface="Lucida Handwriting" panose="03010101010101010101" pitchFamily="66" charset="0"/>
              </a:rPr>
              <a:t>STAR</a:t>
            </a:r>
            <a:r>
              <a:rPr lang="nl-NL" sz="1600" dirty="0" smtClean="0">
                <a:solidFill>
                  <a:srgbClr val="0070C0"/>
                </a:solidFill>
                <a:latin typeface="Lucida Handwriting" panose="03010101010101010101" pitchFamily="66" charset="0"/>
              </a:rPr>
              <a:t>:</a:t>
            </a:r>
            <a:r>
              <a:rPr lang="nl-NL" sz="1600" dirty="0" smtClean="0">
                <a:latin typeface="Lucida Handwriting" panose="03010101010101010101" pitchFamily="66" charset="0"/>
              </a:rPr>
              <a:t> </a:t>
            </a:r>
            <a:r>
              <a:rPr lang="nl-NL" sz="1600" b="1" dirty="0" smtClean="0">
                <a:solidFill>
                  <a:srgbClr val="0070C0"/>
                </a:solidFill>
                <a:latin typeface="Lucida Handwriting" panose="03010101010101010101" pitchFamily="66" charset="0"/>
              </a:rPr>
              <a:t>Situatie </a:t>
            </a:r>
            <a:r>
              <a:rPr lang="nl-NL" sz="1600" dirty="0">
                <a:latin typeface="Lucida Handwriting" panose="03010101010101010101" pitchFamily="66" charset="0"/>
              </a:rPr>
              <a:t>(wat speelde er?), </a:t>
            </a:r>
            <a:r>
              <a:rPr lang="nl-NL" sz="1600" b="1" dirty="0">
                <a:solidFill>
                  <a:srgbClr val="0070C0"/>
                </a:solidFill>
                <a:latin typeface="Lucida Handwriting" panose="03010101010101010101" pitchFamily="66" charset="0"/>
              </a:rPr>
              <a:t>Taak </a:t>
            </a:r>
            <a:r>
              <a:rPr lang="nl-NL" sz="1600" dirty="0">
                <a:latin typeface="Lucida Handwriting" panose="03010101010101010101" pitchFamily="66" charset="0"/>
              </a:rPr>
              <a:t>(wat was jouw taak?), </a:t>
            </a:r>
            <a:r>
              <a:rPr lang="nl-NL" sz="1600" b="1" dirty="0">
                <a:solidFill>
                  <a:srgbClr val="0070C0"/>
                </a:solidFill>
                <a:latin typeface="Lucida Handwriting" panose="03010101010101010101" pitchFamily="66" charset="0"/>
              </a:rPr>
              <a:t>Actie</a:t>
            </a:r>
            <a:r>
              <a:rPr lang="nl-NL" sz="1600" dirty="0">
                <a:latin typeface="Lucida Handwriting" panose="03010101010101010101" pitchFamily="66" charset="0"/>
              </a:rPr>
              <a:t> (wat heb je in deze situatie gezegd </a:t>
            </a:r>
            <a:r>
              <a:rPr lang="nl-NL" sz="1600" dirty="0" smtClean="0">
                <a:latin typeface="Lucida Handwriting" panose="03010101010101010101" pitchFamily="66" charset="0"/>
              </a:rPr>
              <a:t>of gedaan</a:t>
            </a:r>
            <a:r>
              <a:rPr lang="nl-NL" sz="1600" dirty="0">
                <a:latin typeface="Lucida Handwriting" panose="03010101010101010101" pitchFamily="66" charset="0"/>
              </a:rPr>
              <a:t>?) en </a:t>
            </a:r>
            <a:r>
              <a:rPr lang="nl-NL" sz="1600" b="1" dirty="0">
                <a:solidFill>
                  <a:srgbClr val="0070C0"/>
                </a:solidFill>
                <a:latin typeface="Lucida Handwriting" panose="03010101010101010101" pitchFamily="66" charset="0"/>
              </a:rPr>
              <a:t>Resultaat </a:t>
            </a:r>
            <a:r>
              <a:rPr lang="nl-NL" sz="1600" dirty="0">
                <a:latin typeface="Lucida Handwriting" panose="03010101010101010101" pitchFamily="66" charset="0"/>
              </a:rPr>
              <a:t>(Wat gebeurde er daarna?)</a:t>
            </a:r>
          </a:p>
        </p:txBody>
      </p:sp>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6" y="0"/>
            <a:ext cx="1512168" cy="579040"/>
          </a:xfrm>
          <a:prstGeom prst="rect">
            <a:avLst/>
          </a:prstGeom>
          <a:ln w="28575">
            <a:solidFill>
              <a:schemeClr val="accent1"/>
            </a:solidFill>
          </a:ln>
        </p:spPr>
      </p:pic>
    </p:spTree>
    <p:extLst>
      <p:ext uri="{BB962C8B-B14F-4D97-AF65-F5344CB8AC3E}">
        <p14:creationId xmlns:p14="http://schemas.microsoft.com/office/powerpoint/2010/main" val="371272239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4050</Words>
  <Application>Microsoft Office PowerPoint</Application>
  <PresentationFormat>Diavoorstelling (4:3)</PresentationFormat>
  <Paragraphs>295</Paragraphs>
  <Slides>17</Slides>
  <Notes>14</Notes>
  <HiddenSlides>0</HiddenSlides>
  <MMClips>0</MMClips>
  <ScaleCrop>false</ScaleCrop>
  <HeadingPairs>
    <vt:vector size="4" baseType="variant">
      <vt:variant>
        <vt:lpstr>Thema</vt:lpstr>
      </vt:variant>
      <vt:variant>
        <vt:i4>1</vt:i4>
      </vt:variant>
      <vt:variant>
        <vt:lpstr>Diatitels</vt:lpstr>
      </vt:variant>
      <vt:variant>
        <vt:i4>17</vt:i4>
      </vt:variant>
    </vt:vector>
  </HeadingPairs>
  <TitlesOfParts>
    <vt:vector size="18" baseType="lpstr">
      <vt:lpstr>Kantoorthema</vt:lpstr>
      <vt:lpstr> Lezen en schrijven toepassen in je stageverslag </vt:lpstr>
      <vt:lpstr>Verslag stage of activiteit</vt:lpstr>
      <vt:lpstr> Stage verslag</vt:lpstr>
      <vt:lpstr> Stageplan en stageverslag</vt:lpstr>
      <vt:lpstr>Stageverslag: Inleiding - midden - slot</vt:lpstr>
      <vt:lpstr>PowerPoint-presentatie</vt:lpstr>
      <vt:lpstr>Stageverslag: Samenvatting / Conclusie</vt:lpstr>
      <vt:lpstr>PowerPoint-presentatie</vt:lpstr>
      <vt:lpstr>Stageverslag: midden</vt:lpstr>
      <vt:lpstr>PowerPoint-presentatie</vt:lpstr>
      <vt:lpstr>Stageverslag: inleiding- midden - slot: aanscherpen tekst</vt:lpstr>
      <vt:lpstr>Stageverslag:  interpunctie (hoofdletters en leestekens) en gevarieerd taalgebruik</vt:lpstr>
      <vt:lpstr>Stageverslag : persoonlijke motivatie en voorwoord</vt:lpstr>
      <vt:lpstr>Stageverslag: taalverzorging</vt:lpstr>
      <vt:lpstr>PowerPoint-presentatie</vt:lpstr>
      <vt:lpstr>PowerPoint-presentatie</vt:lpstr>
      <vt:lpstr>Stageverslag: finishing touch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Mieke</dc:creator>
  <cp:lastModifiedBy>Mieke</cp:lastModifiedBy>
  <cp:revision>22</cp:revision>
  <dcterms:created xsi:type="dcterms:W3CDTF">2019-10-06T17:40:42Z</dcterms:created>
  <dcterms:modified xsi:type="dcterms:W3CDTF">2020-02-07T19:18:00Z</dcterms:modified>
</cp:coreProperties>
</file>