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62" r:id="rId2"/>
    <p:sldId id="261" r:id="rId3"/>
    <p:sldId id="264" r:id="rId4"/>
    <p:sldId id="257" r:id="rId5"/>
    <p:sldId id="263" r:id="rId6"/>
    <p:sldId id="258" r:id="rId7"/>
    <p:sldId id="259" r:id="rId8"/>
  </p:sldIdLst>
  <p:sldSz cx="12192000" cy="6858000"/>
  <p:notesSz cx="6761163" cy="99425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77" d="100"/>
          <a:sy n="77" d="100"/>
        </p:scale>
        <p:origin x="-72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BF0A7-8D63-4075-9236-1C836B8E2842}" type="datetimeFigureOut">
              <a:rPr lang="nl-NL" smtClean="0"/>
              <a:t>4-12-2019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984FA2-3EA4-4FB4-8837-AE0A48DF03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88575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2CD60-2C96-444F-8D4F-91E1906C5DEF}" type="datetimeFigureOut">
              <a:rPr lang="nl-NL" smtClean="0"/>
              <a:t>4-12-2019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2E60D-DB94-4A4A-9DF8-2F7D5F59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4382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2CD60-2C96-444F-8D4F-91E1906C5DEF}" type="datetimeFigureOut">
              <a:rPr lang="nl-NL" smtClean="0"/>
              <a:t>4-12-2019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2E60D-DB94-4A4A-9DF8-2F7D5F59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9374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2CD60-2C96-444F-8D4F-91E1906C5DEF}" type="datetimeFigureOut">
              <a:rPr lang="nl-NL" smtClean="0"/>
              <a:t>4-12-2019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2E60D-DB94-4A4A-9DF8-2F7D5F59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0730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2CD60-2C96-444F-8D4F-91E1906C5DEF}" type="datetimeFigureOut">
              <a:rPr lang="nl-NL" smtClean="0"/>
              <a:t>4-12-2019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2E60D-DB94-4A4A-9DF8-2F7D5F59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0992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2CD60-2C96-444F-8D4F-91E1906C5DEF}" type="datetimeFigureOut">
              <a:rPr lang="nl-NL" smtClean="0"/>
              <a:t>4-12-2019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2E60D-DB94-4A4A-9DF8-2F7D5F59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6278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2CD60-2C96-444F-8D4F-91E1906C5DEF}" type="datetimeFigureOut">
              <a:rPr lang="nl-NL" smtClean="0"/>
              <a:t>4-12-2019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2E60D-DB94-4A4A-9DF8-2F7D5F59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1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2CD60-2C96-444F-8D4F-91E1906C5DEF}" type="datetimeFigureOut">
              <a:rPr lang="nl-NL" smtClean="0"/>
              <a:t>4-12-2019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2E60D-DB94-4A4A-9DF8-2F7D5F59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8257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2CD60-2C96-444F-8D4F-91E1906C5DEF}" type="datetimeFigureOut">
              <a:rPr lang="nl-NL" smtClean="0"/>
              <a:t>4-12-2019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2E60D-DB94-4A4A-9DF8-2F7D5F59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3327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2CD60-2C96-444F-8D4F-91E1906C5DEF}" type="datetimeFigureOut">
              <a:rPr lang="nl-NL" smtClean="0"/>
              <a:t>4-12-2019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2E60D-DB94-4A4A-9DF8-2F7D5F59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5300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2CD60-2C96-444F-8D4F-91E1906C5DEF}" type="datetimeFigureOut">
              <a:rPr lang="nl-NL" smtClean="0"/>
              <a:t>4-12-2019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2E60D-DB94-4A4A-9DF8-2F7D5F59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869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2CD60-2C96-444F-8D4F-91E1906C5DEF}" type="datetimeFigureOut">
              <a:rPr lang="nl-NL" smtClean="0"/>
              <a:t>4-12-2019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2E60D-DB94-4A4A-9DF8-2F7D5F59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993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2CD60-2C96-444F-8D4F-91E1906C5DEF}" type="datetimeFigureOut">
              <a:rPr lang="nl-NL" smtClean="0"/>
              <a:t>4-12-2019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2E60D-DB94-4A4A-9DF8-2F7D5F59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2298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53298" y="207963"/>
            <a:ext cx="9144000" cy="990642"/>
          </a:xfrm>
        </p:spPr>
        <p:txBody>
          <a:bodyPr/>
          <a:lstStyle/>
          <a:p>
            <a:r>
              <a:rPr lang="nl-NL" dirty="0" smtClean="0">
                <a:solidFill>
                  <a:srgbClr val="0070C0"/>
                </a:solidFill>
              </a:rPr>
              <a:t>Tekst </a:t>
            </a:r>
            <a:r>
              <a:rPr lang="nl-NL" dirty="0" smtClean="0">
                <a:solidFill>
                  <a:srgbClr val="0070C0"/>
                </a:solidFill>
              </a:rPr>
              <a:t>en Publiek</a:t>
            </a:r>
            <a:endParaRPr lang="nl-NL" dirty="0">
              <a:solidFill>
                <a:srgbClr val="0070C0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54906" y="1328329"/>
            <a:ext cx="10128421" cy="4615205"/>
          </a:xfrm>
        </p:spPr>
        <p:txBody>
          <a:bodyPr>
            <a:normAutofit/>
          </a:bodyPr>
          <a:lstStyle/>
          <a:p>
            <a:pPr algn="l"/>
            <a:r>
              <a:rPr lang="nl-NL" sz="4200" dirty="0" smtClean="0">
                <a:latin typeface="Arial Narrow" panose="020B0606020202030204" pitchFamily="34" charset="0"/>
              </a:rPr>
              <a:t>Leesvaardigheid voorbereidingsopdracht</a:t>
            </a:r>
          </a:p>
          <a:p>
            <a:pPr algn="l"/>
            <a:r>
              <a:rPr lang="nl-NL" sz="4200" dirty="0">
                <a:latin typeface="Arial Narrow" panose="020B0606020202030204" pitchFamily="34" charset="0"/>
              </a:rPr>
              <a:t> </a:t>
            </a:r>
            <a:r>
              <a:rPr lang="nl-NL" sz="4200" dirty="0" smtClean="0">
                <a:latin typeface="Arial Narrow" panose="020B0606020202030204" pitchFamily="34" charset="0"/>
              </a:rPr>
              <a:t>	</a:t>
            </a:r>
            <a:endParaRPr lang="nl-NL" dirty="0" smtClean="0"/>
          </a:p>
          <a:p>
            <a:pPr algn="l"/>
            <a:r>
              <a:rPr lang="nl-NL" dirty="0" smtClean="0">
                <a:latin typeface="Arial Narrow" panose="020B0606020202030204" pitchFamily="34" charset="0"/>
              </a:rPr>
              <a:t>Begrippencheck</a:t>
            </a:r>
          </a:p>
          <a:p>
            <a:pPr algn="l"/>
            <a:endParaRPr lang="nl-NL" dirty="0" smtClean="0">
              <a:latin typeface="Arial Narrow" panose="020B0606020202030204" pitchFamily="34" charset="0"/>
            </a:endParaRPr>
          </a:p>
          <a:p>
            <a:pPr algn="l"/>
            <a:r>
              <a:rPr lang="nl-NL" u="sng" dirty="0" smtClean="0">
                <a:latin typeface="Arial Narrow" panose="020B0606020202030204" pitchFamily="34" charset="0"/>
              </a:rPr>
              <a:t>Werkmap</a:t>
            </a:r>
            <a:r>
              <a:rPr lang="nl-NL" dirty="0">
                <a:latin typeface="Arial Narrow" panose="020B0606020202030204" pitchFamily="34" charset="0"/>
              </a:rPr>
              <a:t>: 2 duo-opdrachten </a:t>
            </a:r>
            <a:r>
              <a:rPr lang="nl-NL" dirty="0" smtClean="0">
                <a:latin typeface="Wide Latin"/>
              </a:rPr>
              <a:t>* </a:t>
            </a:r>
            <a:r>
              <a:rPr lang="nl-NL" dirty="0" smtClean="0">
                <a:latin typeface="Lucida Handwriting" panose="03010101010101010101" pitchFamily="66" charset="0"/>
              </a:rPr>
              <a:t>genre </a:t>
            </a:r>
            <a:r>
              <a:rPr lang="nl-NL" dirty="0" smtClean="0">
                <a:latin typeface="Arial Narrow" panose="020B0606020202030204" pitchFamily="34" charset="0"/>
              </a:rPr>
              <a:t>kenmerken tekstvormen opsporen</a:t>
            </a:r>
          </a:p>
          <a:p>
            <a:pPr algn="l"/>
            <a:r>
              <a:rPr lang="nl-NL" dirty="0">
                <a:latin typeface="Arial Narrow" panose="020B0606020202030204" pitchFamily="34" charset="0"/>
              </a:rPr>
              <a:t>	</a:t>
            </a:r>
            <a:r>
              <a:rPr lang="nl-NL" dirty="0" smtClean="0">
                <a:latin typeface="Arial Narrow" panose="020B0606020202030204" pitchFamily="34" charset="0"/>
              </a:rPr>
              <a:t>	          	        </a:t>
            </a:r>
            <a:r>
              <a:rPr lang="nl-NL" dirty="0" smtClean="0">
                <a:latin typeface="Wide Latin"/>
              </a:rPr>
              <a:t>* </a:t>
            </a:r>
            <a:r>
              <a:rPr lang="nl-NL" dirty="0" smtClean="0">
                <a:latin typeface="Arial Narrow" panose="020B0606020202030204" pitchFamily="34" charset="0"/>
              </a:rPr>
              <a:t>definitie geven bij gevonden tekstvormen</a:t>
            </a:r>
          </a:p>
          <a:p>
            <a:pPr algn="l"/>
            <a:endParaRPr lang="nl-NL" dirty="0">
              <a:latin typeface="Arial Narrow" panose="020B0606020202030204" pitchFamily="34" charset="0"/>
            </a:endParaRPr>
          </a:p>
          <a:p>
            <a:pPr algn="l"/>
            <a:r>
              <a:rPr lang="nl-NL" dirty="0">
                <a:latin typeface="Arial Narrow" panose="020B0606020202030204" pitchFamily="34" charset="0"/>
              </a:rPr>
              <a:t>Afronding</a:t>
            </a:r>
          </a:p>
          <a:p>
            <a:pPr algn="l"/>
            <a:r>
              <a:rPr lang="nl-NL" dirty="0" smtClean="0">
                <a:latin typeface="Arial Narrow" panose="020B0606020202030204" pitchFamily="34" charset="0"/>
              </a:rPr>
              <a:t>	</a:t>
            </a:r>
            <a:endParaRPr lang="nl-NL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96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189650"/>
              </p:ext>
            </p:extLst>
          </p:nvPr>
        </p:nvGraphicFramePr>
        <p:xfrm>
          <a:off x="86497" y="61784"/>
          <a:ext cx="12105503" cy="67305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01411"/>
                <a:gridCol w="9004092"/>
              </a:tblGrid>
              <a:tr h="395193">
                <a:tc gridSpan="2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nl-NL" sz="2800" dirty="0" smtClean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nl-NL" sz="2800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                                     Woordenschat </a:t>
                      </a:r>
                      <a:r>
                        <a:rPr lang="nl-NL" sz="28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begrippen omgaan met teksten (lezen - schrijven)</a:t>
                      </a:r>
                      <a:endParaRPr lang="nl-NL" sz="28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cs typeface="Times New Roman"/>
                      </a:endParaRPr>
                    </a:p>
                  </a:txBody>
                  <a:tcPr marL="39826" marR="39826" marT="0" marB="0"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1172077">
                <a:tc>
                  <a:txBody>
                    <a:bodyPr/>
                    <a:lstStyle/>
                    <a:p>
                      <a:pPr algn="l">
                        <a:lnSpc>
                          <a:spcPts val="2500"/>
                        </a:lnSpc>
                        <a:spcAft>
                          <a:spcPts val="0"/>
                        </a:spcAft>
                      </a:pPr>
                      <a:endParaRPr lang="nl-NL" sz="24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l">
                        <a:lnSpc>
                          <a:spcPts val="2500"/>
                        </a:lnSpc>
                        <a:spcAft>
                          <a:spcPts val="0"/>
                        </a:spcAft>
                      </a:pP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Leesstrategie voor   </a:t>
                      </a:r>
                      <a:r>
                        <a:rPr lang="nl-NL" sz="2400" u="sng" dirty="0">
                          <a:effectLst/>
                          <a:latin typeface="Arial Narrow" panose="020B0606020202030204" pitchFamily="34" charset="0"/>
                        </a:rPr>
                        <a:t>tekstonderwerp </a:t>
                      </a:r>
                      <a:endParaRPr lang="nl-NL" sz="2400" u="sng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l">
                        <a:lnSpc>
                          <a:spcPts val="2500"/>
                        </a:lnSpc>
                        <a:spcAft>
                          <a:spcPts val="0"/>
                        </a:spcAft>
                      </a:pP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en </a:t>
                      </a:r>
                    </a:p>
                    <a:p>
                      <a:pPr algn="l">
                        <a:lnSpc>
                          <a:spcPts val="2500"/>
                        </a:lnSpc>
                        <a:spcAft>
                          <a:spcPts val="0"/>
                        </a:spcAft>
                      </a:pPr>
                      <a:r>
                        <a:rPr lang="nl-NL" sz="2400" u="sng" dirty="0" smtClean="0">
                          <a:effectLst/>
                          <a:latin typeface="Arial Narrow" panose="020B0606020202030204" pitchFamily="34" charset="0"/>
                        </a:rPr>
                        <a:t>doelgroep</a:t>
                      </a:r>
                    </a:p>
                    <a:p>
                      <a:pPr algn="l">
                        <a:lnSpc>
                          <a:spcPts val="2500"/>
                        </a:lnSpc>
                        <a:spcAft>
                          <a:spcPts val="0"/>
                        </a:spcAft>
                      </a:pPr>
                      <a:endParaRPr lang="nl-NL" sz="2400" dirty="0">
                        <a:effectLst/>
                        <a:latin typeface="Arial Narrow" panose="020B0606020202030204" pitchFamily="34" charset="0"/>
                        <a:cs typeface="Times New Roman"/>
                      </a:endParaRPr>
                    </a:p>
                  </a:txBody>
                  <a:tcPr marL="39826" marR="39826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nl-NL" sz="24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358775" indent="0"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nl-NL" sz="2400" b="1" dirty="0" smtClean="0">
                          <a:effectLst/>
                          <a:latin typeface="Arial Narrow" panose="020B0606020202030204" pitchFamily="34" charset="0"/>
                        </a:rPr>
                        <a:t>Oriënterend </a:t>
                      </a:r>
                      <a:r>
                        <a:rPr lang="nl-NL" sz="2400" b="1" dirty="0">
                          <a:effectLst/>
                          <a:latin typeface="Arial Narrow" panose="020B0606020202030204" pitchFamily="34" charset="0"/>
                        </a:rPr>
                        <a:t>lezen.  </a:t>
                      </a:r>
                    </a:p>
                    <a:p>
                      <a:pPr marL="358775" indent="0"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nl-NL" sz="24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701675" indent="-342900" algn="l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De </a:t>
                      </a:r>
                      <a:r>
                        <a:rPr lang="nl-NL" sz="2400" dirty="0">
                          <a:effectLst/>
                          <a:latin typeface="Arial Narrow" panose="020B0606020202030204" pitchFamily="34" charset="0"/>
                        </a:rPr>
                        <a:t>tekst vluchtig </a:t>
                      </a: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bekijken.</a:t>
                      </a:r>
                    </a:p>
                    <a:p>
                      <a:pPr marL="701675" indent="-342900" algn="l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Eerste </a:t>
                      </a:r>
                      <a:r>
                        <a:rPr lang="nl-NL" sz="2400" dirty="0">
                          <a:effectLst/>
                          <a:latin typeface="Arial Narrow" panose="020B0606020202030204" pitchFamily="34" charset="0"/>
                        </a:rPr>
                        <a:t>alinea scannen, kop en titel, </a:t>
                      </a: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onderschriften </a:t>
                      </a:r>
                      <a:r>
                        <a:rPr lang="nl-NL" sz="2400" dirty="0">
                          <a:effectLst/>
                          <a:latin typeface="Arial Narrow" panose="020B0606020202030204" pitchFamily="34" charset="0"/>
                        </a:rPr>
                        <a:t>illustraties, </a:t>
                      </a: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bron.</a:t>
                      </a:r>
                    </a:p>
                    <a:p>
                      <a:pPr marL="701675" indent="-342900" algn="l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Opvallend uitgelichte dingen,</a:t>
                      </a:r>
                      <a:r>
                        <a:rPr lang="nl-NL" sz="2400" baseline="0" dirty="0" smtClean="0">
                          <a:effectLst/>
                          <a:latin typeface="Arial Narrow" panose="020B0606020202030204" pitchFamily="34" charset="0"/>
                        </a:rPr>
                        <a:t> lay-out</a:t>
                      </a: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, woordgebruik </a:t>
                      </a:r>
                      <a:r>
                        <a:rPr lang="nl-NL" sz="2400" dirty="0">
                          <a:effectLst/>
                          <a:latin typeface="Arial Narrow" panose="020B0606020202030204" pitchFamily="34" charset="0"/>
                        </a:rPr>
                        <a:t>en </a:t>
                      </a: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toon.</a:t>
                      </a:r>
                      <a:endParaRPr lang="nl-NL" sz="2400" dirty="0">
                        <a:effectLst/>
                        <a:latin typeface="Arial Narrow" panose="020B0606020202030204" pitchFamily="34" charset="0"/>
                        <a:cs typeface="Times New Roman"/>
                      </a:endParaRPr>
                    </a:p>
                  </a:txBody>
                  <a:tcPr marL="39826" marR="39826" marT="0" marB="0"/>
                </a:tc>
              </a:tr>
              <a:tr h="1172077"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endParaRPr lang="nl-NL" sz="24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Leesstrategie  voor</a:t>
                      </a:r>
                    </a:p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nl-NL" sz="2400" u="sng" dirty="0" smtClean="0">
                          <a:effectLst/>
                          <a:latin typeface="Arial Narrow" panose="020B0606020202030204" pitchFamily="34" charset="0"/>
                        </a:rPr>
                        <a:t>deelonderwerpen </a:t>
                      </a:r>
                    </a:p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en  </a:t>
                      </a:r>
                    </a:p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nl-NL" sz="2400" u="sng" dirty="0" smtClean="0">
                          <a:effectLst/>
                          <a:latin typeface="Arial Narrow" panose="020B0606020202030204" pitchFamily="34" charset="0"/>
                        </a:rPr>
                        <a:t>tekstdoel</a:t>
                      </a:r>
                      <a:endParaRPr lang="nl-NL" sz="2400" u="sng" dirty="0">
                        <a:effectLst/>
                        <a:latin typeface="Arial Narrow" panose="020B0606020202030204" pitchFamily="34" charset="0"/>
                        <a:cs typeface="Times New Roman"/>
                      </a:endParaRPr>
                    </a:p>
                  </a:txBody>
                  <a:tcPr marL="39826" marR="39826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nl-NL" sz="24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358775" indent="0"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nl-NL" sz="2400" b="1" dirty="0" smtClean="0">
                          <a:effectLst/>
                          <a:latin typeface="Arial Narrow" panose="020B0606020202030204" pitchFamily="34" charset="0"/>
                        </a:rPr>
                        <a:t>Globaal </a:t>
                      </a:r>
                      <a:r>
                        <a:rPr lang="nl-NL" sz="2400" b="1" dirty="0">
                          <a:effectLst/>
                          <a:latin typeface="Arial Narrow" panose="020B0606020202030204" pitchFamily="34" charset="0"/>
                        </a:rPr>
                        <a:t>lezen</a:t>
                      </a:r>
                    </a:p>
                    <a:p>
                      <a:pPr marL="701675" indent="-342900" algn="l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nl-NL" sz="2400" b="1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701675" indent="-342900" algn="l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Inleiding: aandachttrekker en aanleiding. </a:t>
                      </a:r>
                    </a:p>
                    <a:p>
                      <a:pPr marL="701675" indent="-342900" algn="l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Middenstuk: de </a:t>
                      </a:r>
                      <a:r>
                        <a:rPr lang="nl-NL" sz="2400" dirty="0">
                          <a:effectLst/>
                          <a:latin typeface="Arial Narrow" panose="020B0606020202030204" pitchFamily="34" charset="0"/>
                        </a:rPr>
                        <a:t>1e en laatste zin van een alinea. </a:t>
                      </a: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Tussenkoppen</a:t>
                      </a:r>
                      <a:r>
                        <a:rPr lang="nl-NL" sz="2400" dirty="0">
                          <a:effectLst/>
                          <a:latin typeface="Arial Narrow" panose="020B0606020202030204" pitchFamily="34" charset="0"/>
                        </a:rPr>
                        <a:t>. </a:t>
                      </a:r>
                      <a:endParaRPr lang="nl-NL" sz="24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701675" indent="-342900" algn="l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Slot: samenvatting, conclusie. </a:t>
                      </a:r>
                    </a:p>
                    <a:p>
                      <a:pPr marL="358775" indent="0" algn="l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nl-NL" sz="2400" dirty="0">
                        <a:effectLst/>
                        <a:latin typeface="Arial Narrow" panose="020B0606020202030204" pitchFamily="34" charset="0"/>
                        <a:cs typeface="Times New Roman"/>
                      </a:endParaRPr>
                    </a:p>
                  </a:txBody>
                  <a:tcPr marL="39826" marR="39826" marT="0" marB="0"/>
                </a:tc>
              </a:tr>
              <a:tr h="1441158"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endParaRPr lang="nl-NL" sz="2400" u="sng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nl-NL" sz="2400" u="sng" dirty="0" smtClean="0">
                          <a:effectLst/>
                          <a:latin typeface="Arial Narrow" panose="020B0606020202030204" pitchFamily="34" charset="0"/>
                        </a:rPr>
                        <a:t>Tekstdoelen </a:t>
                      </a:r>
                    </a:p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van een schrijver.</a:t>
                      </a:r>
                      <a:endParaRPr lang="nl-NL" sz="2400" dirty="0">
                        <a:effectLst/>
                        <a:latin typeface="Arial Narrow" panose="020B0606020202030204" pitchFamily="34" charset="0"/>
                        <a:cs typeface="Times New Roman"/>
                      </a:endParaRPr>
                    </a:p>
                  </a:txBody>
                  <a:tcPr marL="39826" marR="39826" marT="0" marB="0"/>
                </a:tc>
                <a:tc>
                  <a:txBody>
                    <a:bodyPr/>
                    <a:lstStyle/>
                    <a:p>
                      <a:pPr marL="358775" indent="0" algn="l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400" b="1" dirty="0" smtClean="0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r>
                        <a:rPr lang="nl-NL" sz="2400" b="1" baseline="0" dirty="0" smtClean="0">
                          <a:effectLst/>
                          <a:latin typeface="Arial Narrow" panose="020B0606020202030204" pitchFamily="34" charset="0"/>
                        </a:rPr>
                        <a:t>   </a:t>
                      </a:r>
                      <a:r>
                        <a:rPr lang="nl-NL" sz="2400" b="1" dirty="0" smtClean="0">
                          <a:effectLst/>
                          <a:latin typeface="Arial Narrow" panose="020B0606020202030204" pitchFamily="34" charset="0"/>
                        </a:rPr>
                        <a:t>amuseren    </a:t>
                      </a:r>
                      <a:r>
                        <a:rPr lang="nl-NL" sz="2400" b="0" dirty="0" smtClean="0">
                          <a:effectLst/>
                          <a:latin typeface="Arial Narrow" panose="020B0606020202030204" pitchFamily="34" charset="0"/>
                        </a:rPr>
                        <a:t> (</a:t>
                      </a:r>
                      <a:r>
                        <a:rPr lang="nl-NL" sz="2400" dirty="0">
                          <a:effectLst/>
                          <a:latin typeface="Arial Narrow" panose="020B0606020202030204" pitchFamily="34" charset="0"/>
                        </a:rPr>
                        <a:t>vermaken</a:t>
                      </a: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) </a:t>
                      </a:r>
                    </a:p>
                    <a:p>
                      <a:pPr marL="358775" indent="0" algn="l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400" b="1" dirty="0" smtClean="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r>
                        <a:rPr lang="nl-NL" sz="2400" b="0" baseline="0" dirty="0" smtClean="0">
                          <a:effectLst/>
                          <a:latin typeface="Arial Narrow" panose="020B0606020202030204" pitchFamily="34" charset="0"/>
                        </a:rPr>
                        <a:t>   </a:t>
                      </a:r>
                      <a:r>
                        <a:rPr lang="nl-NL" sz="2400" b="1" dirty="0" smtClean="0">
                          <a:effectLst/>
                          <a:latin typeface="Arial Narrow" panose="020B0606020202030204" pitchFamily="34" charset="0"/>
                        </a:rPr>
                        <a:t>informeren   </a:t>
                      </a:r>
                      <a:r>
                        <a:rPr lang="nl-NL" sz="2400" b="0" dirty="0" smtClean="0">
                          <a:effectLst/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nl-NL" sz="2400" dirty="0">
                          <a:effectLst/>
                          <a:latin typeface="Arial Narrow" panose="020B0606020202030204" pitchFamily="34" charset="0"/>
                        </a:rPr>
                        <a:t>dat je iets weet</a:t>
                      </a: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) </a:t>
                      </a:r>
                    </a:p>
                    <a:p>
                      <a:pPr marL="358775" indent="0" algn="l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400" b="1" dirty="0" smtClean="0">
                          <a:effectLst/>
                          <a:latin typeface="Arial Narrow" panose="020B0606020202030204" pitchFamily="34" charset="0"/>
                        </a:rPr>
                        <a:t>3  </a:t>
                      </a: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nl-NL" sz="2400" b="1" dirty="0" smtClean="0">
                          <a:effectLst/>
                          <a:latin typeface="Arial Narrow" panose="020B0606020202030204" pitchFamily="34" charset="0"/>
                        </a:rPr>
                        <a:t>instrueren</a:t>
                      </a: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    (wat </a:t>
                      </a:r>
                      <a:r>
                        <a:rPr lang="nl-NL" sz="2400" dirty="0">
                          <a:effectLst/>
                          <a:latin typeface="Arial Narrow" panose="020B0606020202030204" pitchFamily="34" charset="0"/>
                        </a:rPr>
                        <a:t>en hoe je iets moet doen</a:t>
                      </a: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) </a:t>
                      </a:r>
                    </a:p>
                    <a:p>
                      <a:pPr marL="358775" indent="0" algn="l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400" b="1" dirty="0" smtClean="0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r>
                        <a:rPr lang="nl-NL" sz="2400" b="1" baseline="0" dirty="0" smtClean="0">
                          <a:effectLst/>
                          <a:latin typeface="Arial Narrow" panose="020B0606020202030204" pitchFamily="34" charset="0"/>
                        </a:rPr>
                        <a:t>  </a:t>
                      </a: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nl-NL" sz="2400" b="1" dirty="0" smtClean="0">
                          <a:effectLst/>
                          <a:latin typeface="Arial Narrow" panose="020B0606020202030204" pitchFamily="34" charset="0"/>
                        </a:rPr>
                        <a:t>overtuigen  </a:t>
                      </a:r>
                      <a:r>
                        <a:rPr lang="nl-NL" sz="2400" b="0" dirty="0" smtClean="0">
                          <a:effectLst/>
                          <a:latin typeface="Arial Narrow" panose="020B0606020202030204" pitchFamily="34" charset="0"/>
                        </a:rPr>
                        <a:t> (een ander meenemen in jouw mening met argumenten) </a:t>
                      </a:r>
                    </a:p>
                    <a:p>
                      <a:pPr marL="358775" indent="0" algn="l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400" b="1" dirty="0" smtClean="0"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r>
                        <a:rPr lang="nl-NL" sz="2400" b="1" baseline="0" dirty="0" smtClean="0">
                          <a:effectLst/>
                          <a:latin typeface="Arial Narrow" panose="020B0606020202030204" pitchFamily="34" charset="0"/>
                        </a:rPr>
                        <a:t>  </a:t>
                      </a:r>
                      <a:r>
                        <a:rPr lang="nl-NL" sz="2400" b="1" dirty="0" smtClean="0">
                          <a:effectLst/>
                          <a:latin typeface="Arial Narrow" panose="020B0606020202030204" pitchFamily="34" charset="0"/>
                        </a:rPr>
                        <a:t> overhalen     </a:t>
                      </a: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(activeren </a:t>
                      </a:r>
                      <a:r>
                        <a:rPr lang="nl-NL" sz="2400" dirty="0">
                          <a:effectLst/>
                          <a:latin typeface="Arial Narrow" panose="020B0606020202030204" pitchFamily="34" charset="0"/>
                        </a:rPr>
                        <a:t>om iets te doen of te laten</a:t>
                      </a: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</a:p>
                    <a:p>
                      <a:pPr marL="358775" indent="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nl-NL" sz="2400" dirty="0">
                        <a:effectLst/>
                        <a:latin typeface="Arial Narrow" panose="020B0606020202030204" pitchFamily="34" charset="0"/>
                        <a:cs typeface="Times New Roman"/>
                      </a:endParaRPr>
                    </a:p>
                  </a:txBody>
                  <a:tcPr marL="39826" marR="39826" marT="0" marB="0"/>
                </a:tc>
              </a:tr>
              <a:tr h="1077509"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endParaRPr lang="nl-NL" sz="24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Tekstgenres en tekstvormen </a:t>
                      </a:r>
                      <a:endParaRPr lang="nl-NL" sz="2400" dirty="0">
                        <a:effectLst/>
                        <a:latin typeface="Arial Narrow" panose="020B0606020202030204" pitchFamily="34" charset="0"/>
                        <a:cs typeface="Times New Roman"/>
                      </a:endParaRPr>
                    </a:p>
                  </a:txBody>
                  <a:tcPr marL="39826" marR="39826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nl-NL" sz="24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nl-NL" sz="24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nl-NL" sz="2400" b="1" dirty="0" smtClean="0">
                          <a:effectLst/>
                          <a:latin typeface="Arial Narrow" panose="020B0606020202030204" pitchFamily="34" charset="0"/>
                        </a:rPr>
                        <a:t>Genres: verhalend, feitelijk en waarderend: </a:t>
                      </a: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nl-NL" sz="24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vormen: roman, strip, betoog, verslag,</a:t>
                      </a:r>
                      <a:r>
                        <a:rPr lang="nl-NL" sz="2400" baseline="0" dirty="0" smtClean="0">
                          <a:effectLst/>
                          <a:latin typeface="Arial Narrow" panose="020B0606020202030204" pitchFamily="34" charset="0"/>
                        </a:rPr>
                        <a:t> bijsluiter, recept, advertentie, column, ..</a:t>
                      </a:r>
                      <a:endParaRPr lang="nl-NL" sz="2400" dirty="0">
                        <a:effectLst/>
                        <a:latin typeface="Arial Narrow" panose="020B0606020202030204" pitchFamily="34" charset="0"/>
                        <a:cs typeface="Times New Roman"/>
                      </a:endParaRPr>
                    </a:p>
                  </a:txBody>
                  <a:tcPr marL="39826" marR="3982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684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endParaRPr lang="nl-NL" dirty="0"/>
          </a:p>
          <a:p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583975"/>
              </p:ext>
            </p:extLst>
          </p:nvPr>
        </p:nvGraphicFramePr>
        <p:xfrm>
          <a:off x="210065" y="98857"/>
          <a:ext cx="11850130" cy="6660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4162"/>
                <a:gridCol w="7895968"/>
              </a:tblGrid>
              <a:tr h="610816"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latin typeface="Arial Narrow" panose="020B0606020202030204" pitchFamily="34" charset="0"/>
                        </a:rPr>
                        <a:t>Bereiken lezer</a:t>
                      </a:r>
                      <a:endParaRPr lang="nl-NL" sz="24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240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</a:tr>
              <a:tr h="1957958">
                <a:tc>
                  <a:txBody>
                    <a:bodyPr/>
                    <a:lstStyle/>
                    <a:p>
                      <a:pPr fontAlgn="t"/>
                      <a:r>
                        <a:rPr lang="nl-NL" sz="2400" b="1" dirty="0" smtClean="0">
                          <a:latin typeface="Arial Narrow" panose="020B0606020202030204" pitchFamily="34" charset="0"/>
                        </a:rPr>
                        <a:t>Doelgroep bepalen / Lezersindelingen maken</a:t>
                      </a:r>
                      <a:endParaRPr lang="nl-NL" sz="2400" dirty="0" smtClean="0">
                        <a:latin typeface="Arial Narrow" panose="020B0606020202030204" pitchFamily="34" charset="0"/>
                      </a:endParaRPr>
                    </a:p>
                    <a:p>
                      <a:endParaRPr lang="nl-NL" sz="24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fontAlgn="t">
                        <a:lnSpc>
                          <a:spcPts val="28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2400" b="0" dirty="0" smtClean="0">
                          <a:latin typeface="Arial Narrow" panose="020B0606020202030204" pitchFamily="34" charset="0"/>
                        </a:rPr>
                        <a:t>Algemeen breed </a:t>
                      </a:r>
                    </a:p>
                    <a:p>
                      <a:pPr marL="0" indent="0" fontAlgn="t">
                        <a:lnSpc>
                          <a:spcPts val="2800"/>
                        </a:lnSpc>
                        <a:buFont typeface="Arial" panose="020B0604020202020204" pitchFamily="34" charset="0"/>
                        <a:buNone/>
                      </a:pPr>
                      <a:endParaRPr lang="nl-NL" sz="2400" b="0" dirty="0" smtClean="0">
                        <a:latin typeface="Arial Narrow" panose="020B0606020202030204" pitchFamily="34" charset="0"/>
                      </a:endParaRPr>
                    </a:p>
                    <a:p>
                      <a:pPr marL="342900" indent="-342900" fontAlgn="t">
                        <a:lnSpc>
                          <a:spcPts val="28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2400" b="0" dirty="0" smtClean="0">
                          <a:latin typeface="Arial Narrow" panose="020B0606020202030204" pitchFamily="34" charset="0"/>
                        </a:rPr>
                        <a:t>Deelgroepen (jongeren, volwassenen, mannen, vrouwen, x ….. </a:t>
                      </a:r>
                    </a:p>
                    <a:p>
                      <a:endParaRPr lang="nl-NL" sz="2400" b="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</a:tr>
              <a:tr h="1953204">
                <a:tc>
                  <a:txBody>
                    <a:bodyPr/>
                    <a:lstStyle/>
                    <a:p>
                      <a:pPr fontAlgn="t"/>
                      <a:r>
                        <a:rPr lang="nl-NL" sz="2400" b="1" dirty="0" smtClean="0">
                          <a:latin typeface="Arial Narrow" panose="020B0606020202030204" pitchFamily="34" charset="0"/>
                        </a:rPr>
                        <a:t>Waarmee rekening houden? </a:t>
                      </a:r>
                      <a:endParaRPr lang="nl-NL" sz="2400" dirty="0" smtClean="0">
                        <a:latin typeface="Arial Narrow" panose="020B0606020202030204" pitchFamily="34" charset="0"/>
                      </a:endParaRPr>
                    </a:p>
                    <a:p>
                      <a:endParaRPr lang="nl-NL" sz="24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fontAlgn="t">
                        <a:buFont typeface="Arial" panose="020B0604020202020204" pitchFamily="34" charset="0"/>
                        <a:buChar char="•"/>
                      </a:pPr>
                      <a:r>
                        <a:rPr lang="nl-NL" sz="2400" b="0" dirty="0" smtClean="0">
                          <a:latin typeface="Arial Narrow" panose="020B0606020202030204" pitchFamily="34" charset="0"/>
                        </a:rPr>
                        <a:t>Specifieke interesse  </a:t>
                      </a:r>
                    </a:p>
                    <a:p>
                      <a:pPr marL="342900" indent="-342900" fontAlgn="t">
                        <a:buFont typeface="Arial" panose="020B0604020202020204" pitchFamily="34" charset="0"/>
                        <a:buChar char="•"/>
                      </a:pPr>
                      <a:endParaRPr lang="nl-NL" sz="2400" b="0" dirty="0" smtClean="0">
                        <a:latin typeface="Arial Narrow" panose="020B0606020202030204" pitchFamily="34" charset="0"/>
                      </a:endParaRPr>
                    </a:p>
                    <a:p>
                      <a:pPr marL="342900" indent="-342900" fontAlgn="t">
                        <a:buFont typeface="Arial" panose="020B0604020202020204" pitchFamily="34" charset="0"/>
                        <a:buChar char="•"/>
                      </a:pPr>
                      <a:r>
                        <a:rPr lang="nl-NL" sz="2400" b="0" dirty="0" smtClean="0">
                          <a:latin typeface="Arial Narrow" panose="020B0606020202030204" pitchFamily="34" charset="0"/>
                        </a:rPr>
                        <a:t>Kijken naar voorkennis</a:t>
                      </a:r>
                    </a:p>
                    <a:p>
                      <a:endParaRPr lang="nl-NL" sz="2400" b="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</a:tr>
              <a:tr h="2138311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nl-NL" sz="2400" b="1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nl-NL" sz="2400" b="1" dirty="0" smtClean="0">
                          <a:effectLst/>
                          <a:latin typeface="Arial Narrow" panose="020B0606020202030204" pitchFamily="34" charset="0"/>
                        </a:rPr>
                        <a:t>Publieksgericht: waarop letten?</a:t>
                      </a:r>
                      <a:endParaRPr lang="nl-NL" sz="2400" b="1" dirty="0">
                        <a:effectLst/>
                        <a:latin typeface="Arial Narrow" panose="020B0606020202030204" pitchFamily="34" charset="0"/>
                        <a:cs typeface="Times New Roman"/>
                      </a:endParaRPr>
                    </a:p>
                  </a:txBody>
                  <a:tcPr marL="39826" marR="39826" marT="0" marB="0"/>
                </a:tc>
                <a:tc>
                  <a:txBody>
                    <a:bodyPr/>
                    <a:lstStyle/>
                    <a:p>
                      <a:pPr marL="358775" indent="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nl-NL" sz="24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701675" indent="-342900" algn="l">
                        <a:lnSpc>
                          <a:spcPts val="18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Hoe inzoomen op </a:t>
                      </a:r>
                      <a:r>
                        <a:rPr lang="nl-NL" sz="2400" dirty="0">
                          <a:effectLst/>
                          <a:latin typeface="Arial Narrow" panose="020B0606020202030204" pitchFamily="34" charset="0"/>
                        </a:rPr>
                        <a:t>het onderwerp. </a:t>
                      </a: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marL="701675" indent="-342900" algn="l">
                        <a:lnSpc>
                          <a:spcPts val="18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nl-NL" sz="24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701675" indent="-342900" algn="l">
                        <a:lnSpc>
                          <a:spcPts val="18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Een passende aandachtstrekker</a:t>
                      </a:r>
                      <a:r>
                        <a:rPr lang="nl-NL" sz="2400" dirty="0">
                          <a:effectLst/>
                          <a:latin typeface="Arial Narrow" panose="020B0606020202030204" pitchFamily="34" charset="0"/>
                        </a:rPr>
                        <a:t>. </a:t>
                      </a:r>
                    </a:p>
                    <a:p>
                      <a:pPr marL="701675" indent="-342900" algn="l">
                        <a:lnSpc>
                          <a:spcPts val="18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nl-NL" sz="24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701675" indent="-342900" algn="l">
                        <a:lnSpc>
                          <a:spcPts val="26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Taalgebruik </a:t>
                      </a:r>
                      <a:r>
                        <a:rPr lang="nl-NL" sz="2400" dirty="0">
                          <a:effectLst/>
                          <a:latin typeface="Arial Narrow" panose="020B0606020202030204" pitchFamily="34" charset="0"/>
                        </a:rPr>
                        <a:t>(vakjargon, toon, </a:t>
                      </a: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woordkeuze), kleurgebruik</a:t>
                      </a:r>
                      <a:r>
                        <a:rPr lang="nl-NL" sz="2400" dirty="0"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lay-out, </a:t>
                      </a:r>
                      <a:r>
                        <a:rPr lang="nl-NL" sz="2400" dirty="0">
                          <a:effectLst/>
                          <a:latin typeface="Arial Narrow" panose="020B0606020202030204" pitchFamily="34" charset="0"/>
                        </a:rPr>
                        <a:t>bron, papiersoort, </a:t>
                      </a:r>
                      <a:r>
                        <a:rPr lang="nl-NL" sz="2400" dirty="0" smtClean="0">
                          <a:effectLst/>
                          <a:latin typeface="Arial Narrow" panose="020B0606020202030204" pitchFamily="34" charset="0"/>
                        </a:rPr>
                        <a:t>…</a:t>
                      </a:r>
                      <a:endParaRPr lang="nl-NL" sz="2400" dirty="0">
                        <a:effectLst/>
                        <a:latin typeface="Arial Narrow" panose="020B0606020202030204" pitchFamily="34" charset="0"/>
                        <a:cs typeface="Times New Roman"/>
                      </a:endParaRPr>
                    </a:p>
                  </a:txBody>
                  <a:tcPr marL="39826" marR="39826" marT="0" marB="0"/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8594" y="2658351"/>
            <a:ext cx="1503405" cy="1999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5820" y="2638494"/>
            <a:ext cx="1533269" cy="2039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9089" y="2658351"/>
            <a:ext cx="1499531" cy="1999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53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Arial Narrow" panose="020B0606020202030204" pitchFamily="34" charset="0"/>
              </a:rPr>
              <a:t>Opdracht 1</a:t>
            </a:r>
            <a:endParaRPr lang="nl-NL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988" y="1825625"/>
            <a:ext cx="11590638" cy="16219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>
                <a:latin typeface="Arial Narrow" panose="020B0606020202030204" pitchFamily="34" charset="0"/>
              </a:rPr>
              <a:t>Werk in duo’s.</a:t>
            </a:r>
          </a:p>
          <a:p>
            <a:pPr marL="0" indent="0"/>
            <a:r>
              <a:rPr lang="nl-NL" dirty="0" smtClean="0">
                <a:latin typeface="Arial Narrow" panose="020B0606020202030204" pitchFamily="34" charset="0"/>
              </a:rPr>
              <a:t>  A) </a:t>
            </a:r>
            <a:r>
              <a:rPr lang="nl-NL" b="1" dirty="0" smtClean="0">
                <a:latin typeface="Arial Narrow" panose="020B0606020202030204" pitchFamily="34" charset="0"/>
              </a:rPr>
              <a:t>Werkblad Tweelingteksten</a:t>
            </a:r>
            <a:r>
              <a:rPr lang="nl-NL" dirty="0" smtClean="0">
                <a:latin typeface="Arial Narrow" panose="020B0606020202030204" pitchFamily="34" charset="0"/>
              </a:rPr>
              <a:t>: opdracht 1. </a:t>
            </a:r>
          </a:p>
          <a:p>
            <a:pPr marL="0" indent="0">
              <a:buNone/>
            </a:pPr>
            <a:r>
              <a:rPr lang="nl-NL" dirty="0">
                <a:latin typeface="Arial Narrow" panose="020B0606020202030204" pitchFamily="34" charset="0"/>
              </a:rPr>
              <a:t> </a:t>
            </a:r>
            <a:r>
              <a:rPr lang="nl-NL" dirty="0" smtClean="0">
                <a:latin typeface="Arial Narrow" panose="020B0606020202030204" pitchFamily="34" charset="0"/>
              </a:rPr>
              <a:t>                                                      Probeer </a:t>
            </a:r>
            <a:r>
              <a:rPr lang="nl-NL" dirty="0">
                <a:latin typeface="Arial Narrow" panose="020B0606020202030204" pitchFamily="34" charset="0"/>
              </a:rPr>
              <a:t>zo uitgebreid mogelijk </a:t>
            </a:r>
            <a:r>
              <a:rPr lang="nl-NL" dirty="0" smtClean="0">
                <a:latin typeface="Arial Narrow" panose="020B0606020202030204" pitchFamily="34" charset="0"/>
              </a:rPr>
              <a:t>te beargumenteren</a:t>
            </a:r>
            <a:r>
              <a:rPr lang="nl-NL" dirty="0">
                <a:latin typeface="Arial Narrow" panose="020B0606020202030204" pitchFamily="34" charset="0"/>
              </a:rPr>
              <a:t>!</a:t>
            </a:r>
            <a:endParaRPr lang="nl-NL" dirty="0" smtClean="0">
              <a:latin typeface="Arial Narrow" panose="020B0606020202030204" pitchFamily="34" charset="0"/>
            </a:endParaRPr>
          </a:p>
          <a:p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1069149" y="3775675"/>
            <a:ext cx="283558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400" dirty="0">
                <a:latin typeface="Arial Narrow" panose="020B0606020202030204" pitchFamily="34" charset="0"/>
              </a:rPr>
              <a:t>Opdracht </a:t>
            </a:r>
            <a:r>
              <a:rPr lang="nl-NL" sz="4400" dirty="0" smtClean="0">
                <a:latin typeface="Arial Narrow" panose="020B0606020202030204" pitchFamily="34" charset="0"/>
              </a:rPr>
              <a:t>2</a:t>
            </a:r>
            <a:endParaRPr lang="nl-NL" sz="4400" dirty="0">
              <a:latin typeface="Arial Narrow" panose="020B0606020202030204" pitchFamily="34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259491" y="4670853"/>
            <a:ext cx="116771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71463">
              <a:buFont typeface="Arial" panose="020B0604020202020204" pitchFamily="34" charset="0"/>
              <a:buChar char="•"/>
            </a:pPr>
            <a:r>
              <a:rPr lang="nl-NL" sz="2800" dirty="0" smtClean="0">
                <a:latin typeface="Arial Narrow" panose="020B0606020202030204" pitchFamily="34" charset="0"/>
              </a:rPr>
              <a:t>B) </a:t>
            </a:r>
            <a:r>
              <a:rPr lang="nl-NL" sz="2800" b="1" dirty="0" smtClean="0">
                <a:latin typeface="Arial Narrow" panose="020B0606020202030204" pitchFamily="34" charset="0"/>
              </a:rPr>
              <a:t>Werkblad 2 Definitie</a:t>
            </a:r>
            <a:r>
              <a:rPr lang="nl-NL" sz="2800" dirty="0" smtClean="0">
                <a:latin typeface="Arial Narrow" panose="020B0606020202030204" pitchFamily="34" charset="0"/>
              </a:rPr>
              <a:t>: geef in eigen woorden een omschrijving van de genres uit </a:t>
            </a:r>
          </a:p>
          <a:p>
            <a:pPr marL="3409950" indent="-1346200"/>
            <a:r>
              <a:rPr lang="nl-NL" sz="2800" dirty="0" smtClean="0">
                <a:latin typeface="Arial Narrow" panose="020B0606020202030204" pitchFamily="34" charset="0"/>
              </a:rPr>
              <a:t>                   opdracht 1. Per genre maximaal 5 regels. </a:t>
            </a:r>
            <a:endParaRPr lang="nl-NL" sz="2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0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8773" y="117991"/>
            <a:ext cx="10515600" cy="771696"/>
          </a:xfrm>
        </p:spPr>
        <p:txBody>
          <a:bodyPr>
            <a:normAutofit fontScale="90000"/>
          </a:bodyPr>
          <a:lstStyle/>
          <a:p>
            <a:r>
              <a:rPr lang="nl-NL" dirty="0" smtClean="0">
                <a:solidFill>
                  <a:srgbClr val="0070C0"/>
                </a:solidFill>
              </a:rPr>
              <a:t/>
            </a:r>
            <a:br>
              <a:rPr lang="nl-NL" dirty="0" smtClean="0">
                <a:solidFill>
                  <a:srgbClr val="0070C0"/>
                </a:solidFill>
              </a:rPr>
            </a:br>
            <a:r>
              <a:rPr lang="nl-NL" dirty="0" smtClean="0">
                <a:solidFill>
                  <a:srgbClr val="0070C0"/>
                </a:solidFill>
              </a:rPr>
              <a:t>DOOS</a:t>
            </a:r>
            <a:r>
              <a:rPr lang="nl-NL" dirty="0" smtClean="0"/>
              <a:t> stappen teksten ordenen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2020125"/>
              </p:ext>
            </p:extLst>
          </p:nvPr>
        </p:nvGraphicFramePr>
        <p:xfrm>
          <a:off x="135924" y="819968"/>
          <a:ext cx="11924271" cy="60300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24271"/>
              </a:tblGrid>
              <a:tr h="5631632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nl-NL" dirty="0">
                          <a:effectLst/>
                        </a:rPr>
                        <a:t> </a:t>
                      </a:r>
                    </a:p>
                    <a:p>
                      <a:pPr marL="3138488" indent="-3138488"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nl-NL" sz="2000" b="1" dirty="0" smtClean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nl-NL" sz="2000" dirty="0" smtClean="0">
                          <a:effectLst/>
                          <a:latin typeface="Arial Narrow" panose="020B0606020202030204" pitchFamily="34" charset="0"/>
                        </a:rPr>
                        <a:t>enken (5’):           individueel: teksten bekijken:  welke  horen bij elkaar en waarom. </a:t>
                      </a:r>
                      <a:endParaRPr lang="nl-NL" sz="20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nl-NL" sz="20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2779713" indent="-2779713" algn="l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nl-NL" sz="2000" b="1" dirty="0" smtClean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O</a:t>
                      </a:r>
                      <a:r>
                        <a:rPr lang="nl-NL" sz="2000" dirty="0" smtClean="0">
                          <a:effectLst/>
                          <a:latin typeface="Arial Narrow" panose="020B0606020202030204" pitchFamily="34" charset="0"/>
                        </a:rPr>
                        <a:t>verleggen </a:t>
                      </a:r>
                      <a:r>
                        <a:rPr lang="nl-NL" sz="2000" dirty="0">
                          <a:effectLst/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nl-NL" sz="2000" dirty="0" smtClean="0">
                          <a:effectLst/>
                          <a:latin typeface="Arial Narrow" panose="020B0606020202030204" pitchFamily="34" charset="0"/>
                        </a:rPr>
                        <a:t>10’):  in duo’s: - bij elkaar zoeken t</a:t>
                      </a:r>
                      <a:r>
                        <a:rPr lang="nl-NL" sz="20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eksten met hetzelfde tekstdoel</a:t>
                      </a:r>
                      <a:r>
                        <a:rPr lang="nl-NL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en dezelfde tekstvorm. </a:t>
                      </a:r>
                      <a:r>
                        <a:rPr lang="nl-NL" sz="20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</a:t>
                      </a:r>
                    </a:p>
                    <a:p>
                      <a:pPr marL="2779713" marR="0" indent="-2779713" algn="l" defTabSz="914400" rtl="0" eaLnBrk="1" fontAlgn="auto" latinLnBrk="0" hangingPunct="1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                                             </a:t>
                      </a:r>
                    </a:p>
                    <a:p>
                      <a:pPr marL="2779713" marR="0" indent="-2779713" algn="l" defTabSz="914400" rtl="0" eaLnBrk="1" fontAlgn="auto" latinLnBrk="0" hangingPunct="1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u="non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                                              </a:t>
                      </a:r>
                      <a:r>
                        <a:rPr lang="nl-NL" sz="2000" u="sng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hint</a:t>
                      </a:r>
                      <a:r>
                        <a:rPr lang="nl-NL" sz="20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r>
                        <a:rPr lang="nl-NL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e</a:t>
                      </a:r>
                      <a:r>
                        <a:rPr lang="nl-NL" sz="2000" baseline="0" dirty="0" smtClean="0">
                          <a:effectLst/>
                          <a:latin typeface="Arial Narrow" panose="020B0606020202030204" pitchFamily="34" charset="0"/>
                        </a:rPr>
                        <a:t>r zijn 2 columns, 2 nieuwsberichten, 2 </a:t>
                      </a:r>
                      <a:r>
                        <a:rPr lang="nl-NL" sz="2000" baseline="0" dirty="0" err="1" smtClean="0">
                          <a:effectLst/>
                          <a:latin typeface="Arial Narrow" panose="020B0606020202030204" pitchFamily="34" charset="0"/>
                        </a:rPr>
                        <a:t>advertorials</a:t>
                      </a:r>
                      <a:r>
                        <a:rPr lang="nl-NL" sz="2000" baseline="0" dirty="0" smtClean="0">
                          <a:effectLst/>
                          <a:latin typeface="Arial Narrow" panose="020B0606020202030204" pitchFamily="34" charset="0"/>
                        </a:rPr>
                        <a:t> en 2 recensies.</a:t>
                      </a:r>
                      <a:endParaRPr lang="nl-NL" sz="20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2779713" indent="-2779713" algn="l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endParaRPr lang="nl-NL" sz="2000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2779713" indent="-2779713" algn="l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nl-NL" sz="20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                                              </a:t>
                      </a:r>
                      <a:r>
                        <a:rPr lang="nl-NL" sz="2000" u="sng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hulpdia</a:t>
                      </a:r>
                      <a:r>
                        <a:rPr lang="nl-NL" sz="2000" u="sng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r>
                        <a:rPr lang="nl-NL" sz="20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genre</a:t>
                      </a:r>
                      <a:r>
                        <a:rPr lang="nl-NL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kenmerken van de tekstvormen (vergelijk deze met de teksten)</a:t>
                      </a:r>
                      <a:endParaRPr lang="nl-NL" sz="20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l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nl-NL" sz="20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l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endParaRPr lang="nl-NL" sz="20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nl-NL" sz="2000" b="1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marL="3052763" indent="-3052763"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nl-NL" sz="2000" b="1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O</a:t>
                      </a:r>
                      <a:r>
                        <a:rPr lang="nl-NL" sz="2000" dirty="0">
                          <a:effectLst/>
                          <a:latin typeface="Arial Narrow" panose="020B0606020202030204" pitchFamily="34" charset="0"/>
                        </a:rPr>
                        <a:t>rdenen (</a:t>
                      </a:r>
                      <a:r>
                        <a:rPr lang="nl-NL" sz="2000" dirty="0" smtClean="0">
                          <a:effectLst/>
                          <a:latin typeface="Arial Narrow" panose="020B0606020202030204" pitchFamily="34" charset="0"/>
                        </a:rPr>
                        <a:t>10’):      in</a:t>
                      </a:r>
                      <a:r>
                        <a:rPr lang="nl-NL" sz="2000" baseline="0" dirty="0" smtClean="0">
                          <a:effectLst/>
                          <a:latin typeface="Arial Narrow" panose="020B0606020202030204" pitchFamily="34" charset="0"/>
                        </a:rPr>
                        <a:t> duo’s:  - </a:t>
                      </a:r>
                      <a:r>
                        <a:rPr lang="nl-NL" sz="2000" baseline="0" dirty="0" smtClean="0">
                          <a:effectLst/>
                          <a:latin typeface="Lucida Handwriting" panose="03010101010101010101" pitchFamily="66" charset="0"/>
                        </a:rPr>
                        <a:t>welke teksten zijn allebei : </a:t>
                      </a:r>
                      <a:r>
                        <a:rPr lang="nl-NL" sz="2000" baseline="0" dirty="0" smtClean="0">
                          <a:effectLst/>
                          <a:latin typeface="Arial Narrow" panose="020B0606020202030204" pitchFamily="34" charset="0"/>
                        </a:rPr>
                        <a:t>een column, recensie, nieuwsbericht,   </a:t>
                      </a:r>
                      <a:r>
                        <a:rPr lang="nl-NL" sz="2000" baseline="0" dirty="0" err="1" smtClean="0">
                          <a:effectLst/>
                          <a:latin typeface="Arial Narrow" panose="020B0606020202030204" pitchFamily="34" charset="0"/>
                        </a:rPr>
                        <a:t>advertorial</a:t>
                      </a:r>
                      <a:r>
                        <a:rPr lang="nl-NL" sz="2000" baseline="0" dirty="0" smtClean="0">
                          <a:effectLst/>
                          <a:latin typeface="Arial Narrow" panose="020B0606020202030204" pitchFamily="34" charset="0"/>
                        </a:rPr>
                        <a:t> ? </a:t>
                      </a:r>
                    </a:p>
                    <a:p>
                      <a:pPr marL="2952750" indent="0"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endParaRPr lang="nl-NL" sz="2000" baseline="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1704975" indent="0"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nl-NL" sz="2000" baseline="0" dirty="0" smtClean="0">
                          <a:effectLst/>
                          <a:latin typeface="Arial Narrow" panose="020B0606020202030204" pitchFamily="34" charset="0"/>
                        </a:rPr>
                        <a:t>Vul dit in op WERKBLAD 1</a:t>
                      </a:r>
                    </a:p>
                    <a:p>
                      <a:pPr marL="3052763" indent="-3052763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nl-NL" sz="20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3052763" indent="-3052763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nl-NL" sz="20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Arial Narrow" panose="020B0606020202030204" pitchFamily="34" charset="0"/>
                        </a:rPr>
                        <a:t>     </a:t>
                      </a:r>
                      <a:endParaRPr lang="nl-NL" sz="20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6994525" indent="-6994525"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nl-NL" sz="2000" b="1" dirty="0" smtClean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S</a:t>
                      </a:r>
                      <a:r>
                        <a:rPr lang="nl-NL" sz="2000" dirty="0" smtClean="0">
                          <a:effectLst/>
                          <a:latin typeface="Arial Narrow" panose="020B0606020202030204" pitchFamily="34" charset="0"/>
                        </a:rPr>
                        <a:t>ystematiseren (5’) in duo’s:  - </a:t>
                      </a:r>
                      <a:r>
                        <a:rPr lang="nl-NL" sz="2000" dirty="0" smtClean="0">
                          <a:effectLst/>
                          <a:latin typeface="Lucida Handwriting" panose="03010101010101010101" pitchFamily="66" charset="0"/>
                        </a:rPr>
                        <a:t>omschrijf in eigen woorden :</a:t>
                      </a:r>
                      <a:r>
                        <a:rPr lang="nl-NL" sz="2000" dirty="0" smtClean="0">
                          <a:effectLst/>
                          <a:latin typeface="Arial Narrow" panose="020B0606020202030204" pitchFamily="34" charset="0"/>
                        </a:rPr>
                        <a:t> wat is een column, een recensie, </a:t>
                      </a:r>
                    </a:p>
                    <a:p>
                      <a:pPr marL="4757738" indent="-4757738"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  <a:latin typeface="Arial Narrow" panose="020B0606020202030204" pitchFamily="34" charset="0"/>
                        </a:rPr>
                        <a:t>                                                                                                                           een nieuwsbericht en een </a:t>
                      </a:r>
                      <a:r>
                        <a:rPr lang="nl-NL" sz="2000" dirty="0" err="1" smtClean="0">
                          <a:effectLst/>
                          <a:latin typeface="Arial Narrow" panose="020B0606020202030204" pitchFamily="34" charset="0"/>
                        </a:rPr>
                        <a:t>advertorial</a:t>
                      </a:r>
                      <a:r>
                        <a:rPr lang="nl-NL" sz="2000" dirty="0" smtClean="0">
                          <a:effectLst/>
                          <a:latin typeface="Arial Narrow" panose="020B0606020202030204" pitchFamily="34" charset="0"/>
                        </a:rPr>
                        <a:t>?</a:t>
                      </a:r>
                      <a:r>
                        <a:rPr lang="nl-NL" sz="20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marL="3052763" indent="-3052763"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endParaRPr lang="nl-NL" sz="2000" baseline="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3052763" indent="-3052763"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nl-NL" sz="2000" baseline="0" dirty="0" smtClean="0">
                          <a:effectLst/>
                          <a:latin typeface="Arial Narrow" panose="020B0606020202030204" pitchFamily="34" charset="0"/>
                        </a:rPr>
                        <a:t>                                Vul dit in op WERKBLAD 2 in maximaal 5 zinnen per genre.</a:t>
                      </a:r>
                      <a:endParaRPr lang="nl-NL" sz="2000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535" marR="89535" marT="0" marB="0"/>
                </a:tc>
              </a:tr>
              <a:tr h="199232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nl-NL" dirty="0">
                        <a:effectLst/>
                      </a:endParaRPr>
                    </a:p>
                  </a:txBody>
                  <a:tcPr marL="89535" marR="89535" marT="0" marB="0"/>
                </a:tc>
              </a:tr>
              <a:tr h="199232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nl-NL" dirty="0">
                        <a:effectLst/>
                      </a:endParaRP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081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252256"/>
              </p:ext>
            </p:extLst>
          </p:nvPr>
        </p:nvGraphicFramePr>
        <p:xfrm>
          <a:off x="86496" y="0"/>
          <a:ext cx="12105504" cy="66333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7472">
                  <a:extLst>
                    <a:ext uri="{9D8B030D-6E8A-4147-A177-3AD203B41FA5}">
                      <a16:colId xmlns:a16="http://schemas.microsoft.com/office/drawing/2014/main" xmlns="" val="276358998"/>
                    </a:ext>
                  </a:extLst>
                </a:gridCol>
                <a:gridCol w="2928551">
                  <a:extLst>
                    <a:ext uri="{9D8B030D-6E8A-4147-A177-3AD203B41FA5}">
                      <a16:colId xmlns:a16="http://schemas.microsoft.com/office/drawing/2014/main" xmlns="" val="2391598288"/>
                    </a:ext>
                  </a:extLst>
                </a:gridCol>
                <a:gridCol w="2718486">
                  <a:extLst>
                    <a:ext uri="{9D8B030D-6E8A-4147-A177-3AD203B41FA5}">
                      <a16:colId xmlns:a16="http://schemas.microsoft.com/office/drawing/2014/main" xmlns="" val="3191673360"/>
                    </a:ext>
                  </a:extLst>
                </a:gridCol>
                <a:gridCol w="3220995">
                  <a:extLst>
                    <a:ext uri="{9D8B030D-6E8A-4147-A177-3AD203B41FA5}">
                      <a16:colId xmlns:a16="http://schemas.microsoft.com/office/drawing/2014/main" xmlns="" val="3315148542"/>
                    </a:ext>
                  </a:extLst>
                </a:gridCol>
              </a:tblGrid>
              <a:tr h="689787">
                <a:tc>
                  <a:txBody>
                    <a:bodyPr/>
                    <a:lstStyle/>
                    <a:p>
                      <a:r>
                        <a:rPr lang="nl-NL" dirty="0" smtClean="0">
                          <a:latin typeface="Lucida Handwriting" panose="03010101010101010101" pitchFamily="66" charset="0"/>
                        </a:rPr>
                        <a:t>Genre</a:t>
                      </a:r>
                      <a:r>
                        <a:rPr lang="nl-NL" baseline="0" dirty="0" smtClean="0"/>
                        <a:t>  kenmerken 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>
                          <a:latin typeface="Lucida Handwriting" panose="03010101010101010101" pitchFamily="66" charset="0"/>
                        </a:rPr>
                        <a:t>Genre </a:t>
                      </a:r>
                      <a:r>
                        <a:rPr lang="nl-NL" dirty="0" smtClean="0">
                          <a:latin typeface="Arial Narrow" panose="020B0606020202030204" pitchFamily="34" charset="0"/>
                        </a:rPr>
                        <a:t>kenmerken </a:t>
                      </a:r>
                      <a:r>
                        <a:rPr lang="nl-NL" dirty="0" smtClean="0"/>
                        <a:t>2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>
                          <a:latin typeface="Lucida Handwriting" panose="03010101010101010101" pitchFamily="66" charset="0"/>
                        </a:rPr>
                        <a:t>Genre</a:t>
                      </a:r>
                      <a:r>
                        <a:rPr lang="nl-NL" dirty="0" smtClean="0"/>
                        <a:t>  kenmerken 3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>
                          <a:latin typeface="Lucida Handwriting" panose="03010101010101010101" pitchFamily="66" charset="0"/>
                        </a:rPr>
                        <a:t>Genre</a:t>
                      </a:r>
                      <a:r>
                        <a:rPr lang="nl-NL" dirty="0" smtClean="0"/>
                        <a:t> kenmerken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dirty="0" smtClean="0"/>
                        <a:t>4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36622037"/>
                  </a:ext>
                </a:extLst>
              </a:tr>
              <a:tr h="476235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Herkenbare opmaak, vaste plek in de krant.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Gericht op amuseren en overtuigen (standpunt: emotioneel raken). 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Stijl is</a:t>
                      </a:r>
                      <a:r>
                        <a:rPr lang="nl-NL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persoonlijk en met stijlmiddelen. Vaak met overdrijvingen, uitvergrotingen, beeldspraak. 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Onderwerp vaak (maatschappij)kritisch.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Invalshoek: onverwacht en verrassend, de lezer iets meegeven.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…</a:t>
                      </a:r>
                      <a:endParaRPr lang="nl-NL" sz="2400" b="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Bespreekt een kunstuiting.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Bestaat uit onderbouwd oordeel, observaties en citaten.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Bedoeld om te  overtuigen/opiniëren.</a:t>
                      </a:r>
                      <a:endParaRPr lang="nl-NL" sz="2400" b="0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Bestaat</a:t>
                      </a:r>
                      <a:r>
                        <a:rPr lang="nl-NL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uit een k</a:t>
                      </a: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op, lead</a:t>
                      </a:r>
                      <a:r>
                        <a:rPr lang="nl-NL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en oprolbare tekst met 5xw&amp;1xh.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Doel is </a:t>
                      </a: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informeren.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Taalgebruik is zakelijk, neutraal, duidelijk. </a:t>
                      </a:r>
                      <a:endParaRPr lang="nl-NL" sz="2400" b="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Bedoeld om te overtuigen, activeren, overhalen;</a:t>
                      </a:r>
                      <a:r>
                        <a:rPr lang="nl-NL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het uiteindelijke </a:t>
                      </a: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doel is verkopen.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Voordelen voor de doelgroep v</a:t>
                      </a: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erpakt in informerende tekst.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Vaak met een expert of klantaanbeveling.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Taalgebruik is positief, met superlatieven.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dirty="0" smtClean="0">
                          <a:latin typeface="Arial Narrow" panose="020B0606020202030204" pitchFamily="34" charset="0"/>
                        </a:rPr>
                        <a:t>Call-</a:t>
                      </a:r>
                      <a:r>
                        <a:rPr lang="nl-NL" sz="2400" dirty="0" err="1" smtClean="0">
                          <a:latin typeface="Arial Narrow" panose="020B0606020202030204" pitchFamily="34" charset="0"/>
                        </a:rPr>
                        <a:t>to</a:t>
                      </a:r>
                      <a:r>
                        <a:rPr lang="nl-NL" sz="2400" dirty="0" smtClean="0">
                          <a:latin typeface="Arial Narrow" panose="020B0606020202030204" pitchFamily="34" charset="0"/>
                        </a:rPr>
                        <a:t>-action: uitnodigen iets te doen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… </a:t>
                      </a:r>
                      <a:endParaRPr lang="nl-NL" sz="2400" dirty="0" smtClean="0">
                        <a:latin typeface="Arial Narrow" panose="020B060602020203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nl-NL" sz="2400" b="0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6970118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76446" y="6488668"/>
            <a:ext cx="105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Narrow" panose="020B0606020202030204" pitchFamily="34" charset="0"/>
              </a:rPr>
              <a:t>Komt jullie verdeling overeen met deze kenmerken? Pas eventueel jullie ordening (en de argumentatie) aan.</a:t>
            </a:r>
            <a:endParaRPr kumimoji="0" lang="nl-NL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4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617134"/>
              </p:ext>
            </p:extLst>
          </p:nvPr>
        </p:nvGraphicFramePr>
        <p:xfrm>
          <a:off x="0" y="0"/>
          <a:ext cx="12192000" cy="7098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3424">
                  <a:extLst>
                    <a:ext uri="{9D8B030D-6E8A-4147-A177-3AD203B41FA5}">
                      <a16:colId xmlns:a16="http://schemas.microsoft.com/office/drawing/2014/main" xmlns="" val="276358998"/>
                    </a:ext>
                  </a:extLst>
                </a:gridCol>
                <a:gridCol w="2804908">
                  <a:extLst>
                    <a:ext uri="{9D8B030D-6E8A-4147-A177-3AD203B41FA5}">
                      <a16:colId xmlns:a16="http://schemas.microsoft.com/office/drawing/2014/main" xmlns="" val="2391598288"/>
                    </a:ext>
                  </a:extLst>
                </a:gridCol>
                <a:gridCol w="2985668">
                  <a:extLst>
                    <a:ext uri="{9D8B030D-6E8A-4147-A177-3AD203B41FA5}">
                      <a16:colId xmlns:a16="http://schemas.microsoft.com/office/drawing/2014/main" xmlns="" val="319167336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3315148542"/>
                    </a:ext>
                  </a:extLst>
                </a:gridCol>
              </a:tblGrid>
              <a:tr h="789266"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latin typeface="Arial Narrow" panose="020B0606020202030204" pitchFamily="34" charset="0"/>
                        </a:rPr>
                        <a:t>Column </a:t>
                      </a:r>
                      <a:r>
                        <a:rPr lang="nl-NL" sz="2800" u="none" dirty="0" smtClean="0"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nl-NL" sz="2800" u="sng" dirty="0" smtClean="0">
                          <a:latin typeface="Arial Narrow" panose="020B0606020202030204" pitchFamily="34" charset="0"/>
                        </a:rPr>
                        <a:t>2 + 7</a:t>
                      </a:r>
                      <a:r>
                        <a:rPr lang="nl-NL" sz="2800" u="none" dirty="0" smtClean="0">
                          <a:latin typeface="Arial Narrow" panose="020B0606020202030204" pitchFamily="34" charset="0"/>
                        </a:rPr>
                        <a:t>)</a:t>
                      </a:r>
                      <a:endParaRPr lang="nl-NL" sz="2800" u="none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latin typeface="Arial Narrow" panose="020B0606020202030204" pitchFamily="34" charset="0"/>
                        </a:rPr>
                        <a:t>Recensie </a:t>
                      </a:r>
                      <a:r>
                        <a:rPr lang="nl-NL" sz="2800" u="none" dirty="0" smtClean="0"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nl-NL" sz="2800" u="sng" dirty="0" smtClean="0">
                          <a:latin typeface="Arial Narrow" panose="020B0606020202030204" pitchFamily="34" charset="0"/>
                        </a:rPr>
                        <a:t>6</a:t>
                      </a:r>
                      <a:r>
                        <a:rPr lang="nl-NL" sz="2800" u="sng" baseline="0" dirty="0" smtClean="0">
                          <a:latin typeface="Arial Narrow" panose="020B0606020202030204" pitchFamily="34" charset="0"/>
                        </a:rPr>
                        <a:t> + 8</a:t>
                      </a:r>
                      <a:r>
                        <a:rPr lang="nl-NL" sz="2800" u="none" baseline="0" dirty="0" smtClean="0">
                          <a:latin typeface="Arial Narrow" panose="020B0606020202030204" pitchFamily="34" charset="0"/>
                        </a:rPr>
                        <a:t>)</a:t>
                      </a:r>
                      <a:endParaRPr lang="nl-NL" sz="2800" u="none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b="1" dirty="0" smtClean="0">
                          <a:latin typeface="Arial Narrow" panose="020B0606020202030204" pitchFamily="34" charset="0"/>
                        </a:rPr>
                        <a:t>Nieuwsbericht</a:t>
                      </a:r>
                      <a:r>
                        <a:rPr lang="nl-NL" sz="2400" b="1" baseline="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nl-NL" sz="2800" b="1" u="none" baseline="0" dirty="0" smtClean="0"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nl-NL" sz="2800" b="1" u="sng" baseline="0" dirty="0" smtClean="0">
                          <a:latin typeface="Arial Narrow" panose="020B0606020202030204" pitchFamily="34" charset="0"/>
                        </a:rPr>
                        <a:t>1 + 3)</a:t>
                      </a:r>
                      <a:endParaRPr lang="nl-NL" sz="2800" b="1" u="sng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err="1" smtClean="0">
                          <a:latin typeface="Arial Narrow" panose="020B0606020202030204" pitchFamily="34" charset="0"/>
                        </a:rPr>
                        <a:t>Advertorial</a:t>
                      </a:r>
                      <a:r>
                        <a:rPr lang="nl-NL" sz="240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nl-NL" sz="2800" u="none" dirty="0" smtClean="0"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nl-NL" sz="2800" u="sng" dirty="0" smtClean="0">
                          <a:latin typeface="Arial Narrow" panose="020B0606020202030204" pitchFamily="34" charset="0"/>
                        </a:rPr>
                        <a:t>4 + 5</a:t>
                      </a:r>
                      <a:r>
                        <a:rPr lang="nl-NL" sz="2800" u="none" dirty="0" smtClean="0">
                          <a:latin typeface="Arial Narrow" panose="020B0606020202030204" pitchFamily="34" charset="0"/>
                        </a:rPr>
                        <a:t>)</a:t>
                      </a:r>
                      <a:endParaRPr lang="nl-NL" sz="2800" u="none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36622037"/>
                  </a:ext>
                </a:extLst>
              </a:tr>
              <a:tr h="544917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Herkenbare opmaak, vaste plek in de krant.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Gericht op amuseren en overtuigen</a:t>
                      </a:r>
                      <a:r>
                        <a:rPr lang="nl-NL" sz="2400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(standpunt: emotioneel raken).</a:t>
                      </a:r>
                      <a:endParaRPr lang="nl-NL" sz="2400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Stijl is</a:t>
                      </a:r>
                      <a:r>
                        <a:rPr lang="nl-NL" sz="2400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persoonlijk en met stijlmiddelen. </a:t>
                      </a:r>
                      <a:r>
                        <a:rPr lang="nl-NL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Vaak met overdrijvingen,  uitvergrotingen, beeldspraak.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Onderwerp vaak (maatschappij)kritisch.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Invalshoek: onverwacht en verrassend, de lezer iets meegeven. </a:t>
                      </a:r>
                    </a:p>
                    <a:p>
                      <a:pPr marL="515938" marR="0" lvl="1" indent="-5159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l-NL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…</a:t>
                      </a:r>
                      <a:endParaRPr lang="nl-NL" sz="2400" b="0" dirty="0" smtClean="0">
                        <a:latin typeface="Arial Narrow" panose="020B060602020203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24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Bespreekt een kunstuiting.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Bestaat uit onderbouwd oordeel, observaties en citaten.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Bedoeld om te  overtuigen/opiniëren.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… </a:t>
                      </a:r>
                      <a:endParaRPr lang="nl-NL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Bestaat</a:t>
                      </a:r>
                      <a:r>
                        <a:rPr lang="nl-NL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uit een k</a:t>
                      </a: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op, lead</a:t>
                      </a:r>
                      <a:r>
                        <a:rPr lang="nl-NL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en oprolbare tekst met 5xw&amp;1xh.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Doel is </a:t>
                      </a: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informeren.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Taalgebruik is zakelijk, neutraal, duidelijk.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… </a:t>
                      </a:r>
                      <a:endParaRPr lang="nl-NL" sz="2400" b="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Bedoeld om te overtuigen, activeren, overhalen;</a:t>
                      </a:r>
                      <a:r>
                        <a:rPr lang="nl-NL" sz="2400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het uiteindelijke </a:t>
                      </a: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doel is verkopen.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Voordelen voor de doelgroep v</a:t>
                      </a: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erpakt in informerende tekst.</a:t>
                      </a:r>
                      <a:endParaRPr lang="nl-NL" sz="2400" b="0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Vaak met een expert of klantaanbeveling.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Taalgebruik is positief, met superlatieven.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dirty="0" smtClean="0"/>
                        <a:t>Call-</a:t>
                      </a:r>
                      <a:r>
                        <a:rPr lang="nl-NL" sz="2400" dirty="0" err="1" smtClean="0"/>
                        <a:t>to</a:t>
                      </a:r>
                      <a:r>
                        <a:rPr lang="nl-NL" sz="2400" dirty="0" smtClean="0"/>
                        <a:t>-action: uitnodigen iets te doen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… </a:t>
                      </a:r>
                      <a:endParaRPr lang="nl-NL" sz="2400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69701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377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616</Words>
  <Application>Microsoft Office PowerPoint</Application>
  <PresentationFormat>Aangepast</PresentationFormat>
  <Paragraphs>144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Office Theme</vt:lpstr>
      <vt:lpstr>Tekst en Publiek</vt:lpstr>
      <vt:lpstr>PowerPoint-presentatie</vt:lpstr>
      <vt:lpstr>PowerPoint-presentatie</vt:lpstr>
      <vt:lpstr>Opdracht 1</vt:lpstr>
      <vt:lpstr> DOOS stappen teksten ordenen </vt:lpstr>
      <vt:lpstr>PowerPoint-presentatie</vt:lpstr>
      <vt:lpstr>PowerPoint-presentatie</vt:lpstr>
    </vt:vector>
  </TitlesOfParts>
  <Company>University of Groningen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Opdracht 1</dc:title>
  <dc:creator>M. Vis</dc:creator>
  <cp:lastModifiedBy>Mieke</cp:lastModifiedBy>
  <cp:revision>34</cp:revision>
  <cp:lastPrinted>2019-05-26T14:59:50Z</cp:lastPrinted>
  <dcterms:created xsi:type="dcterms:W3CDTF">2018-11-30T15:06:02Z</dcterms:created>
  <dcterms:modified xsi:type="dcterms:W3CDTF">2019-12-04T17:19:09Z</dcterms:modified>
</cp:coreProperties>
</file>